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64" r:id="rId5"/>
    <p:sldId id="306" r:id="rId6"/>
    <p:sldId id="319" r:id="rId7"/>
    <p:sldId id="312" r:id="rId8"/>
    <p:sldId id="320" r:id="rId9"/>
    <p:sldId id="317" r:id="rId10"/>
    <p:sldId id="324" r:id="rId11"/>
    <p:sldId id="325" r:id="rId12"/>
    <p:sldId id="323" r:id="rId13"/>
    <p:sldId id="310"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A98CC2-BF3A-43E4-9437-4070CD58AF9C}" v="2" dt="2023-11-14T12:13:03.0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60"/>
  </p:normalViewPr>
  <p:slideViewPr>
    <p:cSldViewPr snapToGrid="0">
      <p:cViewPr varScale="1">
        <p:scale>
          <a:sx n="114" d="100"/>
          <a:sy n="114" d="100"/>
        </p:scale>
        <p:origin x="462" y="10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5" d="100"/>
          <a:sy n="65" d="100"/>
        </p:scale>
        <p:origin x="2299"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66FAFE-F4C2-4263-948A-30A7AA01DA85}"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A21CD-9887-4021-9540-76D29108B955}" type="slidenum">
              <a:rPr lang="en-GB" smtClean="0"/>
              <a:t>‹#›</a:t>
            </a:fld>
            <a:endParaRPr lang="en-GB"/>
          </a:p>
        </p:txBody>
      </p:sp>
    </p:spTree>
    <p:extLst>
      <p:ext uri="{BB962C8B-B14F-4D97-AF65-F5344CB8AC3E}">
        <p14:creationId xmlns:p14="http://schemas.microsoft.com/office/powerpoint/2010/main" val="2553103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r>
              <a:rPr lang="en-US" sz="1800" b="0" i="0" u="none" strike="noStrike" baseline="0" dirty="0">
                <a:solidFill>
                  <a:srgbClr val="000000"/>
                </a:solidFill>
                <a:latin typeface="Arial" panose="020B0604020202020204" pitchFamily="34" charset="0"/>
              </a:rPr>
              <a:t>  </a:t>
            </a:r>
            <a:r>
              <a:rPr lang="en-US" sz="1100" b="0" i="0" u="none" strike="noStrike" baseline="0" dirty="0">
                <a:solidFill>
                  <a:srgbClr val="000000"/>
                </a:solidFill>
                <a:latin typeface="Arial" panose="020B0604020202020204" pitchFamily="34" charset="0"/>
              </a:rPr>
              <a:t>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fld id="{0D0A21CD-9887-4021-9540-76D29108B955}" type="slidenum">
              <a:rPr lang="en-GB" smtClean="0"/>
              <a:t>4</a:t>
            </a:fld>
            <a:endParaRPr lang="en-GB"/>
          </a:p>
        </p:txBody>
      </p:sp>
    </p:spTree>
    <p:extLst>
      <p:ext uri="{BB962C8B-B14F-4D97-AF65-F5344CB8AC3E}">
        <p14:creationId xmlns:p14="http://schemas.microsoft.com/office/powerpoint/2010/main" val="2199041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r>
              <a:rPr lang="en-US" sz="1800" b="0" i="0" u="none" strike="noStrike" baseline="0" dirty="0">
                <a:solidFill>
                  <a:srgbClr val="000000"/>
                </a:solidFill>
                <a:latin typeface="Arial" panose="020B0604020202020204" pitchFamily="34" charset="0"/>
              </a:rPr>
              <a:t>  </a:t>
            </a:r>
            <a:r>
              <a:rPr lang="en-US" sz="1100" b="0" i="0" u="none" strike="noStrike" baseline="0" dirty="0">
                <a:solidFill>
                  <a:srgbClr val="000000"/>
                </a:solidFill>
                <a:latin typeface="Arial" panose="020B0604020202020204" pitchFamily="34" charset="0"/>
              </a:rPr>
              <a:t>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A21CD-9887-4021-9540-76D29108B9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4338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endParaRPr lang="en-US" dirty="0">
              <a:solidFill>
                <a:srgbClr val="000000"/>
              </a:solidFill>
              <a:latin typeface="Arial" panose="020B0604020202020204" pitchFamily="34" charset="0"/>
            </a:endParaRPr>
          </a:p>
          <a:p>
            <a:r>
              <a:rPr lang="en-US" b="0" i="0" u="none" strike="noStrike" baseline="0" dirty="0">
                <a:solidFill>
                  <a:srgbClr val="000000"/>
                </a:solidFill>
                <a:latin typeface="Arial" panose="020B0604020202020204" pitchFamily="34" charset="0"/>
              </a:rPr>
              <a:t>Co-</a:t>
            </a:r>
            <a:r>
              <a:rPr lang="en-US" b="0" i="0" u="none" strike="noStrike" baseline="0" dirty="0" err="1">
                <a:solidFill>
                  <a:srgbClr val="000000"/>
                </a:solidFill>
                <a:latin typeface="Arial" panose="020B0604020202020204" pitchFamily="34" charset="0"/>
              </a:rPr>
              <a:t>organisation</a:t>
            </a:r>
            <a:r>
              <a:rPr lang="en-US" b="0" i="0" u="none" strike="noStrike" baseline="0" dirty="0">
                <a:solidFill>
                  <a:srgbClr val="000000"/>
                </a:solidFill>
                <a:latin typeface="Arial" panose="020B0604020202020204" pitchFamily="34" charset="0"/>
              </a:rPr>
              <a:t> of RCSI on Affordable Housing, to be help in Malta, on September 15th, 2023. 	</a:t>
            </a:r>
          </a:p>
          <a:p>
            <a:endParaRPr lang="en-US" b="0" i="0" u="none" strike="noStrike" baseline="0" dirty="0">
              <a:solidFill>
                <a:srgbClr val="000000"/>
              </a:solidFill>
              <a:latin typeface="Arial" panose="020B0604020202020204" pitchFamily="34" charset="0"/>
            </a:endParaRPr>
          </a:p>
          <a:p>
            <a:r>
              <a:rPr lang="en-US" b="0" i="0" u="none" strike="noStrike" baseline="0" dirty="0">
                <a:solidFill>
                  <a:srgbClr val="000000"/>
                </a:solidFill>
                <a:latin typeface="Arial" panose="020B0604020202020204" pitchFamily="34" charset="0"/>
              </a:rPr>
              <a:t>  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fld id="{0D0A21CD-9887-4021-9540-76D29108B955}" type="slidenum">
              <a:rPr lang="en-GB" smtClean="0"/>
              <a:t>6</a:t>
            </a:fld>
            <a:endParaRPr lang="en-GB"/>
          </a:p>
        </p:txBody>
      </p:sp>
    </p:spTree>
    <p:extLst>
      <p:ext uri="{BB962C8B-B14F-4D97-AF65-F5344CB8AC3E}">
        <p14:creationId xmlns:p14="http://schemas.microsoft.com/office/powerpoint/2010/main" val="324598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r>
              <a:rPr lang="en-US" sz="1800" b="0" i="0" u="none" strike="noStrike" baseline="0" dirty="0">
                <a:solidFill>
                  <a:srgbClr val="000000"/>
                </a:solidFill>
                <a:latin typeface="Arial" panose="020B0604020202020204" pitchFamily="34" charset="0"/>
              </a:rPr>
              <a:t>  </a:t>
            </a:r>
            <a:r>
              <a:rPr lang="en-US" sz="1100" b="0" i="0" u="none" strike="noStrike" baseline="0" dirty="0">
                <a:solidFill>
                  <a:srgbClr val="000000"/>
                </a:solidFill>
                <a:latin typeface="Arial" panose="020B0604020202020204" pitchFamily="34" charset="0"/>
              </a:rPr>
              <a:t>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A21CD-9887-4021-9540-76D29108B9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0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r>
              <a:rPr lang="en-US" sz="1800" b="0" i="0" u="none" strike="noStrike" baseline="0" dirty="0">
                <a:solidFill>
                  <a:srgbClr val="000000"/>
                </a:solidFill>
                <a:latin typeface="Arial" panose="020B0604020202020204" pitchFamily="34" charset="0"/>
              </a:rPr>
              <a:t>  </a:t>
            </a:r>
            <a:r>
              <a:rPr lang="en-US" sz="1100" b="0" i="0" u="none" strike="noStrike" baseline="0" dirty="0">
                <a:solidFill>
                  <a:srgbClr val="000000"/>
                </a:solidFill>
                <a:latin typeface="Arial" panose="020B0604020202020204" pitchFamily="34" charset="0"/>
              </a:rPr>
              <a:t>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A21CD-9887-4021-9540-76D29108B9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2360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i="0" u="none" strike="noStrike" baseline="0" dirty="0">
                <a:solidFill>
                  <a:srgbClr val="000000"/>
                </a:solidFill>
                <a:latin typeface="Arial" panose="020B0604020202020204" pitchFamily="34" charset="0"/>
              </a:rPr>
              <a:t>Counter-Trafficking in Human Beings in the context of forced Migration. Evaluating Policies and Seeking Collaborative Solutions in Greece and Bulgaria". The regional conference was held on March 14th, 2023, in Athens. The conference was conducted in collaboration with the ACF Bulgaria. A total of 18 speakers and 70 participants participated </a:t>
            </a:r>
          </a:p>
          <a:p>
            <a:r>
              <a:rPr lang="en-US" sz="1800" b="0" i="0" u="none" strike="noStrike" baseline="0" dirty="0">
                <a:solidFill>
                  <a:srgbClr val="000000"/>
                </a:solidFill>
                <a:latin typeface="Arial" panose="020B0604020202020204" pitchFamily="34" charset="0"/>
              </a:rPr>
              <a:t>  </a:t>
            </a:r>
            <a:r>
              <a:rPr lang="en-US" sz="1100" b="0" i="0" u="none" strike="noStrike" baseline="0" dirty="0">
                <a:solidFill>
                  <a:srgbClr val="000000"/>
                </a:solidFill>
                <a:latin typeface="Arial" panose="020B0604020202020204" pitchFamily="34" charset="0"/>
              </a:rPr>
              <a:t>Empowerment approaches to tackling homelessness 65 participants from 6 countries, including 2 from Norway</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A21CD-9887-4021-9540-76D29108B95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3140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D053E6F-3BF7-4B27-A3ED-7F74AEB0FACD}"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2596077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053E6F-3BF7-4B27-A3ED-7F74AEB0FACD}"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1961062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053E6F-3BF7-4B27-A3ED-7F74AEB0FACD}"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146003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053E6F-3BF7-4B27-A3ED-7F74AEB0FACD}"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3424355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D053E6F-3BF7-4B27-A3ED-7F74AEB0FACD}"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2893851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D053E6F-3BF7-4B27-A3ED-7F74AEB0FACD}"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1591155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D053E6F-3BF7-4B27-A3ED-7F74AEB0FACD}" type="datetimeFigureOut">
              <a:rPr lang="en-US" smtClean="0"/>
              <a:t>11/14/2023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1328900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D053E6F-3BF7-4B27-A3ED-7F74AEB0FACD}" type="datetimeFigureOut">
              <a:rPr lang="en-US" smtClean="0"/>
              <a:t>11/14/2023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91793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53E6F-3BF7-4B27-A3ED-7F74AEB0FACD}" type="datetimeFigureOut">
              <a:rPr lang="en-US" smtClean="0"/>
              <a:t>11/14/2023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125591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053E6F-3BF7-4B27-A3ED-7F74AEB0FACD}"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313890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D053E6F-3BF7-4B27-A3ED-7F74AEB0FACD}"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A9905-B1E0-4B3A-875C-A638AA67703A}" type="slidenum">
              <a:rPr lang="en-US" smtClean="0"/>
              <a:t>‹#›</a:t>
            </a:fld>
            <a:endParaRPr lang="en-US"/>
          </a:p>
        </p:txBody>
      </p:sp>
    </p:spTree>
    <p:extLst>
      <p:ext uri="{BB962C8B-B14F-4D97-AF65-F5344CB8AC3E}">
        <p14:creationId xmlns:p14="http://schemas.microsoft.com/office/powerpoint/2010/main" val="4030579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053E6F-3BF7-4B27-A3ED-7F74AEB0FACD}" type="datetimeFigureOut">
              <a:rPr lang="en-US" smtClean="0"/>
              <a:t>11/14/2023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9A9905-B1E0-4B3A-875C-A638AA67703A}" type="slidenum">
              <a:rPr lang="en-US" smtClean="0"/>
              <a:t>‹#›</a:t>
            </a:fld>
            <a:endParaRPr lang="en-US"/>
          </a:p>
        </p:txBody>
      </p:sp>
    </p:spTree>
    <p:extLst>
      <p:ext uri="{BB962C8B-B14F-4D97-AF65-F5344CB8AC3E}">
        <p14:creationId xmlns:p14="http://schemas.microsoft.com/office/powerpoint/2010/main" val="559969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www.athensvoice.gr/epikairotita/ellada/803551/health-without-barriers-prosvasi-ton-kratoumenon-se-upiresies-ugeias/" TargetMode="External"/><Relationship Id="rId4" Type="http://schemas.openxmlformats.org/officeDocument/2006/relationships/hyperlink" Target="https://www.activecitizensfund.gr/en/project-promoter/hellenic-liver-patients-association-prometheu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s://www.innews.eu/actions/popups/web.php?id=3126781884&amp;c=2594474&amp;username=fndbod&amp;password=29a9341559992ef92633fac7fdd4c5e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D82F8868-7E5C-4088-BCC2-78957D8E10B6}"/>
              </a:ext>
            </a:extLst>
          </p:cNvPr>
          <p:cNvPicPr>
            <a:picLocks noChangeAspect="1"/>
          </p:cNvPicPr>
          <p:nvPr/>
        </p:nvPicPr>
        <p:blipFill>
          <a:blip r:embed="rId3"/>
          <a:stretch>
            <a:fillRect/>
          </a:stretch>
        </p:blipFill>
        <p:spPr>
          <a:xfrm>
            <a:off x="5240932" y="316721"/>
            <a:ext cx="6572058" cy="6224555"/>
          </a:xfrm>
          <a:prstGeom prst="rect">
            <a:avLst/>
          </a:prstGeom>
        </p:spPr>
      </p:pic>
      <p:sp>
        <p:nvSpPr>
          <p:cNvPr id="3" name="TextBox 2">
            <a:extLst>
              <a:ext uri="{FF2B5EF4-FFF2-40B4-BE49-F238E27FC236}">
                <a16:creationId xmlns:a16="http://schemas.microsoft.com/office/drawing/2014/main" id="{6C3B5D69-0826-6F15-CC66-A8F743849526}"/>
              </a:ext>
            </a:extLst>
          </p:cNvPr>
          <p:cNvSpPr txBox="1"/>
          <p:nvPr/>
        </p:nvSpPr>
        <p:spPr>
          <a:xfrm>
            <a:off x="5334192" y="1358283"/>
            <a:ext cx="6572058" cy="2431435"/>
          </a:xfrm>
          <a:prstGeom prst="rect">
            <a:avLst/>
          </a:prstGeom>
          <a:solidFill>
            <a:schemeClr val="bg1"/>
          </a:solidFill>
        </p:spPr>
        <p:txBody>
          <a:bodyPr wrap="square" rtlCol="0">
            <a:spAutoFit/>
          </a:bodyPr>
          <a:lstStyle/>
          <a:p>
            <a:pPr algn="ctr"/>
            <a:r>
              <a:rPr lang="en-US" sz="3600" dirty="0">
                <a:solidFill>
                  <a:srgbClr val="3EAF79"/>
                </a:solidFill>
                <a:latin typeface="Arial" panose="020B0604020202020204" pitchFamily="34" charset="0"/>
                <a:ea typeface="+mj-ea"/>
                <a:cs typeface="Arial" panose="020B0604020202020204" pitchFamily="34" charset="0"/>
              </a:rPr>
              <a:t>Status Update</a:t>
            </a:r>
          </a:p>
          <a:p>
            <a:pPr algn="ctr"/>
            <a:r>
              <a:rPr lang="en-US" sz="3600" dirty="0">
                <a:solidFill>
                  <a:srgbClr val="3EAF79"/>
                </a:solidFill>
                <a:latin typeface="Arial" panose="020B0604020202020204" pitchFamily="34" charset="0"/>
                <a:ea typeface="+mj-ea"/>
                <a:cs typeface="Arial" panose="020B0604020202020204" pitchFamily="34" charset="0"/>
              </a:rPr>
              <a:t>EEA Grants Annual Meeting</a:t>
            </a:r>
          </a:p>
          <a:p>
            <a:pPr algn="ctr"/>
            <a:endParaRPr lang="en-US" sz="3600" dirty="0">
              <a:solidFill>
                <a:srgbClr val="3EAF79"/>
              </a:solidFill>
              <a:latin typeface="Arial" panose="020B0604020202020204" pitchFamily="34" charset="0"/>
              <a:ea typeface="+mj-ea"/>
              <a:cs typeface="Arial" panose="020B0604020202020204" pitchFamily="34" charset="0"/>
            </a:endParaRPr>
          </a:p>
          <a:p>
            <a:pPr algn="ctr"/>
            <a:endParaRPr lang="en-US" sz="1600" dirty="0">
              <a:solidFill>
                <a:srgbClr val="3EAF79"/>
              </a:solidFill>
              <a:latin typeface="Arial" panose="020B0604020202020204" pitchFamily="34" charset="0"/>
              <a:ea typeface="+mj-ea"/>
              <a:cs typeface="Arial" panose="020B0604020202020204" pitchFamily="34" charset="0"/>
            </a:endParaRPr>
          </a:p>
          <a:p>
            <a:pPr algn="ctr"/>
            <a:r>
              <a:rPr lang="en-US" sz="2400" dirty="0">
                <a:solidFill>
                  <a:srgbClr val="3EAF79"/>
                </a:solidFill>
                <a:latin typeface="Arial" panose="020B0604020202020204" pitchFamily="34" charset="0"/>
                <a:ea typeface="+mj-ea"/>
                <a:cs typeface="Arial" panose="020B0604020202020204" pitchFamily="34" charset="0"/>
              </a:rPr>
              <a:t>16</a:t>
            </a:r>
            <a:r>
              <a:rPr lang="en-US" sz="2400" baseline="30000" dirty="0">
                <a:solidFill>
                  <a:srgbClr val="3EAF79"/>
                </a:solidFill>
                <a:latin typeface="Arial" panose="020B0604020202020204" pitchFamily="34" charset="0"/>
                <a:ea typeface="+mj-ea"/>
                <a:cs typeface="Arial" panose="020B0604020202020204" pitchFamily="34" charset="0"/>
              </a:rPr>
              <a:t>th</a:t>
            </a:r>
            <a:r>
              <a:rPr lang="en-US" sz="2400" dirty="0">
                <a:solidFill>
                  <a:srgbClr val="3EAF79"/>
                </a:solidFill>
                <a:latin typeface="Arial" panose="020B0604020202020204" pitchFamily="34" charset="0"/>
                <a:ea typeface="+mj-ea"/>
                <a:cs typeface="Arial" panose="020B0604020202020204" pitchFamily="34" charset="0"/>
              </a:rPr>
              <a:t> November 2023</a:t>
            </a:r>
          </a:p>
        </p:txBody>
      </p:sp>
    </p:spTree>
    <p:extLst>
      <p:ext uri="{BB962C8B-B14F-4D97-AF65-F5344CB8AC3E}">
        <p14:creationId xmlns:p14="http://schemas.microsoft.com/office/powerpoint/2010/main" val="565743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77" y="38608"/>
            <a:ext cx="12192000" cy="6819392"/>
          </a:xfrm>
          <a:prstGeom prst="rect">
            <a:avLst/>
          </a:prstGeom>
        </p:spPr>
      </p:pic>
      <p:sp>
        <p:nvSpPr>
          <p:cNvPr id="3" name="Τίτλος 1">
            <a:extLst>
              <a:ext uri="{FF2B5EF4-FFF2-40B4-BE49-F238E27FC236}">
                <a16:creationId xmlns:a16="http://schemas.microsoft.com/office/drawing/2014/main" id="{C3DBCC48-FCE6-4078-ABB9-69C478BC88CF}"/>
              </a:ext>
            </a:extLst>
          </p:cNvPr>
          <p:cNvSpPr txBox="1">
            <a:spLocks/>
          </p:cNvSpPr>
          <p:nvPr/>
        </p:nvSpPr>
        <p:spPr>
          <a:xfrm>
            <a:off x="-156687" y="251673"/>
            <a:ext cx="6644667" cy="5809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solidFill>
                  <a:srgbClr val="3EAF79"/>
                </a:solidFill>
                <a:latin typeface="Arial" panose="020B0604020202020204" pitchFamily="34" charset="0"/>
                <a:cs typeface="Arial" panose="020B0604020202020204" pitchFamily="34" charset="0"/>
              </a:rPr>
              <a:t>Results are on track</a:t>
            </a:r>
            <a:endParaRPr lang="en-US" dirty="0"/>
          </a:p>
        </p:txBody>
      </p:sp>
      <p:sp>
        <p:nvSpPr>
          <p:cNvPr id="4" name="Θέση περιεχομένου 2">
            <a:extLst>
              <a:ext uri="{FF2B5EF4-FFF2-40B4-BE49-F238E27FC236}">
                <a16:creationId xmlns:a16="http://schemas.microsoft.com/office/drawing/2014/main" id="{CA4FB449-8E01-44C2-978A-F711F10A12CD}"/>
              </a:ext>
            </a:extLst>
          </p:cNvPr>
          <p:cNvSpPr txBox="1">
            <a:spLocks/>
          </p:cNvSpPr>
          <p:nvPr/>
        </p:nvSpPr>
        <p:spPr>
          <a:xfrm>
            <a:off x="563725" y="1371052"/>
            <a:ext cx="11415014" cy="479274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78,202</a:t>
            </a:r>
            <a:r>
              <a:rPr lang="en-US" sz="2000" dirty="0">
                <a:latin typeface="Arial" panose="020B0604020202020204" pitchFamily="34" charset="0"/>
                <a:cs typeface="Arial" panose="020B0604020202020204" pitchFamily="34" charset="0"/>
              </a:rPr>
              <a:t> people </a:t>
            </a:r>
            <a:r>
              <a:rPr lang="en-US" sz="2000" b="1" dirty="0">
                <a:latin typeface="Arial" panose="020B0604020202020204" pitchFamily="34" charset="0"/>
                <a:cs typeface="Arial" panose="020B0604020202020204" pitchFamily="34" charset="0"/>
              </a:rPr>
              <a:t>engaged in CSO activities</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9,988</a:t>
            </a:r>
            <a:r>
              <a:rPr lang="en-US" sz="2000" dirty="0">
                <a:latin typeface="Arial" panose="020B0604020202020204" pitchFamily="34" charset="0"/>
                <a:cs typeface="Arial" panose="020B0604020202020204" pitchFamily="34" charset="0"/>
              </a:rPr>
              <a:t> people </a:t>
            </a:r>
            <a:r>
              <a:rPr lang="en-US" sz="2000" dirty="0" err="1">
                <a:latin typeface="Arial" panose="020B0604020202020204" pitchFamily="34" charset="0"/>
                <a:cs typeface="Arial" panose="020B0604020202020204" pitchFamily="34" charset="0"/>
              </a:rPr>
              <a:t>people</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educated about civic rights</a:t>
            </a:r>
            <a:r>
              <a:rPr lang="en-US" sz="2000" dirty="0">
                <a:latin typeface="Arial" panose="020B0604020202020204" pitchFamily="34" charset="0"/>
                <a:cs typeface="Arial" panose="020B0604020202020204" pitchFamily="34" charset="0"/>
              </a:rPr>
              <a:t> or </a:t>
            </a:r>
            <a:r>
              <a:rPr lang="en-US" sz="2000" b="1" dirty="0">
                <a:latin typeface="Arial" panose="020B0604020202020204" pitchFamily="34" charset="0"/>
                <a:cs typeface="Arial" panose="020B0604020202020204" pitchFamily="34" charset="0"/>
              </a:rPr>
              <a:t>media literacy </a:t>
            </a:r>
            <a:r>
              <a:rPr lang="en-US" sz="20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53</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advocacy initiatives </a:t>
            </a:r>
            <a:r>
              <a:rPr lang="en-US" sz="2000" dirty="0">
                <a:latin typeface="Arial" panose="020B0604020202020204" pitchFamily="34" charset="0"/>
                <a:cs typeface="Arial" panose="020B0604020202020204" pitchFamily="34" charset="0"/>
              </a:rPr>
              <a:t>conducted in partnerships with the media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4,310,483</a:t>
            </a:r>
            <a:r>
              <a:rPr lang="en-US" sz="2000" dirty="0">
                <a:latin typeface="Arial" panose="020B0604020202020204" pitchFamily="34" charset="0"/>
                <a:cs typeface="Arial" panose="020B0604020202020204" pitchFamily="34" charset="0"/>
              </a:rPr>
              <a:t> people reached through </a:t>
            </a:r>
            <a:r>
              <a:rPr lang="en-US" sz="2000" b="1" dirty="0">
                <a:latin typeface="Arial" panose="020B0604020202020204" pitchFamily="34" charset="0"/>
                <a:cs typeface="Arial" panose="020B0604020202020204" pitchFamily="34" charset="0"/>
              </a:rPr>
              <a:t>awareness-raising activities </a:t>
            </a:r>
            <a:r>
              <a:rPr lang="en-US" sz="2000" dirty="0">
                <a:latin typeface="Arial" panose="020B0604020202020204" pitchFamily="34" charset="0"/>
                <a:cs typeface="Arial" panose="020B0604020202020204" pitchFamily="34" charset="0"/>
              </a:rPr>
              <a:t>on human rights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66,636 </a:t>
            </a:r>
            <a:r>
              <a:rPr lang="en-US" sz="2000" dirty="0">
                <a:latin typeface="Arial" panose="020B0604020202020204" pitchFamily="34" charset="0"/>
                <a:cs typeface="Arial" panose="020B0604020202020204" pitchFamily="34" charset="0"/>
              </a:rPr>
              <a:t>vulnerable individuals reached by </a:t>
            </a:r>
            <a:r>
              <a:rPr lang="en-US" sz="2000" b="1" dirty="0">
                <a:latin typeface="Arial" panose="020B0604020202020204" pitchFamily="34" charset="0"/>
                <a:cs typeface="Arial" panose="020B0604020202020204" pitchFamily="34" charset="0"/>
              </a:rPr>
              <a:t>empowerment measures </a:t>
            </a:r>
            <a:r>
              <a:rPr lang="en-US" sz="20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119</a:t>
            </a:r>
            <a:r>
              <a:rPr lang="en-US" sz="2000" dirty="0">
                <a:latin typeface="Arial" panose="020B0604020202020204" pitchFamily="34" charset="0"/>
                <a:cs typeface="Arial" panose="020B0604020202020204" pitchFamily="34" charset="0"/>
              </a:rPr>
              <a:t> CSOs participating in </a:t>
            </a:r>
            <a:r>
              <a:rPr lang="en-US" sz="2000" b="1" dirty="0">
                <a:latin typeface="Arial" panose="020B0604020202020204" pitchFamily="34" charset="0"/>
                <a:cs typeface="Arial" panose="020B0604020202020204" pitchFamily="34" charset="0"/>
              </a:rPr>
              <a:t>capacity building initiatives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378 </a:t>
            </a:r>
            <a:r>
              <a:rPr lang="en-US" sz="2000" dirty="0">
                <a:latin typeface="Arial" panose="020B0604020202020204" pitchFamily="34" charset="0"/>
                <a:cs typeface="Arial" panose="020B0604020202020204" pitchFamily="34" charset="0"/>
              </a:rPr>
              <a:t>people participating </a:t>
            </a:r>
            <a:r>
              <a:rPr lang="en-US" sz="2000" dirty="0" err="1">
                <a:latin typeface="Arial" panose="020B0604020202020204" pitchFamily="34" charset="0"/>
                <a:cs typeface="Arial" panose="020B0604020202020204" pitchFamily="34" charset="0"/>
              </a:rPr>
              <a:t>participating</a:t>
            </a:r>
            <a:r>
              <a:rPr lang="en-US" sz="2000" dirty="0">
                <a:latin typeface="Arial" panose="020B0604020202020204" pitchFamily="34" charset="0"/>
                <a:cs typeface="Arial" panose="020B0604020202020204" pitchFamily="34" charset="0"/>
              </a:rPr>
              <a:t> in </a:t>
            </a:r>
            <a:r>
              <a:rPr lang="en-US" sz="2000" b="1" dirty="0">
                <a:latin typeface="Arial" panose="020B0604020202020204" pitchFamily="34" charset="0"/>
                <a:cs typeface="Arial" panose="020B0604020202020204" pitchFamily="34" charset="0"/>
              </a:rPr>
              <a:t>bilateral activities </a:t>
            </a:r>
            <a:r>
              <a:rPr lang="en-US" sz="20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US" sz="2000" b="1" dirty="0">
                <a:solidFill>
                  <a:srgbClr val="3EAF79"/>
                </a:solidFill>
                <a:latin typeface="Arial" panose="020B0604020202020204" pitchFamily="34" charset="0"/>
                <a:ea typeface="+mj-ea"/>
                <a:cs typeface="Arial" panose="020B0604020202020204" pitchFamily="34" charset="0"/>
              </a:rPr>
              <a:t>64</a:t>
            </a:r>
            <a:r>
              <a:rPr lang="en-US" sz="2000" dirty="0">
                <a:latin typeface="Arial" panose="020B0604020202020204" pitchFamily="34" charset="0"/>
                <a:cs typeface="Arial" panose="020B0604020202020204" pitchFamily="34" charset="0"/>
              </a:rPr>
              <a:t> CSOs participating in </a:t>
            </a:r>
            <a:r>
              <a:rPr lang="en-US" sz="2000" b="1" dirty="0">
                <a:latin typeface="Arial" panose="020B0604020202020204" pitchFamily="34" charset="0"/>
                <a:cs typeface="Arial" panose="020B0604020202020204" pitchFamily="34" charset="0"/>
              </a:rPr>
              <a:t>regional cooperation </a:t>
            </a:r>
            <a:r>
              <a:rPr lang="en-US"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616133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9304"/>
            <a:ext cx="12192000" cy="6819392"/>
          </a:xfrm>
          <a:prstGeom prst="rect">
            <a:avLst/>
          </a:prstGeom>
        </p:spPr>
      </p:pic>
      <p:pic>
        <p:nvPicPr>
          <p:cNvPr id="6" name="Content Placeholder 6" descr="A picture containing person, cellphone, phone, outdoor&#10;&#10;Description automatically generated">
            <a:extLst>
              <a:ext uri="{FF2B5EF4-FFF2-40B4-BE49-F238E27FC236}">
                <a16:creationId xmlns:a16="http://schemas.microsoft.com/office/drawing/2014/main" id="{9369217C-2A22-44D3-B87A-542663C473D1}"/>
              </a:ext>
            </a:extLst>
          </p:cNvPr>
          <p:cNvPicPr>
            <a:picLocks noChangeAspect="1"/>
          </p:cNvPicPr>
          <p:nvPr/>
        </p:nvPicPr>
        <p:blipFill rotWithShape="1">
          <a:blip r:embed="rId3"/>
          <a:srcRect l="32938" r="6178"/>
          <a:stretch/>
        </p:blipFill>
        <p:spPr>
          <a:xfrm>
            <a:off x="5913124" y="10"/>
            <a:ext cx="6278877" cy="685799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
        <p:nvSpPr>
          <p:cNvPr id="3" name="Θέση περιεχομένου 2">
            <a:extLst>
              <a:ext uri="{FF2B5EF4-FFF2-40B4-BE49-F238E27FC236}">
                <a16:creationId xmlns:a16="http://schemas.microsoft.com/office/drawing/2014/main" id="{8EF3ECC7-90FC-3B6C-D214-8BABEECBD86E}"/>
              </a:ext>
            </a:extLst>
          </p:cNvPr>
          <p:cNvSpPr txBox="1">
            <a:spLocks/>
          </p:cNvSpPr>
          <p:nvPr/>
        </p:nvSpPr>
        <p:spPr>
          <a:xfrm>
            <a:off x="79004" y="1662939"/>
            <a:ext cx="6443518" cy="479274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sz="1800" b="0" i="0" u="none" strike="noStrike" baseline="0" dirty="0">
              <a:solidFill>
                <a:srgbClr val="000000"/>
              </a:solidFill>
            </a:endParaRPr>
          </a:p>
          <a:p>
            <a:pPr marL="0" indent="0">
              <a:buNone/>
            </a:pPr>
            <a:endParaRPr lang="en-US" dirty="0">
              <a:latin typeface="Arial" panose="020B0604020202020204" pitchFamily="34" charset="0"/>
              <a:cs typeface="Arial" panose="020B0604020202020204" pitchFamily="34" charset="0"/>
            </a:endParaRPr>
          </a:p>
        </p:txBody>
      </p:sp>
      <p:sp>
        <p:nvSpPr>
          <p:cNvPr id="5" name="Τίτλος 1">
            <a:extLst>
              <a:ext uri="{FF2B5EF4-FFF2-40B4-BE49-F238E27FC236}">
                <a16:creationId xmlns:a16="http://schemas.microsoft.com/office/drawing/2014/main" id="{DA9BC308-B540-1586-8716-3AFF1A08D9DA}"/>
              </a:ext>
            </a:extLst>
          </p:cNvPr>
          <p:cNvSpPr txBox="1">
            <a:spLocks/>
          </p:cNvSpPr>
          <p:nvPr/>
        </p:nvSpPr>
        <p:spPr>
          <a:xfrm>
            <a:off x="-1248640" y="242795"/>
            <a:ext cx="6644667" cy="5809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solidFill>
                  <a:srgbClr val="3EAF79"/>
                </a:solidFill>
                <a:latin typeface="Arial" panose="020B0604020202020204" pitchFamily="34" charset="0"/>
                <a:cs typeface="Arial" panose="020B0604020202020204" pitchFamily="34" charset="0"/>
              </a:rPr>
              <a:t>Next steps</a:t>
            </a:r>
            <a:endParaRPr lang="en-US" dirty="0"/>
          </a:p>
        </p:txBody>
      </p:sp>
      <p:sp>
        <p:nvSpPr>
          <p:cNvPr id="7" name="TextBox 6">
            <a:extLst>
              <a:ext uri="{FF2B5EF4-FFF2-40B4-BE49-F238E27FC236}">
                <a16:creationId xmlns:a16="http://schemas.microsoft.com/office/drawing/2014/main" id="{B67CAB1C-5F8F-8887-DEB2-30C8F73B08B2}"/>
              </a:ext>
            </a:extLst>
          </p:cNvPr>
          <p:cNvSpPr txBox="1"/>
          <p:nvPr/>
        </p:nvSpPr>
        <p:spPr>
          <a:xfrm>
            <a:off x="621437" y="1438183"/>
            <a:ext cx="4856085" cy="3139321"/>
          </a:xfrm>
          <a:prstGeom prst="rect">
            <a:avLst/>
          </a:prstGeom>
          <a:noFill/>
        </p:spPr>
        <p:txBody>
          <a:bodyPr wrap="square" rtlCol="0">
            <a:spAutoFit/>
          </a:bodyPr>
          <a:lstStyle/>
          <a:p>
            <a:pPr marL="342900" indent="-342900">
              <a:spcBef>
                <a:spcPts val="600"/>
              </a:spcBef>
              <a:spcAft>
                <a:spcPts val="600"/>
              </a:spcAft>
              <a:buFont typeface="Wingdings" panose="05000000000000000000" pitchFamily="2" charset="2"/>
              <a:buChar char="Ø"/>
            </a:pPr>
            <a:r>
              <a:rPr lang="en-US" sz="2400" dirty="0" err="1">
                <a:latin typeface="Arial" panose="020B0604020202020204" pitchFamily="34" charset="0"/>
                <a:cs typeface="Arial" panose="020B0604020202020204" pitchFamily="34" charset="0"/>
              </a:rPr>
              <a:t>Finalisation</a:t>
            </a:r>
            <a:r>
              <a:rPr lang="en-US" sz="2400" dirty="0">
                <a:latin typeface="Arial" panose="020B0604020202020204" pitchFamily="34" charset="0"/>
                <a:cs typeface="Arial" panose="020B0604020202020204" pitchFamily="34" charset="0"/>
              </a:rPr>
              <a:t> of documentary to showcase civil society activities</a:t>
            </a:r>
          </a:p>
          <a:p>
            <a:pPr marL="342900" indent="-342900">
              <a:spcBef>
                <a:spcPts val="600"/>
              </a:spcBef>
              <a:spcAft>
                <a:spcPts val="6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More regional and bilateral activities planned</a:t>
            </a:r>
          </a:p>
          <a:p>
            <a:pPr marL="342900" indent="-342900">
              <a:spcBef>
                <a:spcPts val="600"/>
              </a:spcBef>
              <a:spcAft>
                <a:spcPts val="6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Final </a:t>
            </a:r>
            <a:r>
              <a:rPr lang="en-US" sz="2400" dirty="0" err="1">
                <a:latin typeface="Arial" panose="020B0604020202020204" pitchFamily="34" charset="0"/>
                <a:cs typeface="Arial" panose="020B0604020202020204" pitchFamily="34" charset="0"/>
              </a:rPr>
              <a:t>programme</a:t>
            </a:r>
            <a:r>
              <a:rPr lang="en-US" sz="2400" dirty="0">
                <a:latin typeface="Arial" panose="020B0604020202020204" pitchFamily="34" charset="0"/>
                <a:cs typeface="Arial" panose="020B0604020202020204" pitchFamily="34" charset="0"/>
              </a:rPr>
              <a:t> evaluation</a:t>
            </a:r>
          </a:p>
          <a:p>
            <a:pPr marL="342900" indent="-342900">
              <a:spcBef>
                <a:spcPts val="600"/>
              </a:spcBef>
              <a:spcAft>
                <a:spcPts val="600"/>
              </a:spcAft>
              <a:buFont typeface="Wingdings" panose="05000000000000000000" pitchFamily="2" charset="2"/>
              <a:buChar char="Ø"/>
            </a:pPr>
            <a:r>
              <a:rPr lang="en-US" sz="2400" dirty="0">
                <a:latin typeface="Arial" panose="020B0604020202020204" pitchFamily="34" charset="0"/>
                <a:cs typeface="Arial" panose="020B0604020202020204" pitchFamily="34" charset="0"/>
              </a:rPr>
              <a:t>Planning of closing event – Autumn 2024</a:t>
            </a:r>
          </a:p>
        </p:txBody>
      </p:sp>
    </p:spTree>
    <p:extLst>
      <p:ext uri="{BB962C8B-B14F-4D97-AF65-F5344CB8AC3E}">
        <p14:creationId xmlns:p14="http://schemas.microsoft.com/office/powerpoint/2010/main" val="3006792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608"/>
            <a:ext cx="12192000" cy="6819392"/>
          </a:xfrm>
          <a:prstGeom prst="rect">
            <a:avLst/>
          </a:prstGeom>
        </p:spPr>
      </p:pic>
      <p:sp>
        <p:nvSpPr>
          <p:cNvPr id="5" name="Title 1">
            <a:extLst>
              <a:ext uri="{FF2B5EF4-FFF2-40B4-BE49-F238E27FC236}">
                <a16:creationId xmlns:a16="http://schemas.microsoft.com/office/drawing/2014/main" id="{D2B991B2-3B32-4CD7-96DB-14726B2A97CA}"/>
              </a:ext>
            </a:extLst>
          </p:cNvPr>
          <p:cNvSpPr txBox="1">
            <a:spLocks/>
          </p:cNvSpPr>
          <p:nvPr/>
        </p:nvSpPr>
        <p:spPr>
          <a:xfrm>
            <a:off x="1412496" y="396392"/>
            <a:ext cx="6879326" cy="1144723"/>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3EAF79"/>
                </a:solidFill>
                <a:latin typeface="Arial" panose="020B0604020202020204" pitchFamily="34" charset="0"/>
                <a:cs typeface="Arial" panose="020B0604020202020204" pitchFamily="34" charset="0"/>
              </a:rPr>
              <a:t>ACF Greece Fund Operator</a:t>
            </a:r>
          </a:p>
        </p:txBody>
      </p:sp>
      <p:sp>
        <p:nvSpPr>
          <p:cNvPr id="6" name="Content Placeholder 2">
            <a:extLst>
              <a:ext uri="{FF2B5EF4-FFF2-40B4-BE49-F238E27FC236}">
                <a16:creationId xmlns:a16="http://schemas.microsoft.com/office/drawing/2014/main" id="{52514271-E4F7-49BB-96B7-FF5831114ECD}"/>
              </a:ext>
            </a:extLst>
          </p:cNvPr>
          <p:cNvSpPr txBox="1">
            <a:spLocks/>
          </p:cNvSpPr>
          <p:nvPr/>
        </p:nvSpPr>
        <p:spPr>
          <a:xfrm>
            <a:off x="596587" y="3100648"/>
            <a:ext cx="5830846" cy="23929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000" b="1" dirty="0">
                <a:latin typeface="Arial" panose="020B0604020202020204" pitchFamily="34" charset="0"/>
                <a:cs typeface="Arial" panose="020B0604020202020204" pitchFamily="34" charset="0"/>
              </a:rPr>
              <a:t>Bodossaki Foundation</a:t>
            </a:r>
            <a:endParaRPr lang="en-GB" sz="2000" b="1" dirty="0">
              <a:latin typeface="Arial" panose="020B0604020202020204" pitchFamily="34" charset="0"/>
              <a:cs typeface="Arial" panose="020B0604020202020204" pitchFamily="34" charset="0"/>
            </a:endParaRPr>
          </a:p>
          <a:p>
            <a:pPr marL="571500" indent="-571500">
              <a:lnSpc>
                <a:spcPct val="100000"/>
              </a:lnSpc>
            </a:pPr>
            <a:r>
              <a:rPr lang="en-US" sz="2000" dirty="0">
                <a:latin typeface="Arial" panose="020B0604020202020204" pitchFamily="34" charset="0"/>
                <a:cs typeface="Arial" panose="020B0604020202020204" pitchFamily="34" charset="0"/>
              </a:rPr>
              <a:t>51</a:t>
            </a:r>
            <a:r>
              <a:rPr lang="el-GR"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years’ experience in </a:t>
            </a:r>
            <a:r>
              <a:rPr lang="en-US" sz="2000" b="1" dirty="0">
                <a:latin typeface="Arial" panose="020B0604020202020204" pitchFamily="34" charset="0"/>
                <a:cs typeface="Arial" panose="020B0604020202020204" pitchFamily="34" charset="0"/>
              </a:rPr>
              <a:t>grantmaking</a:t>
            </a:r>
            <a:endParaRPr lang="el-GR" sz="2000" b="1" dirty="0">
              <a:latin typeface="Arial" panose="020B0604020202020204" pitchFamily="34" charset="0"/>
              <a:cs typeface="Arial" panose="020B0604020202020204" pitchFamily="34" charset="0"/>
            </a:endParaRPr>
          </a:p>
          <a:p>
            <a:pPr marL="571500" indent="-571500">
              <a:lnSpc>
                <a:spcPct val="100000"/>
              </a:lnSpc>
            </a:pPr>
            <a:r>
              <a:rPr lang="en-US" sz="2000" dirty="0">
                <a:latin typeface="Arial" panose="020B0604020202020204" pitchFamily="34" charset="0"/>
                <a:cs typeface="Arial" panose="020B0604020202020204" pitchFamily="34" charset="0"/>
              </a:rPr>
              <a:t>Channeled €6.6M in grants in 2022</a:t>
            </a:r>
          </a:p>
          <a:p>
            <a:pPr marL="571500" indent="-571500">
              <a:lnSpc>
                <a:spcPct val="100000"/>
              </a:lnSpc>
            </a:pPr>
            <a:r>
              <a:rPr lang="en-US" sz="2000" dirty="0">
                <a:latin typeface="Arial" panose="020B0604020202020204" pitchFamily="34" charset="0"/>
                <a:cs typeface="Arial" panose="020B0604020202020204" pitchFamily="34" charset="0"/>
              </a:rPr>
              <a:t>Leading provider of </a:t>
            </a:r>
            <a:r>
              <a:rPr lang="en-US" sz="2000" b="1" dirty="0">
                <a:latin typeface="Arial" panose="020B0604020202020204" pitchFamily="34" charset="0"/>
                <a:cs typeface="Arial" panose="020B0604020202020204" pitchFamily="34" charset="0"/>
              </a:rPr>
              <a:t>capacity building </a:t>
            </a:r>
            <a:r>
              <a:rPr lang="en-US" sz="2000" dirty="0">
                <a:latin typeface="Arial" panose="020B0604020202020204" pitchFamily="34" charset="0"/>
                <a:cs typeface="Arial" panose="020B0604020202020204" pitchFamily="34" charset="0"/>
              </a:rPr>
              <a:t>via  Social Dynamo – 1400+ CSOs supported</a:t>
            </a:r>
            <a:endParaRPr lang="en-GB" sz="2000" dirty="0">
              <a:latin typeface="Arial" panose="020B0604020202020204" pitchFamily="34" charset="0"/>
              <a:cs typeface="Arial" panose="020B0604020202020204" pitchFamily="34" charset="0"/>
            </a:endParaRPr>
          </a:p>
          <a:p>
            <a:endParaRPr lang="en-US" dirty="0"/>
          </a:p>
        </p:txBody>
      </p:sp>
      <p:sp>
        <p:nvSpPr>
          <p:cNvPr id="8" name="TextBox 7">
            <a:extLst>
              <a:ext uri="{FF2B5EF4-FFF2-40B4-BE49-F238E27FC236}">
                <a16:creationId xmlns:a16="http://schemas.microsoft.com/office/drawing/2014/main" id="{07044F83-EB78-4611-9F7F-B5C364421223}"/>
              </a:ext>
            </a:extLst>
          </p:cNvPr>
          <p:cNvSpPr txBox="1"/>
          <p:nvPr/>
        </p:nvSpPr>
        <p:spPr>
          <a:xfrm>
            <a:off x="6692587" y="3100648"/>
            <a:ext cx="5139740" cy="2759730"/>
          </a:xfrm>
          <a:prstGeom prst="rect">
            <a:avLst/>
          </a:prstGeom>
          <a:noFill/>
        </p:spPr>
        <p:txBody>
          <a:bodyPr wrap="square">
            <a:spAutoFit/>
          </a:bodyPr>
          <a:lstStyle/>
          <a:p>
            <a:pPr>
              <a:spcBef>
                <a:spcPts val="1000"/>
              </a:spcBef>
            </a:pPr>
            <a:r>
              <a:rPr lang="el-GR" sz="2000" b="1" dirty="0">
                <a:latin typeface="Arial" panose="020B0604020202020204" pitchFamily="34" charset="0"/>
                <a:cs typeface="Arial" panose="020B0604020202020204" pitchFamily="34" charset="0"/>
              </a:rPr>
              <a:t>SolidarityNow</a:t>
            </a:r>
          </a:p>
          <a:p>
            <a:pPr marL="342900" indent="-342900">
              <a:spcBef>
                <a:spcPts val="1000"/>
              </a:spcBef>
              <a:buFont typeface="Arial" panose="020B0604020202020204" pitchFamily="34" charset="0"/>
              <a:buChar char="•"/>
            </a:pPr>
            <a:r>
              <a:rPr lang="en-US" sz="2000" b="1" dirty="0">
                <a:latin typeface="Arial" panose="020B0604020202020204" pitchFamily="34" charset="0"/>
                <a:cs typeface="Arial" panose="020B0604020202020204" pitchFamily="34" charset="0"/>
              </a:rPr>
              <a:t>Nationwide field experience </a:t>
            </a:r>
            <a:r>
              <a:rPr lang="en-US" sz="2000" dirty="0">
                <a:latin typeface="Arial" panose="020B0604020202020204" pitchFamily="34" charset="0"/>
                <a:cs typeface="Arial" panose="020B0604020202020204" pitchFamily="34" charset="0"/>
              </a:rPr>
              <a:t>&amp; projects</a:t>
            </a:r>
          </a:p>
          <a:p>
            <a:pPr marL="342900" indent="-342900">
              <a:spcBef>
                <a:spcPts val="1000"/>
              </a:spcBef>
              <a:buFont typeface="Arial" panose="020B0604020202020204" pitchFamily="34" charset="0"/>
              <a:buChar char="•"/>
            </a:pPr>
            <a:r>
              <a:rPr lang="en-US" sz="2000" dirty="0">
                <a:latin typeface="Arial" panose="020B0604020202020204" pitchFamily="34" charset="0"/>
                <a:cs typeface="Arial" panose="020B0604020202020204" pitchFamily="34" charset="0"/>
              </a:rPr>
              <a:t>More than </a:t>
            </a:r>
            <a:r>
              <a:rPr lang="el-GR" sz="2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5</a:t>
            </a:r>
            <a:r>
              <a:rPr lang="el-GR" sz="2000" dirty="0">
                <a:latin typeface="Arial" panose="020B0604020202020204" pitchFamily="34" charset="0"/>
                <a:cs typeface="Arial" panose="020B0604020202020204" pitchFamily="34" charset="0"/>
              </a:rPr>
              <a:t>0</a:t>
            </a:r>
            <a:r>
              <a:rPr lang="en-US" sz="2000" dirty="0">
                <a:latin typeface="Arial" panose="020B0604020202020204" pitchFamily="34" charset="0"/>
                <a:cs typeface="Arial" panose="020B0604020202020204" pitchFamily="34" charset="0"/>
              </a:rPr>
              <a:t>,</a:t>
            </a:r>
            <a:r>
              <a:rPr lang="el-GR" sz="2000" dirty="0">
                <a:latin typeface="Arial" panose="020B0604020202020204" pitchFamily="34" charset="0"/>
                <a:cs typeface="Arial" panose="020B0604020202020204" pitchFamily="34" charset="0"/>
              </a:rPr>
              <a:t>000 </a:t>
            </a:r>
            <a:r>
              <a:rPr lang="en-US" sz="2000" dirty="0">
                <a:latin typeface="Arial" panose="020B0604020202020204" pitchFamily="34" charset="0"/>
                <a:cs typeface="Arial" panose="020B0604020202020204" pitchFamily="34" charset="0"/>
              </a:rPr>
              <a:t>beneficiaries</a:t>
            </a:r>
            <a:endParaRPr lang="el-GR" sz="2000" dirty="0">
              <a:latin typeface="Arial" panose="020B0604020202020204" pitchFamily="34" charset="0"/>
              <a:cs typeface="Arial" panose="020B0604020202020204" pitchFamily="34" charset="0"/>
            </a:endParaRPr>
          </a:p>
          <a:p>
            <a:pPr marL="342900" indent="-342900">
              <a:spcBef>
                <a:spcPts val="1000"/>
              </a:spcBef>
              <a:buFont typeface="Arial" panose="020B0604020202020204" pitchFamily="34" charset="0"/>
              <a:buChar char="•"/>
            </a:pPr>
            <a:r>
              <a:rPr lang="en-US" sz="2000" dirty="0">
                <a:latin typeface="Arial" panose="020B0604020202020204" pitchFamily="34" charset="0"/>
                <a:cs typeface="Arial" panose="020B0604020202020204" pitchFamily="34" charset="0"/>
              </a:rPr>
              <a:t>10 years’ experience- supporting vulnerable groups (incl. migrants/ refugees, LGBTI, women, children)</a:t>
            </a:r>
            <a:endParaRPr lang="el-GR" sz="2000" dirty="0">
              <a:latin typeface="Arial" panose="020B0604020202020204" pitchFamily="34" charset="0"/>
              <a:cs typeface="Arial" panose="020B0604020202020204" pitchFamily="34" charset="0"/>
            </a:endParaRPr>
          </a:p>
          <a:p>
            <a:pPr marL="342900" indent="-342900">
              <a:spcBef>
                <a:spcPts val="1000"/>
              </a:spcBef>
              <a:buFont typeface="Arial" panose="020B0604020202020204" pitchFamily="34" charset="0"/>
              <a:buChar char="•"/>
            </a:pPr>
            <a:endParaRPr lang="el-GR" sz="2000" dirty="0">
              <a:latin typeface="Arial" panose="020B0604020202020204" pitchFamily="34" charset="0"/>
              <a:cs typeface="Arial" panose="020B0604020202020204" pitchFamily="34" charset="0"/>
            </a:endParaRPr>
          </a:p>
        </p:txBody>
      </p:sp>
      <p:pic>
        <p:nvPicPr>
          <p:cNvPr id="3" name="Εικόνα 5">
            <a:extLst>
              <a:ext uri="{FF2B5EF4-FFF2-40B4-BE49-F238E27FC236}">
                <a16:creationId xmlns:a16="http://schemas.microsoft.com/office/drawing/2014/main" id="{E2E85F71-6F6D-AA73-8B76-5C414B8A7C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79" y="1281602"/>
            <a:ext cx="2426997" cy="1674628"/>
          </a:xfrm>
          <a:prstGeom prst="rect">
            <a:avLst/>
          </a:prstGeom>
        </p:spPr>
      </p:pic>
      <p:pic>
        <p:nvPicPr>
          <p:cNvPr id="4" name="Picture 6" descr="PRESS RELEASES &amp; ARTICLES – SolidarityNow">
            <a:extLst>
              <a:ext uri="{FF2B5EF4-FFF2-40B4-BE49-F238E27FC236}">
                <a16:creationId xmlns:a16="http://schemas.microsoft.com/office/drawing/2014/main" id="{86A96ED4-CB9A-21B9-16EB-26AFC11EA9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526" y="1685532"/>
            <a:ext cx="2438124" cy="1270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654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38608"/>
            <a:ext cx="12192000" cy="6819392"/>
          </a:xfrm>
          <a:prstGeom prst="rect">
            <a:avLst/>
          </a:prstGeom>
        </p:spPr>
      </p:pic>
      <p:sp>
        <p:nvSpPr>
          <p:cNvPr id="3" name="Title 1">
            <a:extLst>
              <a:ext uri="{FF2B5EF4-FFF2-40B4-BE49-F238E27FC236}">
                <a16:creationId xmlns:a16="http://schemas.microsoft.com/office/drawing/2014/main" id="{D881D5DD-F11C-4F8E-A368-EF91999A7D4A}"/>
              </a:ext>
            </a:extLst>
          </p:cNvPr>
          <p:cNvSpPr txBox="1">
            <a:spLocks/>
          </p:cNvSpPr>
          <p:nvPr/>
        </p:nvSpPr>
        <p:spPr>
          <a:xfrm>
            <a:off x="1251752" y="310718"/>
            <a:ext cx="9411805" cy="10826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3EAF79"/>
                </a:solidFill>
                <a:latin typeface="Arial" panose="020B0604020202020204" pitchFamily="34" charset="0"/>
                <a:cs typeface="Arial" panose="020B0604020202020204" pitchFamily="34" charset="0"/>
              </a:rPr>
              <a:t>Outcomes </a:t>
            </a:r>
            <a:endParaRPr lang="en-US" dirty="0"/>
          </a:p>
        </p:txBody>
      </p:sp>
      <p:sp>
        <p:nvSpPr>
          <p:cNvPr id="4" name="Content Placeholder 2">
            <a:extLst>
              <a:ext uri="{FF2B5EF4-FFF2-40B4-BE49-F238E27FC236}">
                <a16:creationId xmlns:a16="http://schemas.microsoft.com/office/drawing/2014/main" id="{684717FD-1BE7-4C59-AF77-EA5E0961E7BF}"/>
              </a:ext>
            </a:extLst>
          </p:cNvPr>
          <p:cNvSpPr txBox="1">
            <a:spLocks/>
          </p:cNvSpPr>
          <p:nvPr/>
        </p:nvSpPr>
        <p:spPr>
          <a:xfrm>
            <a:off x="332507" y="1393363"/>
            <a:ext cx="11859492" cy="456557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2000" dirty="0">
                <a:latin typeface="Arial" panose="020B0604020202020204" pitchFamily="34" charset="0"/>
                <a:cs typeface="Arial" panose="020B0604020202020204" pitchFamily="34" charset="0"/>
              </a:rPr>
              <a:t>Increased </a:t>
            </a:r>
            <a:r>
              <a:rPr lang="en-US" sz="2000" b="1" dirty="0">
                <a:latin typeface="Arial" panose="020B0604020202020204" pitchFamily="34" charset="0"/>
                <a:cs typeface="Arial" panose="020B0604020202020204" pitchFamily="34" charset="0"/>
              </a:rPr>
              <a:t>citizen participation </a:t>
            </a:r>
            <a:r>
              <a:rPr lang="en-US" sz="2000" dirty="0">
                <a:latin typeface="Arial" panose="020B0604020202020204" pitchFamily="34" charset="0"/>
                <a:cs typeface="Arial" panose="020B0604020202020204" pitchFamily="34" charset="0"/>
              </a:rPr>
              <a:t>in civic activities</a:t>
            </a:r>
          </a:p>
          <a:p>
            <a:pPr marL="514350" indent="-514350">
              <a:buFont typeface="+mj-lt"/>
              <a:buAutoNum type="arabicPeriod"/>
            </a:pPr>
            <a:r>
              <a:rPr lang="en-US" sz="2000" dirty="0">
                <a:latin typeface="Arial" panose="020B0604020202020204" pitchFamily="34" charset="0"/>
                <a:cs typeface="Arial" panose="020B0604020202020204" pitchFamily="34" charset="0"/>
              </a:rPr>
              <a:t>Strengthened civil society </a:t>
            </a:r>
            <a:r>
              <a:rPr lang="en-US" sz="2000" b="1" dirty="0">
                <a:latin typeface="Arial" panose="020B0604020202020204" pitchFamily="34" charset="0"/>
                <a:cs typeface="Arial" panose="020B0604020202020204" pitchFamily="34" charset="0"/>
              </a:rPr>
              <a:t>watchdog</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&amp;</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advocacy</a:t>
            </a:r>
            <a:r>
              <a:rPr lang="en-US" sz="2000" dirty="0">
                <a:latin typeface="Arial" panose="020B0604020202020204" pitchFamily="34" charset="0"/>
                <a:cs typeface="Arial" panose="020B0604020202020204" pitchFamily="34" charset="0"/>
              </a:rPr>
              <a:t> role</a:t>
            </a:r>
          </a:p>
          <a:p>
            <a:pPr marL="514350" indent="-514350">
              <a:buFont typeface="+mj-lt"/>
              <a:buAutoNum type="arabicPeriod"/>
            </a:pPr>
            <a:r>
              <a:rPr lang="en-US" sz="2000" dirty="0">
                <a:latin typeface="Arial" panose="020B0604020202020204" pitchFamily="34" charset="0"/>
                <a:cs typeface="Arial" panose="020B0604020202020204" pitchFamily="34" charset="0"/>
              </a:rPr>
              <a:t>Increased support for </a:t>
            </a:r>
            <a:r>
              <a:rPr lang="en-US" sz="2000" b="1" dirty="0">
                <a:latin typeface="Arial" panose="020B0604020202020204" pitchFamily="34" charset="0"/>
                <a:cs typeface="Arial" panose="020B0604020202020204" pitchFamily="34" charset="0"/>
              </a:rPr>
              <a:t>human rights</a:t>
            </a:r>
          </a:p>
          <a:p>
            <a:pPr marL="514350" indent="-514350">
              <a:buFont typeface="+mj-lt"/>
              <a:buAutoNum type="arabicPeriod"/>
            </a:pPr>
            <a:r>
              <a:rPr lang="en-US" sz="2000" b="1" dirty="0">
                <a:latin typeface="Arial" panose="020B0604020202020204" pitchFamily="34" charset="0"/>
                <a:cs typeface="Arial" panose="020B0604020202020204" pitchFamily="34" charset="0"/>
              </a:rPr>
              <a:t>Vulnerable groups </a:t>
            </a:r>
            <a:r>
              <a:rPr lang="en-US" sz="2000" dirty="0">
                <a:latin typeface="Arial" panose="020B0604020202020204" pitchFamily="34" charset="0"/>
                <a:cs typeface="Arial" panose="020B0604020202020204" pitchFamily="34" charset="0"/>
              </a:rPr>
              <a:t>empowered</a:t>
            </a:r>
          </a:p>
          <a:p>
            <a:pPr marL="514350" indent="-514350">
              <a:buFont typeface="+mj-lt"/>
              <a:buAutoNum type="arabicPeriod"/>
            </a:pPr>
            <a:r>
              <a:rPr lang="en-US" sz="2000" dirty="0">
                <a:latin typeface="Arial" panose="020B0604020202020204" pitchFamily="34" charset="0"/>
                <a:cs typeface="Arial" panose="020B0604020202020204" pitchFamily="34" charset="0"/>
              </a:rPr>
              <a:t>Enhanced </a:t>
            </a:r>
            <a:r>
              <a:rPr lang="en-US" sz="2000" b="1" dirty="0">
                <a:latin typeface="Arial" panose="020B0604020202020204" pitchFamily="34" charset="0"/>
                <a:cs typeface="Arial" panose="020B0604020202020204" pitchFamily="34" charset="0"/>
              </a:rPr>
              <a:t>capacity</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&amp;</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sustainability</a:t>
            </a:r>
            <a:r>
              <a:rPr lang="en-US" sz="2000" dirty="0">
                <a:latin typeface="Arial" panose="020B0604020202020204" pitchFamily="34" charset="0"/>
                <a:cs typeface="Arial" panose="020B0604020202020204" pitchFamily="34" charset="0"/>
              </a:rPr>
              <a:t> of civil society</a:t>
            </a:r>
          </a:p>
          <a:p>
            <a:pPr marL="0" indent="0">
              <a:buNone/>
            </a:pPr>
            <a:r>
              <a:rPr lang="en-US" sz="2000" b="1" dirty="0">
                <a:solidFill>
                  <a:srgbClr val="3EAF79"/>
                </a:solidFill>
                <a:latin typeface="Arial" panose="020B0604020202020204" pitchFamily="34" charset="0"/>
                <a:ea typeface="+mj-ea"/>
                <a:cs typeface="Arial" panose="020B0604020202020204" pitchFamily="34" charset="0"/>
              </a:rPr>
              <a:t>Bilateral</a:t>
            </a:r>
            <a:r>
              <a:rPr lang="en-US" sz="2000" b="1"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Enhanced collaboration between </a:t>
            </a:r>
            <a:r>
              <a:rPr lang="en-GB" sz="2000" b="1" dirty="0">
                <a:latin typeface="Arial" panose="020B0604020202020204" pitchFamily="34" charset="0"/>
                <a:cs typeface="Arial" panose="020B0604020202020204" pitchFamily="34" charset="0"/>
              </a:rPr>
              <a:t>beneficiary and donor state</a:t>
            </a:r>
            <a:r>
              <a:rPr lang="en-GB" sz="2000" dirty="0">
                <a:latin typeface="Arial" panose="020B0604020202020204" pitchFamily="34" charset="0"/>
                <a:cs typeface="Arial" panose="020B0604020202020204" pitchFamily="34" charset="0"/>
              </a:rPr>
              <a:t> entities involved in the programme</a:t>
            </a:r>
            <a:endParaRPr lang="en-US" sz="2000" dirty="0">
              <a:latin typeface="Arial" panose="020B0604020202020204" pitchFamily="34" charset="0"/>
              <a:cs typeface="Arial" panose="020B0604020202020204" pitchFamily="34" charset="0"/>
            </a:endParaRPr>
          </a:p>
          <a:p>
            <a:pPr marL="0" indent="0">
              <a:buNone/>
            </a:pPr>
            <a:r>
              <a:rPr lang="en-GB" sz="2000" b="1" dirty="0">
                <a:solidFill>
                  <a:srgbClr val="3EAF79"/>
                </a:solidFill>
                <a:latin typeface="Arial" panose="020B0604020202020204" pitchFamily="34" charset="0"/>
                <a:ea typeface="+mj-ea"/>
                <a:cs typeface="Arial" panose="020B0604020202020204" pitchFamily="34" charset="0"/>
              </a:rPr>
              <a:t>Regional</a:t>
            </a:r>
            <a:r>
              <a:rPr lang="en-GB" sz="2000" b="1"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Strengthened </a:t>
            </a:r>
            <a:r>
              <a:rPr lang="en-GB" sz="2000" b="1" dirty="0">
                <a:latin typeface="Arial" panose="020B0604020202020204" pitchFamily="34" charset="0"/>
                <a:cs typeface="Arial" panose="020B0604020202020204" pitchFamily="34" charset="0"/>
              </a:rPr>
              <a:t>regional cooperation </a:t>
            </a:r>
            <a:r>
              <a:rPr lang="en-GB" sz="2000" dirty="0">
                <a:latin typeface="Arial" panose="020B0604020202020204" pitchFamily="34" charset="0"/>
                <a:cs typeface="Arial" panose="020B0604020202020204" pitchFamily="34" charset="0"/>
              </a:rPr>
              <a:t>in the civil society sector</a:t>
            </a:r>
            <a:endParaRPr lang="en-US" sz="20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342127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2168"/>
            <a:ext cx="12192000" cy="6819392"/>
          </a:xfrm>
          <a:prstGeom prst="rect">
            <a:avLst/>
          </a:prstGeom>
        </p:spPr>
      </p:pic>
      <p:sp>
        <p:nvSpPr>
          <p:cNvPr id="3" name="Τίτλος 1">
            <a:extLst>
              <a:ext uri="{FF2B5EF4-FFF2-40B4-BE49-F238E27FC236}">
                <a16:creationId xmlns:a16="http://schemas.microsoft.com/office/drawing/2014/main" id="{484E33D3-6446-4610-8530-3626BA66B45A}"/>
              </a:ext>
            </a:extLst>
          </p:cNvPr>
          <p:cNvSpPr txBox="1">
            <a:spLocks/>
          </p:cNvSpPr>
          <p:nvPr/>
        </p:nvSpPr>
        <p:spPr>
          <a:xfrm>
            <a:off x="1477736" y="365125"/>
            <a:ext cx="9876063"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3EAF79"/>
                </a:solidFill>
                <a:latin typeface="Arial" panose="020B0604020202020204" pitchFamily="34" charset="0"/>
                <a:cs typeface="Arial" panose="020B0604020202020204" pitchFamily="34" charset="0"/>
              </a:rPr>
              <a:t>ACF Greece in numbers</a:t>
            </a:r>
            <a:endParaRPr lang="en-US" dirty="0"/>
          </a:p>
        </p:txBody>
      </p:sp>
      <p:sp>
        <p:nvSpPr>
          <p:cNvPr id="4" name="Θέση περιεχομένου 2">
            <a:extLst>
              <a:ext uri="{FF2B5EF4-FFF2-40B4-BE49-F238E27FC236}">
                <a16:creationId xmlns:a16="http://schemas.microsoft.com/office/drawing/2014/main" id="{32F47110-5667-4E0D-A4C1-85F0A09E6AE8}"/>
              </a:ext>
            </a:extLst>
          </p:cNvPr>
          <p:cNvSpPr txBox="1">
            <a:spLocks/>
          </p:cNvSpPr>
          <p:nvPr/>
        </p:nvSpPr>
        <p:spPr>
          <a:xfrm>
            <a:off x="504008" y="1613673"/>
            <a:ext cx="11513693" cy="378683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latin typeface="Arial" panose="020B0604020202020204" pitchFamily="34" charset="0"/>
                <a:cs typeface="Arial" panose="020B0604020202020204" pitchFamily="34" charset="0"/>
              </a:rPr>
              <a:t>Budget: </a:t>
            </a:r>
            <a:r>
              <a:rPr lang="el-GR" sz="2000" b="1" dirty="0">
                <a:solidFill>
                  <a:srgbClr val="3EAF79"/>
                </a:solidFill>
                <a:latin typeface="Arial" panose="020B0604020202020204" pitchFamily="34" charset="0"/>
                <a:ea typeface="+mj-ea"/>
                <a:cs typeface="Arial" panose="020B0604020202020204" pitchFamily="34" charset="0"/>
              </a:rPr>
              <a:t>€12</a:t>
            </a:r>
            <a:r>
              <a:rPr lang="en-US" sz="2000" b="1" dirty="0">
                <a:solidFill>
                  <a:srgbClr val="3EAF79"/>
                </a:solidFill>
                <a:latin typeface="Arial" panose="020B0604020202020204" pitchFamily="34" charset="0"/>
                <a:ea typeface="+mj-ea"/>
                <a:cs typeface="Arial" panose="020B0604020202020204" pitchFamily="34" charset="0"/>
              </a:rPr>
              <a:t>,</a:t>
            </a:r>
            <a:r>
              <a:rPr lang="el-GR" sz="2000" b="1" dirty="0">
                <a:solidFill>
                  <a:srgbClr val="3EAF79"/>
                </a:solidFill>
                <a:latin typeface="Arial" panose="020B0604020202020204" pitchFamily="34" charset="0"/>
                <a:ea typeface="+mj-ea"/>
                <a:cs typeface="Arial" panose="020B0604020202020204" pitchFamily="34" charset="0"/>
              </a:rPr>
              <a:t>000</a:t>
            </a:r>
            <a:r>
              <a:rPr lang="en-US" sz="2000" b="1" dirty="0">
                <a:solidFill>
                  <a:srgbClr val="3EAF79"/>
                </a:solidFill>
                <a:latin typeface="Arial" panose="020B0604020202020204" pitchFamily="34" charset="0"/>
                <a:ea typeface="+mj-ea"/>
                <a:cs typeface="Arial" panose="020B0604020202020204" pitchFamily="34" charset="0"/>
              </a:rPr>
              <a:t>,</a:t>
            </a:r>
            <a:r>
              <a:rPr lang="el-GR" sz="2000" b="1" dirty="0">
                <a:solidFill>
                  <a:srgbClr val="3EAF79"/>
                </a:solidFill>
                <a:latin typeface="Arial" panose="020B0604020202020204" pitchFamily="34" charset="0"/>
                <a:ea typeface="+mj-ea"/>
                <a:cs typeface="Arial" panose="020B0604020202020204" pitchFamily="34" charset="0"/>
              </a:rPr>
              <a:t>000</a:t>
            </a:r>
            <a:r>
              <a:rPr lang="en-US" sz="2000" b="1" dirty="0">
                <a:solidFill>
                  <a:srgbClr val="3EAF79"/>
                </a:solidFill>
                <a:latin typeface="Arial" panose="020B0604020202020204" pitchFamily="34" charset="0"/>
                <a:ea typeface="+mj-ea"/>
                <a:cs typeface="Arial" panose="020B0604020202020204" pitchFamily="34" charset="0"/>
              </a:rPr>
              <a:t> </a:t>
            </a:r>
            <a:r>
              <a:rPr lang="en-US" sz="2000" dirty="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 </a:t>
            </a:r>
            <a:r>
              <a:rPr lang="el-GR" sz="2000" b="1" dirty="0">
                <a:solidFill>
                  <a:srgbClr val="3EAF79"/>
                </a:solidFill>
                <a:latin typeface="Arial" panose="020B0604020202020204" pitchFamily="34" charset="0"/>
                <a:ea typeface="+mj-ea"/>
                <a:cs typeface="Arial" panose="020B0604020202020204" pitchFamily="34" charset="0"/>
              </a:rPr>
              <a:t>€</a:t>
            </a:r>
            <a:r>
              <a:rPr lang="en-US" sz="2000" b="1" dirty="0">
                <a:solidFill>
                  <a:srgbClr val="3EAF79"/>
                </a:solidFill>
                <a:latin typeface="Arial" panose="020B0604020202020204" pitchFamily="34" charset="0"/>
                <a:ea typeface="+mj-ea"/>
                <a:cs typeface="Arial" panose="020B0604020202020204" pitchFamily="34" charset="0"/>
              </a:rPr>
              <a:t>2,9</a:t>
            </a:r>
            <a:r>
              <a:rPr lang="el-GR" sz="2000" b="1" dirty="0">
                <a:solidFill>
                  <a:srgbClr val="3EAF79"/>
                </a:solidFill>
                <a:latin typeface="Arial" panose="020B0604020202020204" pitchFamily="34" charset="0"/>
                <a:ea typeface="+mj-ea"/>
                <a:cs typeface="Arial" panose="020B0604020202020204" pitchFamily="34" charset="0"/>
              </a:rPr>
              <a:t>50</a:t>
            </a:r>
            <a:r>
              <a:rPr lang="en-US" sz="2000" b="1" dirty="0">
                <a:solidFill>
                  <a:srgbClr val="3EAF79"/>
                </a:solidFill>
                <a:latin typeface="Arial" panose="020B0604020202020204" pitchFamily="34" charset="0"/>
                <a:ea typeface="+mj-ea"/>
                <a:cs typeface="Arial" panose="020B0604020202020204" pitchFamily="34" charset="0"/>
              </a:rPr>
              <a:t>,</a:t>
            </a:r>
            <a:r>
              <a:rPr lang="el-GR" sz="2000" b="1" dirty="0">
                <a:solidFill>
                  <a:srgbClr val="3EAF79"/>
                </a:solidFill>
                <a:latin typeface="Arial" panose="020B0604020202020204" pitchFamily="34" charset="0"/>
                <a:ea typeface="+mj-ea"/>
                <a:cs typeface="Arial" panose="020B0604020202020204" pitchFamily="34" charset="0"/>
              </a:rPr>
              <a:t>000 </a:t>
            </a:r>
            <a:r>
              <a:rPr lang="en-US" sz="2000" dirty="0">
                <a:latin typeface="Arial" panose="020B0604020202020204" pitchFamily="34" charset="0"/>
                <a:ea typeface="+mj-ea"/>
                <a:cs typeface="Arial" panose="020B0604020202020204" pitchFamily="34" charset="0"/>
              </a:rPr>
              <a:t>in 2 </a:t>
            </a:r>
            <a:r>
              <a:rPr lang="en-US" sz="2000" dirty="0">
                <a:latin typeface="Arial" panose="020B0604020202020204" pitchFamily="34" charset="0"/>
                <a:cs typeface="Arial" panose="020B0604020202020204" pitchFamily="34" charset="0"/>
              </a:rPr>
              <a:t>reallocations =</a:t>
            </a:r>
            <a:r>
              <a:rPr lang="en-US" sz="2000" b="1" dirty="0">
                <a:latin typeface="Arial" panose="020B0604020202020204" pitchFamily="34" charset="0"/>
                <a:cs typeface="Arial" panose="020B0604020202020204" pitchFamily="34" charset="0"/>
              </a:rPr>
              <a:t> </a:t>
            </a:r>
            <a:r>
              <a:rPr lang="el-GR" sz="2000" b="1" dirty="0">
                <a:solidFill>
                  <a:srgbClr val="3EAF79"/>
                </a:solidFill>
                <a:latin typeface="Arial" panose="020B0604020202020204" pitchFamily="34" charset="0"/>
                <a:ea typeface="+mj-ea"/>
                <a:cs typeface="Arial" panose="020B0604020202020204" pitchFamily="34" charset="0"/>
              </a:rPr>
              <a:t>€</a:t>
            </a:r>
            <a:r>
              <a:rPr lang="en-US" sz="2000" b="1" dirty="0">
                <a:solidFill>
                  <a:srgbClr val="3EAF79"/>
                </a:solidFill>
                <a:latin typeface="Arial" panose="020B0604020202020204" pitchFamily="34" charset="0"/>
                <a:ea typeface="+mj-ea"/>
                <a:cs typeface="Arial" panose="020B0604020202020204" pitchFamily="34" charset="0"/>
              </a:rPr>
              <a:t>14,9</a:t>
            </a:r>
            <a:r>
              <a:rPr lang="el-GR" sz="2000" b="1" dirty="0">
                <a:solidFill>
                  <a:srgbClr val="3EAF79"/>
                </a:solidFill>
                <a:latin typeface="Arial" panose="020B0604020202020204" pitchFamily="34" charset="0"/>
                <a:ea typeface="+mj-ea"/>
                <a:cs typeface="Arial" panose="020B0604020202020204" pitchFamily="34" charset="0"/>
              </a:rPr>
              <a:t>50</a:t>
            </a:r>
            <a:r>
              <a:rPr lang="en-US" sz="2000" b="1" dirty="0">
                <a:solidFill>
                  <a:srgbClr val="3EAF79"/>
                </a:solidFill>
                <a:latin typeface="Arial" panose="020B0604020202020204" pitchFamily="34" charset="0"/>
                <a:ea typeface="+mj-ea"/>
                <a:cs typeface="Arial" panose="020B0604020202020204" pitchFamily="34" charset="0"/>
              </a:rPr>
              <a:t>,</a:t>
            </a:r>
            <a:r>
              <a:rPr lang="el-GR" sz="2000" b="1" dirty="0">
                <a:solidFill>
                  <a:srgbClr val="3EAF79"/>
                </a:solidFill>
                <a:latin typeface="Arial" panose="020B0604020202020204" pitchFamily="34" charset="0"/>
                <a:ea typeface="+mj-ea"/>
                <a:cs typeface="Arial" panose="020B0604020202020204" pitchFamily="34" charset="0"/>
              </a:rPr>
              <a:t>000</a:t>
            </a:r>
            <a:endParaRPr lang="en-US" sz="2000" b="1" dirty="0">
              <a:solidFill>
                <a:srgbClr val="3EAF79"/>
              </a:solidFill>
              <a:latin typeface="Arial" panose="020B0604020202020204" pitchFamily="34" charset="0"/>
              <a:ea typeface="+mj-ea"/>
              <a:cs typeface="Arial" panose="020B0604020202020204" pitchFamily="34" charset="0"/>
            </a:endParaRPr>
          </a:p>
          <a:p>
            <a:pPr marL="0" indent="0">
              <a:buNone/>
            </a:pPr>
            <a:endParaRPr lang="en-US" sz="2000" b="1" dirty="0">
              <a:solidFill>
                <a:srgbClr val="3EAF79"/>
              </a:solidFill>
              <a:latin typeface="Arial" panose="020B0604020202020204" pitchFamily="34" charset="0"/>
              <a:ea typeface="+mj-ea"/>
              <a:cs typeface="Arial" panose="020B0604020202020204" pitchFamily="34" charset="0"/>
            </a:endParaRPr>
          </a:p>
          <a:p>
            <a:r>
              <a:rPr lang="en-US" sz="2000" b="1" dirty="0">
                <a:solidFill>
                  <a:srgbClr val="3EAF79"/>
                </a:solidFill>
                <a:latin typeface="Arial" panose="020B0604020202020204" pitchFamily="34" charset="0"/>
                <a:ea typeface="+mj-ea"/>
                <a:cs typeface="Arial" panose="020B0604020202020204" pitchFamily="34" charset="0"/>
              </a:rPr>
              <a:t>€ 11,434,887 </a:t>
            </a:r>
            <a:r>
              <a:rPr lang="en-US" sz="2000" dirty="0">
                <a:latin typeface="Arial" panose="020B0604020202020204" pitchFamily="34" charset="0"/>
                <a:cs typeface="Arial" panose="020B0604020202020204" pitchFamily="34" charset="0"/>
              </a:rPr>
              <a:t>for</a:t>
            </a:r>
            <a:r>
              <a:rPr lang="en-US" sz="2000" b="1" dirty="0">
                <a:solidFill>
                  <a:srgbClr val="3EAF79"/>
                </a:solidFill>
                <a:latin typeface="Arial" panose="020B0604020202020204" pitchFamily="34" charset="0"/>
                <a:ea typeface="+mj-ea"/>
                <a:cs typeface="Arial" panose="020B0604020202020204" pitchFamily="34" charset="0"/>
              </a:rPr>
              <a:t> 5 </a:t>
            </a:r>
            <a:r>
              <a:rPr lang="en-US" sz="2000" dirty="0">
                <a:latin typeface="Arial" panose="020B0604020202020204" pitchFamily="34" charset="0"/>
                <a:cs typeface="Arial" panose="020B0604020202020204" pitchFamily="34" charset="0"/>
              </a:rPr>
              <a:t>outcomes</a:t>
            </a:r>
            <a:r>
              <a:rPr lang="en-US" sz="2000" b="1" dirty="0">
                <a:solidFill>
                  <a:srgbClr val="3EAF79"/>
                </a:solidFill>
                <a:latin typeface="Arial" panose="020B0604020202020204" pitchFamily="34" charset="0"/>
                <a:ea typeface="+mj-ea"/>
                <a:cs typeface="Arial" panose="020B0604020202020204" pitchFamily="34" charset="0"/>
              </a:rPr>
              <a:t> </a:t>
            </a:r>
            <a:r>
              <a:rPr lang="en-US" sz="2000" dirty="0">
                <a:latin typeface="Arial" panose="020B0604020202020204" pitchFamily="34" charset="0"/>
                <a:cs typeface="Arial" panose="020B0604020202020204" pitchFamily="34" charset="0"/>
              </a:rPr>
              <a:t>allocated through </a:t>
            </a:r>
            <a:r>
              <a:rPr lang="en-US" sz="2000" b="1" dirty="0">
                <a:solidFill>
                  <a:srgbClr val="3EAF79"/>
                </a:solidFill>
                <a:latin typeface="Arial" panose="020B0604020202020204" pitchFamily="34" charset="0"/>
                <a:ea typeface="+mj-ea"/>
                <a:cs typeface="Arial" panose="020B0604020202020204" pitchFamily="34" charset="0"/>
              </a:rPr>
              <a:t>7</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open calls</a:t>
            </a:r>
          </a:p>
          <a:p>
            <a:pPr marL="0" indent="0">
              <a:buNone/>
            </a:pPr>
            <a:endParaRPr lang="en-US" sz="2000" dirty="0">
              <a:latin typeface="Arial" panose="020B0604020202020204" pitchFamily="34" charset="0"/>
              <a:cs typeface="Arial" panose="020B0604020202020204" pitchFamily="34" charset="0"/>
            </a:endParaRPr>
          </a:p>
          <a:p>
            <a:r>
              <a:rPr lang="el-GR" sz="2000" b="1" dirty="0">
                <a:solidFill>
                  <a:srgbClr val="3EAF79"/>
                </a:solidFill>
                <a:latin typeface="Arial" panose="020B0604020202020204" pitchFamily="34" charset="0"/>
                <a:ea typeface="+mj-ea"/>
                <a:cs typeface="Arial" panose="020B0604020202020204" pitchFamily="34" charset="0"/>
              </a:rPr>
              <a:t>1</a:t>
            </a:r>
            <a:r>
              <a:rPr lang="en-US" sz="2000" b="1" dirty="0">
                <a:solidFill>
                  <a:srgbClr val="3EAF79"/>
                </a:solidFill>
                <a:latin typeface="Arial" panose="020B0604020202020204" pitchFamily="34" charset="0"/>
                <a:ea typeface="+mj-ea"/>
                <a:cs typeface="Arial" panose="020B0604020202020204" pitchFamily="34" charset="0"/>
              </a:rPr>
              <a:t>28</a:t>
            </a:r>
            <a:r>
              <a:rPr lang="el-GR"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projects funded, implemented by </a:t>
            </a:r>
            <a:r>
              <a:rPr lang="en-US" sz="2000" b="1" dirty="0">
                <a:solidFill>
                  <a:srgbClr val="3EAF79"/>
                </a:solidFill>
                <a:latin typeface="Arial" panose="020B0604020202020204" pitchFamily="34" charset="0"/>
                <a:ea typeface="+mj-ea"/>
                <a:cs typeface="Arial" panose="020B0604020202020204" pitchFamily="34" charset="0"/>
              </a:rPr>
              <a:t>177 CSOs</a:t>
            </a:r>
          </a:p>
          <a:p>
            <a:pPr marL="0" indent="0">
              <a:buNone/>
            </a:pPr>
            <a:endParaRPr lang="en-US" sz="2000" b="1" dirty="0">
              <a:solidFill>
                <a:srgbClr val="3EAF79"/>
              </a:solidFill>
              <a:latin typeface="Arial" panose="020B0604020202020204" pitchFamily="34" charset="0"/>
              <a:ea typeface="+mj-ea"/>
              <a:cs typeface="Arial" panose="020B0604020202020204" pitchFamily="34" charset="0"/>
            </a:endParaRPr>
          </a:p>
          <a:p>
            <a:r>
              <a:rPr lang="en-US" sz="2000" b="1" dirty="0">
                <a:solidFill>
                  <a:srgbClr val="3EAF79"/>
                </a:solidFill>
                <a:latin typeface="Arial" panose="020B0604020202020204" pitchFamily="34" charset="0"/>
                <a:ea typeface="+mj-ea"/>
                <a:cs typeface="Arial" panose="020B0604020202020204" pitchFamily="34" charset="0"/>
              </a:rPr>
              <a:t>79%</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absorption, </a:t>
            </a:r>
            <a:r>
              <a:rPr lang="en-US" sz="2000" dirty="0">
                <a:solidFill>
                  <a:srgbClr val="202124"/>
                </a:solidFill>
                <a:latin typeface="Arial" panose="020B0604020202020204" pitchFamily="34" charset="0"/>
                <a:cs typeface="Arial" panose="020B0604020202020204" pitchFamily="34" charset="0"/>
              </a:rPr>
              <a:t>full</a:t>
            </a:r>
            <a:r>
              <a:rPr lang="en-US" sz="2000" b="1"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absorption anticipated</a:t>
            </a:r>
          </a:p>
        </p:txBody>
      </p:sp>
      <p:pic>
        <p:nvPicPr>
          <p:cNvPr id="7" name="Picture 6">
            <a:extLst>
              <a:ext uri="{FF2B5EF4-FFF2-40B4-BE49-F238E27FC236}">
                <a16:creationId xmlns:a16="http://schemas.microsoft.com/office/drawing/2014/main" id="{9FBD75B8-0B8F-6B31-7A1B-52F1AE842436}"/>
              </a:ext>
            </a:extLst>
          </p:cNvPr>
          <p:cNvPicPr>
            <a:picLocks noChangeAspect="1"/>
          </p:cNvPicPr>
          <p:nvPr/>
        </p:nvPicPr>
        <p:blipFill>
          <a:blip r:embed="rId4"/>
          <a:stretch>
            <a:fillRect/>
          </a:stretch>
        </p:blipFill>
        <p:spPr>
          <a:xfrm>
            <a:off x="9906739" y="3352599"/>
            <a:ext cx="1447060" cy="1488802"/>
          </a:xfrm>
          <a:prstGeom prst="rect">
            <a:avLst/>
          </a:prstGeom>
        </p:spPr>
      </p:pic>
      <p:pic>
        <p:nvPicPr>
          <p:cNvPr id="9" name="Picture 8">
            <a:extLst>
              <a:ext uri="{FF2B5EF4-FFF2-40B4-BE49-F238E27FC236}">
                <a16:creationId xmlns:a16="http://schemas.microsoft.com/office/drawing/2014/main" id="{BDEF001E-A115-5C64-6E5E-755735A06F62}"/>
              </a:ext>
            </a:extLst>
          </p:cNvPr>
          <p:cNvPicPr>
            <a:picLocks noChangeAspect="1"/>
          </p:cNvPicPr>
          <p:nvPr/>
        </p:nvPicPr>
        <p:blipFill>
          <a:blip r:embed="rId5"/>
          <a:stretch>
            <a:fillRect/>
          </a:stretch>
        </p:blipFill>
        <p:spPr>
          <a:xfrm>
            <a:off x="10431261" y="94098"/>
            <a:ext cx="1744147" cy="1484380"/>
          </a:xfrm>
          <a:prstGeom prst="rect">
            <a:avLst/>
          </a:prstGeom>
        </p:spPr>
      </p:pic>
    </p:spTree>
    <p:extLst>
      <p:ext uri="{BB962C8B-B14F-4D97-AF65-F5344CB8AC3E}">
        <p14:creationId xmlns:p14="http://schemas.microsoft.com/office/powerpoint/2010/main" val="1761112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608"/>
            <a:ext cx="12192000" cy="6819392"/>
          </a:xfrm>
          <a:prstGeom prst="rect">
            <a:avLst/>
          </a:prstGeom>
        </p:spPr>
      </p:pic>
      <p:sp>
        <p:nvSpPr>
          <p:cNvPr id="3" name="Τίτλος 1">
            <a:extLst>
              <a:ext uri="{FF2B5EF4-FFF2-40B4-BE49-F238E27FC236}">
                <a16:creationId xmlns:a16="http://schemas.microsoft.com/office/drawing/2014/main" id="{484E33D3-6446-4610-8530-3626BA66B45A}"/>
              </a:ext>
            </a:extLst>
          </p:cNvPr>
          <p:cNvSpPr txBox="1">
            <a:spLocks/>
          </p:cNvSpPr>
          <p:nvPr/>
        </p:nvSpPr>
        <p:spPr>
          <a:xfrm>
            <a:off x="820511" y="288110"/>
            <a:ext cx="9876063" cy="7882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solidFill>
                  <a:srgbClr val="3EAF79"/>
                </a:solidFill>
                <a:latin typeface="Arial" panose="020B0604020202020204" pitchFamily="34" charset="0"/>
                <a:cs typeface="Arial" panose="020B0604020202020204" pitchFamily="34" charset="0"/>
              </a:rPr>
              <a:t>Allocation of new funding</a:t>
            </a:r>
            <a:endPar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4" name="Θέση περιεχομένου 2">
            <a:extLst>
              <a:ext uri="{FF2B5EF4-FFF2-40B4-BE49-F238E27FC236}">
                <a16:creationId xmlns:a16="http://schemas.microsoft.com/office/drawing/2014/main" id="{32F47110-5667-4E0D-A4C1-85F0A09E6AE8}"/>
              </a:ext>
            </a:extLst>
          </p:cNvPr>
          <p:cNvSpPr txBox="1">
            <a:spLocks/>
          </p:cNvSpPr>
          <p:nvPr/>
        </p:nvSpPr>
        <p:spPr>
          <a:xfrm>
            <a:off x="418283" y="1356498"/>
            <a:ext cx="11513693" cy="37868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000000"/>
                </a:solidFill>
                <a:latin typeface="Arial" panose="020B0604020202020204" pitchFamily="34" charset="0"/>
              </a:rPr>
              <a:t>€1.5M allocated to ACF at end of March</a:t>
            </a:r>
          </a:p>
          <a:p>
            <a:pPr marL="0" indent="0">
              <a:buNone/>
            </a:pPr>
            <a:endParaRPr lang="en-US" sz="2000" dirty="0">
              <a:solidFill>
                <a:srgbClr val="000000"/>
              </a:solidFill>
              <a:latin typeface="Arial" panose="020B0604020202020204" pitchFamily="34" charset="0"/>
            </a:endParaRPr>
          </a:p>
          <a:p>
            <a:r>
              <a:rPr lang="en-US" sz="2000" dirty="0">
                <a:solidFill>
                  <a:srgbClr val="000000"/>
                </a:solidFill>
                <a:latin typeface="Arial" panose="020B0604020202020204" pitchFamily="34" charset="0"/>
              </a:rPr>
              <a:t>Additional funding fully committed; all new projects began by September:</a:t>
            </a:r>
          </a:p>
          <a:p>
            <a:pPr lvl="1">
              <a:buFont typeface="Courier New" panose="02070309020205020404" pitchFamily="49" charset="0"/>
              <a:buChar char="o"/>
            </a:pPr>
            <a:r>
              <a:rPr lang="en-US" sz="2000" b="1" i="0" u="none" strike="noStrike" baseline="0" dirty="0">
                <a:solidFill>
                  <a:srgbClr val="000000"/>
                </a:solidFill>
                <a:latin typeface="Arial" panose="020B0604020202020204" pitchFamily="34" charset="0"/>
              </a:rPr>
              <a:t>3</a:t>
            </a:r>
            <a:r>
              <a:rPr lang="en-US" sz="2000" b="0" i="0" u="none" strike="noStrike" baseline="0" dirty="0">
                <a:solidFill>
                  <a:srgbClr val="000000"/>
                </a:solidFill>
                <a:latin typeface="Arial" panose="020B0604020202020204" pitchFamily="34" charset="0"/>
              </a:rPr>
              <a:t> new projects to support </a:t>
            </a:r>
            <a:r>
              <a:rPr lang="en-US" sz="2000" b="1" dirty="0">
                <a:solidFill>
                  <a:srgbClr val="3EAF79"/>
                </a:solidFill>
                <a:latin typeface="Arial" panose="020B0604020202020204" pitchFamily="34" charset="0"/>
                <a:ea typeface="+mj-ea"/>
                <a:cs typeface="Arial" panose="020B0604020202020204" pitchFamily="34" charset="0"/>
              </a:rPr>
              <a:t>Roma communities</a:t>
            </a:r>
            <a:r>
              <a:rPr lang="en-US" sz="2000" b="0" i="0" u="none" strike="noStrike" baseline="0" dirty="0">
                <a:solidFill>
                  <a:srgbClr val="000000"/>
                </a:solidFill>
                <a:latin typeface="Arial" panose="020B0604020202020204" pitchFamily="34" charset="0"/>
              </a:rPr>
              <a:t>, selected from proposals submitted to previous open calls</a:t>
            </a:r>
          </a:p>
          <a:p>
            <a:pPr lvl="1">
              <a:buFont typeface="Courier New" panose="02070309020205020404" pitchFamily="49" charset="0"/>
              <a:buChar char="o"/>
            </a:pPr>
            <a:r>
              <a:rPr lang="en-US" sz="2000" b="1" i="0" u="none" strike="noStrike" baseline="0" dirty="0">
                <a:solidFill>
                  <a:srgbClr val="000000"/>
                </a:solidFill>
                <a:latin typeface="Arial" panose="020B0604020202020204" pitchFamily="34" charset="0"/>
              </a:rPr>
              <a:t>6</a:t>
            </a:r>
            <a:r>
              <a:rPr lang="en-US" sz="2000" b="0" i="0" u="none" strike="noStrike" baseline="0" dirty="0">
                <a:solidFill>
                  <a:srgbClr val="000000"/>
                </a:solidFill>
                <a:latin typeface="Arial" panose="020B0604020202020204" pitchFamily="34" charset="0"/>
              </a:rPr>
              <a:t> new projects on the reserve list from the previous open call </a:t>
            </a:r>
            <a:r>
              <a:rPr lang="en-US" sz="2000" b="1" dirty="0">
                <a:solidFill>
                  <a:srgbClr val="3EAF79"/>
                </a:solidFill>
                <a:latin typeface="Arial" panose="020B0604020202020204" pitchFamily="34" charset="0"/>
                <a:ea typeface="+mj-ea"/>
                <a:cs typeface="Arial" panose="020B0604020202020204" pitchFamily="34" charset="0"/>
              </a:rPr>
              <a:t>‘Organisational Grants </a:t>
            </a:r>
            <a:r>
              <a:rPr lang="en-US" sz="2000" b="0" i="0" u="none" strike="noStrike" baseline="0" dirty="0">
                <a:solidFill>
                  <a:srgbClr val="000000"/>
                </a:solidFill>
                <a:latin typeface="Arial" panose="020B0604020202020204" pitchFamily="34" charset="0"/>
              </a:rPr>
              <a:t>to Support the Institutional Development of Civil Society’ </a:t>
            </a:r>
          </a:p>
          <a:p>
            <a:pPr lvl="1">
              <a:buFont typeface="Courier New" panose="02070309020205020404" pitchFamily="49" charset="0"/>
              <a:buChar char="o"/>
            </a:pPr>
            <a:r>
              <a:rPr lang="en-US" sz="2000" b="1" i="0" u="none" strike="noStrike" baseline="0" dirty="0">
                <a:solidFill>
                  <a:srgbClr val="000000"/>
                </a:solidFill>
                <a:latin typeface="Arial" panose="020B0604020202020204" pitchFamily="34" charset="0"/>
              </a:rPr>
              <a:t>20</a:t>
            </a:r>
            <a:r>
              <a:rPr lang="en-US" sz="2000" b="0" i="0" u="none" strike="noStrike" baseline="0" dirty="0">
                <a:solidFill>
                  <a:srgbClr val="000000"/>
                </a:solidFill>
                <a:latin typeface="Arial" panose="020B0604020202020204" pitchFamily="34" charset="0"/>
              </a:rPr>
              <a:t> ongoing projects received funding for </a:t>
            </a:r>
            <a:r>
              <a:rPr lang="en-US" sz="2000" b="1" dirty="0">
                <a:solidFill>
                  <a:srgbClr val="3EAF79"/>
                </a:solidFill>
                <a:latin typeface="Arial" panose="020B0604020202020204" pitchFamily="34" charset="0"/>
                <a:ea typeface="+mj-ea"/>
                <a:cs typeface="Arial" panose="020B0604020202020204" pitchFamily="34" charset="0"/>
              </a:rPr>
              <a:t>additional activities</a:t>
            </a:r>
            <a:r>
              <a:rPr lang="en-US" sz="2000" b="0" i="0" u="none" strike="noStrike" baseline="0" dirty="0">
                <a:solidFill>
                  <a:srgbClr val="000000"/>
                </a:solidFill>
                <a:latin typeface="Arial" panose="020B0604020202020204" pitchFamily="34" charset="0"/>
              </a:rPr>
              <a:t>, selected through a closed call for </a:t>
            </a:r>
            <a:r>
              <a:rPr lang="en-US" sz="2000" dirty="0">
                <a:solidFill>
                  <a:srgbClr val="000000"/>
                </a:solidFill>
                <a:latin typeface="Arial" panose="020B0604020202020204" pitchFamily="34" charset="0"/>
              </a:rPr>
              <a:t>P</a:t>
            </a:r>
            <a:r>
              <a:rPr lang="en-US" sz="2000" b="0" i="0" u="none" strike="noStrike" baseline="0" dirty="0">
                <a:solidFill>
                  <a:srgbClr val="000000"/>
                </a:solidFill>
                <a:latin typeface="Arial" panose="020B0604020202020204" pitchFamily="34" charset="0"/>
              </a:rPr>
              <a:t>roject </a:t>
            </a:r>
            <a:r>
              <a:rPr lang="en-US" sz="2000" dirty="0">
                <a:solidFill>
                  <a:srgbClr val="000000"/>
                </a:solidFill>
                <a:latin typeface="Arial" panose="020B0604020202020204" pitchFamily="34" charset="0"/>
              </a:rPr>
              <a:t>P</a:t>
            </a:r>
            <a:r>
              <a:rPr lang="en-US" sz="2000" b="0" i="0" u="none" strike="noStrike" baseline="0" dirty="0">
                <a:solidFill>
                  <a:srgbClr val="000000"/>
                </a:solidFill>
                <a:latin typeface="Arial" panose="020B0604020202020204" pitchFamily="34" charset="0"/>
              </a:rPr>
              <a:t>romoters</a:t>
            </a:r>
          </a:p>
        </p:txBody>
      </p:sp>
    </p:spTree>
    <p:extLst>
      <p:ext uri="{BB962C8B-B14F-4D97-AF65-F5344CB8AC3E}">
        <p14:creationId xmlns:p14="http://schemas.microsoft.com/office/powerpoint/2010/main" val="2128103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31064"/>
            <a:ext cx="12192000" cy="6819392"/>
          </a:xfrm>
          <a:prstGeom prst="rect">
            <a:avLst/>
          </a:prstGeom>
        </p:spPr>
      </p:pic>
      <p:sp>
        <p:nvSpPr>
          <p:cNvPr id="3" name="Title 1">
            <a:extLst>
              <a:ext uri="{FF2B5EF4-FFF2-40B4-BE49-F238E27FC236}">
                <a16:creationId xmlns:a16="http://schemas.microsoft.com/office/drawing/2014/main" id="{89142A00-D381-4FB3-805F-FD349E254CBB}"/>
              </a:ext>
            </a:extLst>
          </p:cNvPr>
          <p:cNvSpPr txBox="1">
            <a:spLocks/>
          </p:cNvSpPr>
          <p:nvPr/>
        </p:nvSpPr>
        <p:spPr>
          <a:xfrm>
            <a:off x="791936" y="374650"/>
            <a:ext cx="9876063"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3EAF79"/>
                </a:solidFill>
                <a:latin typeface="Arial" panose="020B0604020202020204" pitchFamily="34" charset="0"/>
                <a:cs typeface="Arial" panose="020B0604020202020204" pitchFamily="34" charset="0"/>
              </a:rPr>
              <a:t>Other </a:t>
            </a:r>
            <a:r>
              <a:rPr lang="en-US" dirty="0" err="1">
                <a:solidFill>
                  <a:srgbClr val="3EAF79"/>
                </a:solidFill>
                <a:latin typeface="Arial" panose="020B0604020202020204" pitchFamily="34" charset="0"/>
                <a:cs typeface="Arial" panose="020B0604020202020204" pitchFamily="34" charset="0"/>
              </a:rPr>
              <a:t>programme</a:t>
            </a:r>
            <a:r>
              <a:rPr lang="en-US" dirty="0">
                <a:solidFill>
                  <a:srgbClr val="3EAF79"/>
                </a:solidFill>
                <a:latin typeface="Arial" panose="020B0604020202020204" pitchFamily="34" charset="0"/>
                <a:cs typeface="Arial" panose="020B0604020202020204" pitchFamily="34" charset="0"/>
              </a:rPr>
              <a:t> developments</a:t>
            </a:r>
          </a:p>
        </p:txBody>
      </p:sp>
      <p:sp>
        <p:nvSpPr>
          <p:cNvPr id="4" name="Content Placeholder 2">
            <a:extLst>
              <a:ext uri="{FF2B5EF4-FFF2-40B4-BE49-F238E27FC236}">
                <a16:creationId xmlns:a16="http://schemas.microsoft.com/office/drawing/2014/main" id="{05ACE898-66E5-482C-AC1E-4E31FAD4CC2F}"/>
              </a:ext>
            </a:extLst>
          </p:cNvPr>
          <p:cNvSpPr txBox="1">
            <a:spLocks/>
          </p:cNvSpPr>
          <p:nvPr/>
        </p:nvSpPr>
        <p:spPr>
          <a:xfrm>
            <a:off x="700225" y="1365091"/>
            <a:ext cx="10791547"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2000" dirty="0">
                <a:latin typeface="Arial" panose="020B0604020202020204" pitchFamily="34" charset="0"/>
                <a:cs typeface="Arial" panose="020B0604020202020204" pitchFamily="34" charset="0"/>
              </a:rPr>
              <a:t>Funding increased for call for </a:t>
            </a:r>
            <a:r>
              <a:rPr lang="en-US" sz="2000" b="1" dirty="0">
                <a:solidFill>
                  <a:srgbClr val="3EAF79"/>
                </a:solidFill>
                <a:latin typeface="Arial" panose="020B0604020202020204" pitchFamily="34" charset="0"/>
                <a:ea typeface="+mj-ea"/>
                <a:cs typeface="Arial" panose="020B0604020202020204" pitchFamily="34" charset="0"/>
              </a:rPr>
              <a:t>Bilateral Cooperation </a:t>
            </a:r>
            <a:r>
              <a:rPr lang="en-US" sz="2000" dirty="0">
                <a:latin typeface="Arial" panose="020B0604020202020204" pitchFamily="34" charset="0"/>
                <a:cs typeface="Arial" panose="020B0604020202020204" pitchFamily="34" charset="0"/>
              </a:rPr>
              <a:t>initiatives with Donor State partners due to high demand, </a:t>
            </a:r>
            <a:r>
              <a:rPr lang="en-US" sz="2000" b="1" dirty="0">
                <a:solidFill>
                  <a:srgbClr val="3EAF79"/>
                </a:solidFill>
                <a:latin typeface="Arial" panose="020B0604020202020204" pitchFamily="34" charset="0"/>
                <a:ea typeface="+mj-ea"/>
                <a:cs typeface="Arial" panose="020B0604020202020204" pitchFamily="34" charset="0"/>
              </a:rPr>
              <a:t>33 </a:t>
            </a:r>
            <a:r>
              <a:rPr lang="en-US" sz="2000" dirty="0">
                <a:latin typeface="Arial" panose="020B0604020202020204" pitchFamily="34" charset="0"/>
                <a:cs typeface="Arial" panose="020B0604020202020204" pitchFamily="34" charset="0"/>
              </a:rPr>
              <a:t>initiatives</a:t>
            </a:r>
            <a:r>
              <a:rPr lang="en-US" sz="2000" b="1" dirty="0">
                <a:solidFill>
                  <a:srgbClr val="3EAF79"/>
                </a:solidFill>
                <a:latin typeface="Arial" panose="020B0604020202020204" pitchFamily="34" charset="0"/>
                <a:ea typeface="+mj-ea"/>
                <a:cs typeface="Arial" panose="020B0604020202020204" pitchFamily="34" charset="0"/>
              </a:rPr>
              <a:t> </a:t>
            </a:r>
            <a:r>
              <a:rPr lang="en-US" sz="2000" dirty="0">
                <a:latin typeface="Arial" panose="020B0604020202020204" pitchFamily="34" charset="0"/>
                <a:cs typeface="Arial" panose="020B0604020202020204" pitchFamily="34" charset="0"/>
              </a:rPr>
              <a:t>so far, full absorption </a:t>
            </a:r>
          </a:p>
          <a:p>
            <a:pPr marL="0" indent="0">
              <a:lnSpc>
                <a:spcPct val="100000"/>
              </a:lnSpc>
              <a:buNone/>
            </a:pPr>
            <a:endParaRPr lang="en-US" sz="2000" dirty="0">
              <a:latin typeface="Arial" panose="020B0604020202020204" pitchFamily="34" charset="0"/>
              <a:cs typeface="Arial" panose="020B0604020202020204" pitchFamily="34" charset="0"/>
            </a:endParaRPr>
          </a:p>
          <a:p>
            <a:pPr>
              <a:lnSpc>
                <a:spcPct val="100000"/>
              </a:lnSpc>
            </a:pPr>
            <a:r>
              <a:rPr lang="en-US" sz="2000" dirty="0">
                <a:latin typeface="Arial" panose="020B0604020202020204" pitchFamily="34" charset="0"/>
                <a:cs typeface="Arial" panose="020B0604020202020204" pitchFamily="34" charset="0"/>
              </a:rPr>
              <a:t>2 more </a:t>
            </a:r>
            <a:r>
              <a:rPr lang="en-US" sz="2000" b="1" dirty="0">
                <a:solidFill>
                  <a:srgbClr val="3EAF79"/>
                </a:solidFill>
                <a:latin typeface="Arial" panose="020B0604020202020204" pitchFamily="34" charset="0"/>
                <a:ea typeface="+mj-ea"/>
                <a:cs typeface="Arial" panose="020B0604020202020204" pitchFamily="34" charset="0"/>
              </a:rPr>
              <a:t>Regional Civil Society Initiatives </a:t>
            </a:r>
            <a:r>
              <a:rPr lang="en-US" sz="2000" dirty="0">
                <a:latin typeface="Arial" panose="020B0604020202020204" pitchFamily="34" charset="0"/>
                <a:cs typeface="Arial" panose="020B0604020202020204" pitchFamily="34" charset="0"/>
              </a:rPr>
              <a:t>in 2023, 4 in total, including participation with</a:t>
            </a:r>
            <a:r>
              <a:rPr lang="en-GB" sz="2000" dirty="0">
                <a:latin typeface="Arial" panose="020B0604020202020204" pitchFamily="34" charset="0"/>
                <a:cs typeface="Arial" panose="020B0604020202020204" pitchFamily="34" charset="0"/>
              </a:rPr>
              <a:t> </a:t>
            </a:r>
            <a:r>
              <a:rPr lang="en-GB" sz="2000" dirty="0" err="1">
                <a:latin typeface="Arial" panose="020B0604020202020204" pitchFamily="34" charset="0"/>
                <a:cs typeface="Arial" panose="020B0604020202020204" pitchFamily="34" charset="0"/>
              </a:rPr>
              <a:t>CoE</a:t>
            </a:r>
            <a:r>
              <a:rPr lang="en-GB" sz="2000" dirty="0">
                <a:latin typeface="Arial" panose="020B0604020202020204" pitchFamily="34" charset="0"/>
                <a:cs typeface="Arial" panose="020B0604020202020204" pitchFamily="34" charset="0"/>
              </a:rPr>
              <a:t>, Norwegian Ministry of Justice &amp; Public Security, EEA &amp; Norway Grants SYNERGY Network, FRA, </a:t>
            </a:r>
            <a:r>
              <a:rPr lang="en-US" sz="2000" dirty="0">
                <a:latin typeface="Arial" panose="020B0604020202020204" pitchFamily="34" charset="0"/>
                <a:cs typeface="Arial" panose="020B0604020202020204" pitchFamily="34" charset="0"/>
              </a:rPr>
              <a:t>participation of 13 EEA beneficiary countries</a:t>
            </a:r>
          </a:p>
          <a:p>
            <a:pPr marL="0" indent="0">
              <a:lnSpc>
                <a:spcPct val="100000"/>
              </a:lnSpc>
              <a:buNone/>
            </a:pPr>
            <a:endParaRPr lang="en-US" sz="2000" dirty="0">
              <a:latin typeface="Arial" panose="020B0604020202020204" pitchFamily="34" charset="0"/>
              <a:cs typeface="Arial" panose="020B0604020202020204" pitchFamily="34" charset="0"/>
            </a:endParaRPr>
          </a:p>
          <a:p>
            <a:pPr>
              <a:lnSpc>
                <a:spcPct val="100000"/>
              </a:lnSpc>
            </a:pPr>
            <a:r>
              <a:rPr lang="en-US" sz="2000" b="1" dirty="0">
                <a:solidFill>
                  <a:srgbClr val="3EAF79"/>
                </a:solidFill>
                <a:latin typeface="Arial" panose="020B0604020202020204" pitchFamily="34" charset="0"/>
                <a:ea typeface="+mj-ea"/>
                <a:cs typeface="Arial" panose="020B0604020202020204" pitchFamily="34" charset="0"/>
              </a:rPr>
              <a:t>Capacity Building: </a:t>
            </a:r>
            <a:r>
              <a:rPr lang="en-US" sz="2000" dirty="0">
                <a:latin typeface="Arial" panose="020B0604020202020204" pitchFamily="34" charset="0"/>
                <a:cs typeface="Arial" panose="020B0604020202020204" pitchFamily="34" charset="0"/>
              </a:rPr>
              <a:t>98% of project promoters participating, </a:t>
            </a:r>
            <a:r>
              <a:rPr lang="en-US" sz="2000" b="1" dirty="0">
                <a:solidFill>
                  <a:srgbClr val="3EAF79"/>
                </a:solidFill>
                <a:latin typeface="Arial" panose="020B0604020202020204" pitchFamily="34" charset="0"/>
                <a:ea typeface="+mj-ea"/>
                <a:cs typeface="Arial" panose="020B0604020202020204" pitchFamily="34" charset="0"/>
              </a:rPr>
              <a:t>500+ hours </a:t>
            </a:r>
            <a:r>
              <a:rPr lang="en-US" sz="2000" dirty="0">
                <a:latin typeface="Arial" panose="020B0604020202020204" pitchFamily="34" charset="0"/>
                <a:cs typeface="Arial" panose="020B0604020202020204" pitchFamily="34" charset="0"/>
              </a:rPr>
              <a:t>training, executive coaching, mentoring &amp; consultancy provided </a:t>
            </a:r>
          </a:p>
          <a:p>
            <a:pPr marL="0" indent="0">
              <a:lnSpc>
                <a:spcPct val="100000"/>
              </a:lnSpc>
              <a:buNone/>
            </a:pPr>
            <a:endParaRPr lang="en-US" sz="2000" dirty="0">
              <a:latin typeface="Arial" panose="020B0604020202020204" pitchFamily="34" charset="0"/>
              <a:cs typeface="Arial" panose="020B0604020202020204" pitchFamily="34" charset="0"/>
            </a:endParaRPr>
          </a:p>
          <a:p>
            <a:pPr>
              <a:lnSpc>
                <a:spcPct val="100000"/>
              </a:lnSpc>
            </a:pPr>
            <a:r>
              <a:rPr lang="en-US" sz="2000" dirty="0">
                <a:latin typeface="Arial" panose="020B0604020202020204" pitchFamily="34" charset="0"/>
                <a:cs typeface="Arial" panose="020B0604020202020204" pitchFamily="34" charset="0"/>
              </a:rPr>
              <a:t>Participation in FMO’s evaluation of pilot </a:t>
            </a:r>
            <a:r>
              <a:rPr lang="en-US" sz="2000" b="1" dirty="0">
                <a:solidFill>
                  <a:srgbClr val="3EAF79"/>
                </a:solidFill>
                <a:latin typeface="Arial" panose="020B0604020202020204" pitchFamily="34" charset="0"/>
                <a:ea typeface="+mj-ea"/>
                <a:cs typeface="Arial" panose="020B0604020202020204" pitchFamily="34" charset="0"/>
              </a:rPr>
              <a:t>Organisational Grants </a:t>
            </a:r>
            <a:r>
              <a:rPr lang="en-US" sz="2000" dirty="0">
                <a:latin typeface="Arial" panose="020B0604020202020204" pitchFamily="34" charset="0"/>
                <a:cs typeface="Arial" panose="020B0604020202020204" pitchFamily="34" charset="0"/>
              </a:rPr>
              <a:t>scheme, positive feedback</a:t>
            </a:r>
          </a:p>
        </p:txBody>
      </p:sp>
    </p:spTree>
    <p:extLst>
      <p:ext uri="{BB962C8B-B14F-4D97-AF65-F5344CB8AC3E}">
        <p14:creationId xmlns:p14="http://schemas.microsoft.com/office/powerpoint/2010/main" val="1176267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8608"/>
            <a:ext cx="12192000" cy="6819392"/>
          </a:xfrm>
          <a:prstGeom prst="rect">
            <a:avLst/>
          </a:prstGeom>
        </p:spPr>
      </p:pic>
      <p:sp>
        <p:nvSpPr>
          <p:cNvPr id="3" name="Τίτλος 1">
            <a:extLst>
              <a:ext uri="{FF2B5EF4-FFF2-40B4-BE49-F238E27FC236}">
                <a16:creationId xmlns:a16="http://schemas.microsoft.com/office/drawing/2014/main" id="{484E33D3-6446-4610-8530-3626BA66B45A}"/>
              </a:ext>
            </a:extLst>
          </p:cNvPr>
          <p:cNvSpPr txBox="1">
            <a:spLocks/>
          </p:cNvSpPr>
          <p:nvPr/>
        </p:nvSpPr>
        <p:spPr>
          <a:xfrm>
            <a:off x="820511" y="288110"/>
            <a:ext cx="10862503" cy="7882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3EAF79"/>
                </a:solidFill>
                <a:effectLst/>
                <a:uLnTx/>
                <a:uFillTx/>
                <a:latin typeface="Arial" panose="020B0604020202020204" pitchFamily="34" charset="0"/>
                <a:ea typeface="+mj-ea"/>
                <a:cs typeface="Arial" panose="020B0604020202020204" pitchFamily="34" charset="0"/>
              </a:rPr>
              <a:t>Project highlights:</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3EAF79"/>
                </a:solidFill>
                <a:effectLst/>
                <a:uLnTx/>
                <a:uFillTx/>
                <a:latin typeface="Arial" panose="020B0604020202020204" pitchFamily="34" charset="0"/>
                <a:ea typeface="+mj-ea"/>
                <a:cs typeface="Arial" panose="020B0604020202020204" pitchFamily="34" charset="0"/>
              </a:rPr>
              <a:t>Observatory </a:t>
            </a:r>
            <a:r>
              <a:rPr lang="en-US" sz="3200" dirty="0">
                <a:solidFill>
                  <a:srgbClr val="3EAF79"/>
                </a:solidFill>
                <a:latin typeface="Arial" panose="020B0604020202020204" pitchFamily="34" charset="0"/>
                <a:cs typeface="Arial" panose="020B0604020202020204" pitchFamily="34" charset="0"/>
              </a:rPr>
              <a:t>for protection of human rights of Roma - ROM</a:t>
            </a:r>
            <a:endParaRPr kumimoji="0" lang="en-US" sz="32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4" name="Θέση περιεχομένου 2">
            <a:extLst>
              <a:ext uri="{FF2B5EF4-FFF2-40B4-BE49-F238E27FC236}">
                <a16:creationId xmlns:a16="http://schemas.microsoft.com/office/drawing/2014/main" id="{32F47110-5667-4E0D-A4C1-85F0A09E6AE8}"/>
              </a:ext>
            </a:extLst>
          </p:cNvPr>
          <p:cNvSpPr txBox="1">
            <a:spLocks/>
          </p:cNvSpPr>
          <p:nvPr/>
        </p:nvSpPr>
        <p:spPr>
          <a:xfrm>
            <a:off x="418283" y="1356498"/>
            <a:ext cx="5677717" cy="37868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solidFill>
                  <a:srgbClr val="000000"/>
                </a:solidFill>
                <a:latin typeface="Arial" panose="020B0604020202020204" pitchFamily="34" charset="0"/>
              </a:rPr>
              <a:t>Project implemented by Equal Society, in partnership with two Roma-led organisations, </a:t>
            </a:r>
            <a:r>
              <a:rPr lang="en-US" sz="1800" dirty="0">
                <a:solidFill>
                  <a:srgbClr val="000000"/>
                </a:solidFill>
                <a:latin typeface="Arial" panose="020B0604020202020204" pitchFamily="34" charset="0"/>
              </a:rPr>
              <a:t>Ellan Passe &amp; Union of Greek Roma Mediators </a:t>
            </a:r>
          </a:p>
          <a:p>
            <a:pPr marL="0" indent="0">
              <a:buNone/>
            </a:pPr>
            <a:endParaRPr lang="en-GB" sz="1800" dirty="0">
              <a:solidFill>
                <a:srgbClr val="000000"/>
              </a:solidFill>
              <a:latin typeface="Arial" panose="020B0604020202020204" pitchFamily="34" charset="0"/>
            </a:endParaRPr>
          </a:p>
          <a:p>
            <a:r>
              <a:rPr lang="en-GB" sz="1800" dirty="0">
                <a:solidFill>
                  <a:srgbClr val="000000"/>
                </a:solidFill>
                <a:latin typeface="Arial" panose="020B0604020202020204" pitchFamily="34" charset="0"/>
              </a:rPr>
              <a:t>The project recorded a record high number of </a:t>
            </a:r>
            <a:r>
              <a:rPr lang="en-GB" sz="1800" b="1" dirty="0">
                <a:solidFill>
                  <a:srgbClr val="000000"/>
                </a:solidFill>
                <a:latin typeface="Arial" panose="020B0604020202020204" pitchFamily="34" charset="0"/>
              </a:rPr>
              <a:t>706 human rights violations</a:t>
            </a:r>
            <a:r>
              <a:rPr lang="en-GB" sz="1800" dirty="0">
                <a:solidFill>
                  <a:srgbClr val="000000"/>
                </a:solidFill>
                <a:latin typeface="Arial" panose="020B0604020202020204" pitchFamily="34" charset="0"/>
              </a:rPr>
              <a:t>, highlighting the need to safeguard the rights of the Roma populations</a:t>
            </a:r>
          </a:p>
          <a:p>
            <a:pPr marL="0" indent="0">
              <a:buNone/>
            </a:pPr>
            <a:endParaRPr lang="en-GB" sz="1800" dirty="0">
              <a:solidFill>
                <a:srgbClr val="000000"/>
              </a:solidFill>
              <a:latin typeface="Arial" panose="020B0604020202020204" pitchFamily="34" charset="0"/>
            </a:endParaRPr>
          </a:p>
          <a:p>
            <a:r>
              <a:rPr lang="en-US" sz="1800" dirty="0">
                <a:solidFill>
                  <a:srgbClr val="000000"/>
                </a:solidFill>
                <a:latin typeface="Arial" panose="020B0604020202020204" pitchFamily="34" charset="0"/>
              </a:rPr>
              <a:t>Following several fatal incidents with Roma victims, the project helped to translate </a:t>
            </a:r>
            <a:r>
              <a:rPr lang="en-US" sz="1800" b="1" dirty="0">
                <a:solidFill>
                  <a:srgbClr val="000000"/>
                </a:solidFill>
                <a:latin typeface="Arial" panose="020B0604020202020204" pitchFamily="34" charset="0"/>
              </a:rPr>
              <a:t>discontent into eligible human rights claims </a:t>
            </a:r>
            <a:r>
              <a:rPr lang="en-US" sz="1800" dirty="0">
                <a:solidFill>
                  <a:srgbClr val="000000"/>
                </a:solidFill>
                <a:latin typeface="Arial" panose="020B0604020202020204" pitchFamily="34" charset="0"/>
              </a:rPr>
              <a:t>that are being heard by the appropriate official bodies, such as the </a:t>
            </a:r>
            <a:r>
              <a:rPr lang="en-US" sz="1800" b="1" dirty="0">
                <a:solidFill>
                  <a:srgbClr val="000000"/>
                </a:solidFill>
                <a:latin typeface="Arial" panose="020B0604020202020204" pitchFamily="34" charset="0"/>
              </a:rPr>
              <a:t>Ombudsman</a:t>
            </a:r>
          </a:p>
        </p:txBody>
      </p:sp>
      <p:pic>
        <p:nvPicPr>
          <p:cNvPr id="14" name="Picture 13">
            <a:extLst>
              <a:ext uri="{FF2B5EF4-FFF2-40B4-BE49-F238E27FC236}">
                <a16:creationId xmlns:a16="http://schemas.microsoft.com/office/drawing/2014/main" id="{746B9305-6E28-E9BE-9444-8CC7CF2012DC}"/>
              </a:ext>
            </a:extLst>
          </p:cNvPr>
          <p:cNvPicPr>
            <a:picLocks noChangeAspect="1"/>
          </p:cNvPicPr>
          <p:nvPr/>
        </p:nvPicPr>
        <p:blipFill>
          <a:blip r:embed="rId4"/>
          <a:stretch>
            <a:fillRect/>
          </a:stretch>
        </p:blipFill>
        <p:spPr>
          <a:xfrm>
            <a:off x="6719887" y="1356498"/>
            <a:ext cx="4614863" cy="3322124"/>
          </a:xfrm>
          <a:prstGeom prst="rect">
            <a:avLst/>
          </a:prstGeom>
        </p:spPr>
      </p:pic>
    </p:spTree>
    <p:extLst>
      <p:ext uri="{BB962C8B-B14F-4D97-AF65-F5344CB8AC3E}">
        <p14:creationId xmlns:p14="http://schemas.microsoft.com/office/powerpoint/2010/main" val="2035776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19392"/>
          </a:xfrm>
          <a:prstGeom prst="rect">
            <a:avLst/>
          </a:prstGeom>
        </p:spPr>
      </p:pic>
      <p:sp>
        <p:nvSpPr>
          <p:cNvPr id="3" name="Τίτλος 1">
            <a:extLst>
              <a:ext uri="{FF2B5EF4-FFF2-40B4-BE49-F238E27FC236}">
                <a16:creationId xmlns:a16="http://schemas.microsoft.com/office/drawing/2014/main" id="{484E33D3-6446-4610-8530-3626BA66B45A}"/>
              </a:ext>
            </a:extLst>
          </p:cNvPr>
          <p:cNvSpPr txBox="1">
            <a:spLocks/>
          </p:cNvSpPr>
          <p:nvPr/>
        </p:nvSpPr>
        <p:spPr>
          <a:xfrm>
            <a:off x="820511" y="288110"/>
            <a:ext cx="10862503" cy="7882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3200" dirty="0">
                <a:solidFill>
                  <a:srgbClr val="3EAF79"/>
                </a:solidFill>
                <a:latin typeface="Arial" panose="020B0604020202020204" pitchFamily="34" charset="0"/>
                <a:cs typeface="Arial" panose="020B0604020202020204" pitchFamily="34" charset="0"/>
              </a:rPr>
              <a:t>Project highlights:</a:t>
            </a:r>
          </a:p>
          <a:p>
            <a:pPr marL="0" marR="0" lvl="0" indent="0" algn="l" defTabSz="914400" rtl="0" eaLnBrk="1" fontAlgn="auto" latinLnBrk="0" hangingPunct="1">
              <a:lnSpc>
                <a:spcPct val="90000"/>
              </a:lnSpc>
              <a:spcBef>
                <a:spcPct val="0"/>
              </a:spcBef>
              <a:spcAft>
                <a:spcPts val="0"/>
              </a:spcAft>
              <a:buClrTx/>
              <a:buSzTx/>
              <a:buFontTx/>
              <a:buNone/>
              <a:tabLst/>
              <a:defRPr/>
            </a:pPr>
            <a:r>
              <a:rPr lang="en-US" sz="3200" dirty="0">
                <a:solidFill>
                  <a:srgbClr val="3EAF79"/>
                </a:solidFill>
                <a:latin typeface="Arial" panose="020B0604020202020204" pitchFamily="34" charset="0"/>
                <a:cs typeface="Arial" panose="020B0604020202020204" pitchFamily="34" charset="0"/>
              </a:rPr>
              <a:t>L</a:t>
            </a:r>
            <a:r>
              <a:rPr kumimoji="0" lang="en-US" sz="3200" b="0" i="0" u="none" strike="noStrike" kern="1200" cap="none" spc="0" normalizeH="0" baseline="0" noProof="0" dirty="0" err="1">
                <a:ln>
                  <a:noFill/>
                </a:ln>
                <a:solidFill>
                  <a:srgbClr val="3EAF79"/>
                </a:solidFill>
                <a:effectLst/>
                <a:uLnTx/>
                <a:uFillTx/>
                <a:latin typeface="Arial" panose="020B0604020202020204" pitchFamily="34" charset="0"/>
                <a:ea typeface="+mj-ea"/>
                <a:cs typeface="Arial" panose="020B0604020202020204" pitchFamily="34" charset="0"/>
              </a:rPr>
              <a:t>egislative</a:t>
            </a:r>
            <a:r>
              <a:rPr kumimoji="0" lang="en-US" sz="3200" b="0" i="0" u="none" strike="noStrike" kern="1200" cap="none" spc="0" normalizeH="0" baseline="0" noProof="0" dirty="0">
                <a:ln>
                  <a:noFill/>
                </a:ln>
                <a:solidFill>
                  <a:srgbClr val="3EAF79"/>
                </a:solidFill>
                <a:effectLst/>
                <a:uLnTx/>
                <a:uFillTx/>
                <a:latin typeface="Arial" panose="020B0604020202020204" pitchFamily="34" charset="0"/>
                <a:ea typeface="+mj-ea"/>
                <a:cs typeface="Arial" panose="020B0604020202020204" pitchFamily="34" charset="0"/>
              </a:rPr>
              <a:t> change for prisoners to access healthcare</a:t>
            </a:r>
            <a:endParaRPr kumimoji="0" lang="en-US" sz="32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4" name="Θέση περιεχομένου 2">
            <a:extLst>
              <a:ext uri="{FF2B5EF4-FFF2-40B4-BE49-F238E27FC236}">
                <a16:creationId xmlns:a16="http://schemas.microsoft.com/office/drawing/2014/main" id="{32F47110-5667-4E0D-A4C1-85F0A09E6AE8}"/>
              </a:ext>
            </a:extLst>
          </p:cNvPr>
          <p:cNvSpPr txBox="1">
            <a:spLocks/>
          </p:cNvSpPr>
          <p:nvPr/>
        </p:nvSpPr>
        <p:spPr>
          <a:xfrm>
            <a:off x="657980" y="1898036"/>
            <a:ext cx="5677717" cy="37868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‘Health without </a:t>
            </a:r>
            <a:r>
              <a:rPr lang="en-GB" sz="1800" dirty="0">
                <a:solidFill>
                  <a:srgbClr val="000000"/>
                </a:solidFill>
                <a:latin typeface="Arial" panose="020B0604020202020204" pitchFamily="34" charset="0"/>
              </a:rPr>
              <a:t>Barriers programme’ implemented by </a:t>
            </a:r>
            <a:r>
              <a:rPr lang="en-US" sz="1800" b="1" dirty="0">
                <a:solidFill>
                  <a:srgbClr val="000000"/>
                </a:solidFill>
                <a:latin typeface="Arial" panose="020B0604020202020204" pitchFamily="34" charset="0"/>
              </a:rPr>
              <a:t>Hellenic Liver Patients Association “Prometheus</a:t>
            </a:r>
            <a:r>
              <a:rPr lang="en-US" sz="1800" dirty="0">
                <a:solidFill>
                  <a:srgbClr val="000000"/>
                </a:solidFill>
                <a:latin typeface="Arial" panose="020B0604020202020204" pitchFamily="34" charset="0"/>
                <a:hlinkClick r:id="rId4">
                  <a:extLst>
                    <a:ext uri="{A12FA001-AC4F-418D-AE19-62706E023703}">
                      <ahyp:hlinkClr xmlns:ahyp="http://schemas.microsoft.com/office/drawing/2018/hyperlinkcolor" val="tx"/>
                    </a:ext>
                  </a:extLst>
                </a:hlinkClick>
              </a:rPr>
              <a:t>”</a:t>
            </a:r>
            <a:r>
              <a:rPr lang="en-US" sz="1800" dirty="0">
                <a:solidFill>
                  <a:srgbClr val="000000"/>
                </a:solidFill>
                <a:latin typeface="Arial" panose="020B0604020202020204" pitchFamily="34" charset="0"/>
              </a:rPr>
              <a:t> together with Greek Association of People </a:t>
            </a:r>
            <a:r>
              <a:rPr lang="en-GB" sz="1800" dirty="0">
                <a:solidFill>
                  <a:srgbClr val="000000"/>
                </a:solidFill>
                <a:latin typeface="Arial" panose="020B0604020202020204" pitchFamily="34" charset="0"/>
              </a:rPr>
              <a:t>Health Without </a:t>
            </a:r>
            <a:r>
              <a:rPr lang="en-US" sz="1800" dirty="0">
                <a:solidFill>
                  <a:srgbClr val="000000"/>
                </a:solidFill>
                <a:latin typeface="Arial" panose="020B0604020202020204" pitchFamily="34" charset="0"/>
              </a:rPr>
              <a:t>Living with HIV “</a:t>
            </a:r>
            <a:r>
              <a:rPr lang="en-US" sz="1800" b="1" dirty="0">
                <a:solidFill>
                  <a:srgbClr val="000000"/>
                </a:solidFill>
                <a:latin typeface="Arial" panose="020B0604020202020204" pitchFamily="34" charset="0"/>
              </a:rPr>
              <a:t>Positive Voice</a:t>
            </a:r>
            <a:r>
              <a:rPr lang="en-US" sz="1800" dirty="0">
                <a:solidFill>
                  <a:srgbClr val="000000"/>
                </a:solidFill>
                <a:latin typeface="Arial" panose="020B0604020202020204" pitchFamily="34" charset="0"/>
              </a:rPr>
              <a:t>” conducted research and advocacy which led to legislative change which has enabled </a:t>
            </a:r>
            <a:r>
              <a:rPr lang="en-US" sz="1800" b="1" dirty="0">
                <a:solidFill>
                  <a:srgbClr val="000000"/>
                </a:solidFill>
                <a:latin typeface="Arial" panose="020B0604020202020204" pitchFamily="34" charset="0"/>
              </a:rPr>
              <a:t>previously excluded prisoners to access healthcare. </a:t>
            </a:r>
            <a:r>
              <a:rPr lang="en-US" sz="1800" dirty="0">
                <a:solidFill>
                  <a:srgbClr val="000000"/>
                </a:solidFill>
                <a:latin typeface="Arial" panose="020B0604020202020204" pitchFamily="34" charset="0"/>
              </a:rPr>
              <a:t>The story was pitched and featured in the </a:t>
            </a:r>
            <a:r>
              <a:rPr lang="en-US" sz="1800" b="1" dirty="0">
                <a:solidFill>
                  <a:srgbClr val="000000"/>
                </a:solidFill>
                <a:latin typeface="Arial" panose="020B0604020202020204" pitchFamily="34" charset="0"/>
                <a:hlinkClick r:id="rId5"/>
              </a:rPr>
              <a:t>media</a:t>
            </a:r>
            <a:endParaRPr lang="en-US" sz="1800" b="1" dirty="0">
              <a:solidFill>
                <a:srgbClr val="000000"/>
              </a:solidFill>
              <a:latin typeface="Arial" panose="020B0604020202020204" pitchFamily="34" charset="0"/>
            </a:endParaRPr>
          </a:p>
        </p:txBody>
      </p:sp>
      <p:pic>
        <p:nvPicPr>
          <p:cNvPr id="6" name="Picture 5">
            <a:extLst>
              <a:ext uri="{FF2B5EF4-FFF2-40B4-BE49-F238E27FC236}">
                <a16:creationId xmlns:a16="http://schemas.microsoft.com/office/drawing/2014/main" id="{12022097-C23B-FC8D-798F-11E50210E4C4}"/>
              </a:ext>
            </a:extLst>
          </p:cNvPr>
          <p:cNvPicPr>
            <a:picLocks noChangeAspect="1"/>
          </p:cNvPicPr>
          <p:nvPr/>
        </p:nvPicPr>
        <p:blipFill>
          <a:blip r:embed="rId6"/>
          <a:stretch>
            <a:fillRect/>
          </a:stretch>
        </p:blipFill>
        <p:spPr>
          <a:xfrm>
            <a:off x="6735886" y="1622735"/>
            <a:ext cx="4419138" cy="2402104"/>
          </a:xfrm>
          <a:prstGeom prst="rect">
            <a:avLst/>
          </a:prstGeom>
        </p:spPr>
      </p:pic>
    </p:spTree>
    <p:extLst>
      <p:ext uri="{BB962C8B-B14F-4D97-AF65-F5344CB8AC3E}">
        <p14:creationId xmlns:p14="http://schemas.microsoft.com/office/powerpoint/2010/main" val="1877090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351" y="38608"/>
            <a:ext cx="12192000" cy="6819392"/>
          </a:xfrm>
          <a:prstGeom prst="rect">
            <a:avLst/>
          </a:prstGeom>
        </p:spPr>
      </p:pic>
      <p:sp>
        <p:nvSpPr>
          <p:cNvPr id="3" name="Τίτλος 1">
            <a:extLst>
              <a:ext uri="{FF2B5EF4-FFF2-40B4-BE49-F238E27FC236}">
                <a16:creationId xmlns:a16="http://schemas.microsoft.com/office/drawing/2014/main" id="{484E33D3-6446-4610-8530-3626BA66B45A}"/>
              </a:ext>
            </a:extLst>
          </p:cNvPr>
          <p:cNvSpPr txBox="1">
            <a:spLocks/>
          </p:cNvSpPr>
          <p:nvPr/>
        </p:nvSpPr>
        <p:spPr>
          <a:xfrm>
            <a:off x="418282" y="363103"/>
            <a:ext cx="11640367" cy="7882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800" dirty="0">
                <a:solidFill>
                  <a:srgbClr val="3EAF79"/>
                </a:solidFill>
                <a:latin typeface="Arial" panose="020B0604020202020204" pitchFamily="34" charset="0"/>
                <a:cs typeface="Arial" panose="020B0604020202020204" pitchFamily="34" charset="0"/>
              </a:rPr>
              <a:t>Project highlights:</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800" dirty="0">
                <a:solidFill>
                  <a:srgbClr val="3EAF79"/>
                </a:solidFill>
                <a:latin typeface="Arial" panose="020B0604020202020204" pitchFamily="34" charset="0"/>
                <a:cs typeface="Arial" panose="020B0604020202020204" pitchFamily="34" charset="0"/>
              </a:rPr>
              <a:t>Economic contribution of Civil Society measured for first time </a:t>
            </a:r>
          </a:p>
        </p:txBody>
      </p:sp>
      <p:sp>
        <p:nvSpPr>
          <p:cNvPr id="4" name="Θέση περιεχομένου 2">
            <a:extLst>
              <a:ext uri="{FF2B5EF4-FFF2-40B4-BE49-F238E27FC236}">
                <a16:creationId xmlns:a16="http://schemas.microsoft.com/office/drawing/2014/main" id="{32F47110-5667-4E0D-A4C1-85F0A09E6AE8}"/>
              </a:ext>
            </a:extLst>
          </p:cNvPr>
          <p:cNvSpPr txBox="1">
            <a:spLocks/>
          </p:cNvSpPr>
          <p:nvPr/>
        </p:nvSpPr>
        <p:spPr>
          <a:xfrm>
            <a:off x="418283" y="1356498"/>
            <a:ext cx="11513693" cy="37868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600" b="0" i="0" u="none" strike="noStrike" baseline="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9B2E57E9-B003-542B-1433-98976CEB4C8D}"/>
              </a:ext>
            </a:extLst>
          </p:cNvPr>
          <p:cNvSpPr txBox="1"/>
          <p:nvPr/>
        </p:nvSpPr>
        <p:spPr>
          <a:xfrm>
            <a:off x="260023" y="1385352"/>
            <a:ext cx="6020703" cy="4431983"/>
          </a:xfrm>
          <a:prstGeom prst="rect">
            <a:avLst/>
          </a:prstGeom>
          <a:noFill/>
        </p:spPr>
        <p:txBody>
          <a:bodyPr wrap="square" rtlCol="0">
            <a:spAutoFit/>
          </a:bodyPr>
          <a:lstStyle/>
          <a:p>
            <a:pPr marL="285750" indent="-285750">
              <a:buFont typeface="Arial" panose="020B0604020202020204" pitchFamily="34" charset="0"/>
              <a:buChar char="•"/>
            </a:pPr>
            <a:r>
              <a:rPr lang="en-US" kern="100" dirty="0">
                <a:latin typeface="Arial" panose="020B0604020202020204" pitchFamily="34" charset="0"/>
                <a:ea typeface="Calibri" panose="020F0502020204030204" pitchFamily="34" charset="0"/>
                <a:cs typeface="Arial" panose="020B0604020202020204" pitchFamily="34" charset="0"/>
              </a:rPr>
              <a:t>PDP of Bodossaki Foundation with </a:t>
            </a:r>
            <a:r>
              <a:rPr lang="en-US" b="0" i="0" dirty="0">
                <a:solidFill>
                  <a:srgbClr val="000000"/>
                </a:solidFill>
                <a:effectLst/>
                <a:latin typeface="Arial" panose="020B0604020202020204" pitchFamily="34" charset="0"/>
              </a:rPr>
              <a:t>Foundation for Economic &amp; Industrial Research (IOBE)</a:t>
            </a:r>
            <a:endParaRPr lang="en-US" kern="100" dirty="0">
              <a:latin typeface="Arial" panose="020B060402020202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US" sz="1800" kern="100" dirty="0">
                <a:effectLst/>
                <a:latin typeface="Arial" panose="020B0604020202020204" pitchFamily="34" charset="0"/>
                <a:ea typeface="Calibri" panose="020F0502020204030204" pitchFamily="34" charset="0"/>
                <a:cs typeface="Arial" panose="020B0604020202020204" pitchFamily="34" charset="0"/>
              </a:rPr>
              <a:t>Civil society contributes:</a:t>
            </a:r>
          </a:p>
          <a:p>
            <a:pPr marL="742950" lvl="1" indent="-285750">
              <a:buFont typeface="Arial" panose="020B0604020202020204" pitchFamily="34" charset="0"/>
              <a:buChar char="•"/>
            </a:pPr>
            <a:r>
              <a:rPr lang="en-US" b="1" kern="100" dirty="0">
                <a:effectLst/>
                <a:latin typeface="Arial" panose="020B0604020202020204" pitchFamily="34" charset="0"/>
                <a:ea typeface="Calibri" panose="020F0502020204030204" pitchFamily="34" charset="0"/>
                <a:cs typeface="Arial" panose="020B0604020202020204" pitchFamily="34" charset="0"/>
              </a:rPr>
              <a:t>1.9% of employment</a:t>
            </a:r>
            <a:r>
              <a:rPr lang="en-US" kern="100" dirty="0">
                <a:effectLst/>
                <a:latin typeface="Arial" panose="020B0604020202020204" pitchFamily="34" charset="0"/>
                <a:ea typeface="Calibri" panose="020F0502020204030204" pitchFamily="34" charset="0"/>
                <a:cs typeface="Arial" panose="020B0604020202020204" pitchFamily="34" charset="0"/>
              </a:rPr>
              <a:t>, </a:t>
            </a:r>
          </a:p>
          <a:p>
            <a:pPr marL="742950" lvl="1" indent="-285750">
              <a:buFont typeface="Arial" panose="020B0604020202020204" pitchFamily="34" charset="0"/>
              <a:buChar char="•"/>
            </a:pPr>
            <a:r>
              <a:rPr lang="en-US" b="1" kern="100" dirty="0">
                <a:effectLst/>
                <a:latin typeface="Arial" panose="020B0604020202020204" pitchFamily="34" charset="0"/>
                <a:ea typeface="Calibri" panose="020F0502020204030204" pitchFamily="34" charset="0"/>
                <a:cs typeface="Arial" panose="020B0604020202020204" pitchFamily="34" charset="0"/>
              </a:rPr>
              <a:t>88,400 jobs</a:t>
            </a:r>
            <a:r>
              <a:rPr lang="en-US" kern="100" dirty="0">
                <a:effectLst/>
                <a:latin typeface="Arial" panose="020B0604020202020204" pitchFamily="34" charset="0"/>
                <a:ea typeface="Calibri" panose="020F0502020204030204" pitchFamily="34" charset="0"/>
                <a:cs typeface="Arial" panose="020B0604020202020204" pitchFamily="34" charset="0"/>
              </a:rPr>
              <a:t>, </a:t>
            </a:r>
          </a:p>
          <a:p>
            <a:pPr marL="742950" lvl="1" indent="-285750">
              <a:buFont typeface="Arial" panose="020B0604020202020204" pitchFamily="34" charset="0"/>
              <a:buChar char="•"/>
            </a:pPr>
            <a:r>
              <a:rPr lang="en-US" b="1" kern="100" dirty="0">
                <a:effectLst/>
                <a:latin typeface="Arial" panose="020B0604020202020204" pitchFamily="34" charset="0"/>
                <a:ea typeface="Calibri" panose="020F0502020204030204" pitchFamily="34" charset="0"/>
                <a:cs typeface="Arial" panose="020B0604020202020204" pitchFamily="34" charset="0"/>
              </a:rPr>
              <a:t>€3 billion to annual GDP</a:t>
            </a:r>
          </a:p>
          <a:p>
            <a:pPr lvl="1"/>
            <a:endParaRPr lang="en-US" kern="100" dirty="0">
              <a:latin typeface="Arial" panose="020B0604020202020204" pitchFamily="34" charset="0"/>
              <a:ea typeface="Calibri" panose="020F0502020204030204" pitchFamily="34" charset="0"/>
              <a:cs typeface="Arial" panose="020B0604020202020204" pitchFamily="34" charset="0"/>
            </a:endParaRPr>
          </a:p>
          <a:p>
            <a:pPr marL="285750" indent="-285750">
              <a:spcBef>
                <a:spcPts val="600"/>
              </a:spcBef>
              <a:spcAft>
                <a:spcPts val="600"/>
              </a:spcAft>
              <a:buFont typeface="Arial" panose="020B0604020202020204" pitchFamily="34" charset="0"/>
              <a:buChar char="•"/>
            </a:pPr>
            <a:r>
              <a:rPr lang="en-US" sz="1800" kern="100" dirty="0">
                <a:effectLst/>
                <a:latin typeface="Arial" panose="020B0604020202020204" pitchFamily="34" charset="0"/>
                <a:ea typeface="Calibri" panose="020F0502020204030204" pitchFamily="34" charset="0"/>
                <a:cs typeface="Arial" panose="020B0604020202020204" pitchFamily="34" charset="0"/>
              </a:rPr>
              <a:t>Study and data available at civilsocietycontribution.gr</a:t>
            </a:r>
          </a:p>
          <a:p>
            <a:pPr marL="285750" indent="-285750">
              <a:spcBef>
                <a:spcPts val="600"/>
              </a:spcBef>
              <a:spcAft>
                <a:spcPts val="600"/>
              </a:spcAft>
              <a:buFont typeface="Arial" panose="020B0604020202020204" pitchFamily="34" charset="0"/>
              <a:buChar char="•"/>
            </a:pPr>
            <a:r>
              <a:rPr lang="en-US" kern="100" dirty="0">
                <a:latin typeface="Arial" panose="020B0604020202020204" pitchFamily="34" charset="0"/>
                <a:ea typeface="Calibri" panose="020F0502020204030204" pitchFamily="34" charset="0"/>
                <a:cs typeface="Arial" panose="020B0604020202020204" pitchFamily="34" charset="0"/>
              </a:rPr>
              <a:t>Dissemination event with Norwegian Embassy</a:t>
            </a:r>
          </a:p>
          <a:p>
            <a:pPr marL="285750" indent="-285750">
              <a:spcBef>
                <a:spcPts val="600"/>
              </a:spcBef>
              <a:spcAft>
                <a:spcPts val="600"/>
              </a:spcAft>
              <a:buFont typeface="Arial" panose="020B0604020202020204" pitchFamily="34" charset="0"/>
              <a:buChar char="•"/>
            </a:pPr>
            <a:r>
              <a:rPr lang="en-US" kern="100" dirty="0">
                <a:latin typeface="Arial" panose="020B0604020202020204" pitchFamily="34" charset="0"/>
                <a:ea typeface="Calibri" panose="020F0502020204030204" pitchFamily="34" charset="0"/>
                <a:cs typeface="Arial" panose="020B0604020202020204" pitchFamily="34" charset="0"/>
              </a:rPr>
              <a:t>Study used for ongoing</a:t>
            </a:r>
            <a:r>
              <a:rPr lang="en-US" sz="1800" kern="100" dirty="0">
                <a:effectLst/>
                <a:latin typeface="Arial" panose="020B0604020202020204" pitchFamily="34" charset="0"/>
                <a:ea typeface="Calibri" panose="020F0502020204030204" pitchFamily="34" charset="0"/>
                <a:cs typeface="Arial" panose="020B0604020202020204" pitchFamily="34" charset="0"/>
              </a:rPr>
              <a:t> advocacy for enabling environment </a:t>
            </a:r>
          </a:p>
          <a:p>
            <a:pPr marL="285750" indent="-285750">
              <a:buFont typeface="Arial" panose="020B0604020202020204" pitchFamily="34" charset="0"/>
              <a:buChar char="•"/>
            </a:pPr>
            <a:endParaRPr lang="en-US" kern="100" dirty="0">
              <a:latin typeface="Arial" panose="020B0604020202020204" pitchFamily="34" charset="0"/>
              <a:ea typeface="Calibri" panose="020F0502020204030204" pitchFamily="34" charset="0"/>
              <a:cs typeface="Arial" panose="020B0604020202020204" pitchFamily="34" charset="0"/>
            </a:endParaRPr>
          </a:p>
          <a:p>
            <a:endParaRPr lang="en-US" sz="1800" kern="100" dirty="0">
              <a:effectLst/>
              <a:latin typeface="Arial" panose="020B0604020202020204" pitchFamily="34" charset="0"/>
              <a:ea typeface="Calibri" panose="020F0502020204030204" pitchFamily="34" charset="0"/>
              <a:cs typeface="Arial" panose="020B0604020202020204" pitchFamily="34" charset="0"/>
            </a:endParaRPr>
          </a:p>
          <a:p>
            <a:endParaRPr lang="en-US" dirty="0"/>
          </a:p>
        </p:txBody>
      </p:sp>
      <p:sp>
        <p:nvSpPr>
          <p:cNvPr id="9" name="Rectangle 1">
            <a:hlinkClick r:id="rId4"/>
            <a:extLst>
              <a:ext uri="{FF2B5EF4-FFF2-40B4-BE49-F238E27FC236}">
                <a16:creationId xmlns:a16="http://schemas.microsoft.com/office/drawing/2014/main" id="{BD8AF290-E37F-10C5-02C4-D11ACECAE2DC}"/>
              </a:ext>
            </a:extLst>
          </p:cNvPr>
          <p:cNvSpPr>
            <a:spLocks noChangeArrowheads="1"/>
          </p:cNvSpPr>
          <p:nvPr/>
        </p:nvSpPr>
        <p:spPr bwMode="auto">
          <a:xfrm>
            <a:off x="3102988" y="5062406"/>
            <a:ext cx="15131753" cy="386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3" name="Picture 12">
            <a:extLst>
              <a:ext uri="{FF2B5EF4-FFF2-40B4-BE49-F238E27FC236}">
                <a16:creationId xmlns:a16="http://schemas.microsoft.com/office/drawing/2014/main" id="{CF6D81F5-DF44-2C5E-C630-0E73D09D6479}"/>
              </a:ext>
            </a:extLst>
          </p:cNvPr>
          <p:cNvPicPr>
            <a:picLocks noChangeAspect="1"/>
          </p:cNvPicPr>
          <p:nvPr/>
        </p:nvPicPr>
        <p:blipFill>
          <a:blip r:embed="rId5"/>
          <a:stretch>
            <a:fillRect/>
          </a:stretch>
        </p:blipFill>
        <p:spPr>
          <a:xfrm>
            <a:off x="7067713" y="1731505"/>
            <a:ext cx="4203948" cy="2702754"/>
          </a:xfrm>
          <a:prstGeom prst="rect">
            <a:avLst/>
          </a:prstGeom>
        </p:spPr>
      </p:pic>
    </p:spTree>
    <p:extLst>
      <p:ext uri="{BB962C8B-B14F-4D97-AF65-F5344CB8AC3E}">
        <p14:creationId xmlns:p14="http://schemas.microsoft.com/office/powerpoint/2010/main" val="19222615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4b553f8-274e-478b-ae0d-7ddf471411cf">
      <Terms xmlns="http://schemas.microsoft.com/office/infopath/2007/PartnerControls"/>
    </lcf76f155ced4ddcb4097134ff3c332f>
    <TaxCatchAll xmlns="44df9301-b2fd-4647-802d-180da8d9d6c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BB8618D0465614DBC1EAEE20B15C8A2" ma:contentTypeVersion="14" ma:contentTypeDescription="Create a new document." ma:contentTypeScope="" ma:versionID="3cde94826dded74739b4768cd5feeaf8">
  <xsd:schema xmlns:xsd="http://www.w3.org/2001/XMLSchema" xmlns:xs="http://www.w3.org/2001/XMLSchema" xmlns:p="http://schemas.microsoft.com/office/2006/metadata/properties" xmlns:ns2="54b553f8-274e-478b-ae0d-7ddf471411cf" xmlns:ns3="44df9301-b2fd-4647-802d-180da8d9d6cb" targetNamespace="http://schemas.microsoft.com/office/2006/metadata/properties" ma:root="true" ma:fieldsID="e46d735fbced78e6cd3bcc98a7c8d73b" ns2:_="" ns3:_="">
    <xsd:import namespace="54b553f8-274e-478b-ae0d-7ddf471411cf"/>
    <xsd:import namespace="44df9301-b2fd-4647-802d-180da8d9d6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b553f8-274e-478b-ae0d-7ddf471411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7356fdab-1bbc-418f-a03f-c248e59d48a3"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4df9301-b2fd-4647-802d-180da8d9d6c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9bf074d-7432-40ff-a4b4-5403384aa9f4}" ma:internalName="TaxCatchAll" ma:showField="CatchAllData" ma:web="44df9301-b2fd-4647-802d-180da8d9d6cb">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A277E5-39E1-4533-8995-09FE220D342A}">
  <ds:schemaRefs>
    <ds:schemaRef ds:uri="http://schemas.microsoft.com/sharepoint/v3/contenttype/forms"/>
  </ds:schemaRefs>
</ds:datastoreItem>
</file>

<file path=customXml/itemProps2.xml><?xml version="1.0" encoding="utf-8"?>
<ds:datastoreItem xmlns:ds="http://schemas.openxmlformats.org/officeDocument/2006/customXml" ds:itemID="{8BC281B7-3D95-40F0-8134-2143F9EE5665}">
  <ds:schemaRefs>
    <ds:schemaRef ds:uri="http://purl.org/dc/terms/"/>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44df9301-b2fd-4647-802d-180da8d9d6cb"/>
    <ds:schemaRef ds:uri="54b553f8-274e-478b-ae0d-7ddf471411cf"/>
    <ds:schemaRef ds:uri="http://www.w3.org/XML/1998/namespace"/>
    <ds:schemaRef ds:uri="http://purl.org/dc/elements/1.1/"/>
  </ds:schemaRefs>
</ds:datastoreItem>
</file>

<file path=customXml/itemProps3.xml><?xml version="1.0" encoding="utf-8"?>
<ds:datastoreItem xmlns:ds="http://schemas.openxmlformats.org/officeDocument/2006/customXml" ds:itemID="{36F2927C-9C73-4095-BA63-71CE00E341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b553f8-274e-478b-ae0d-7ddf471411cf"/>
    <ds:schemaRef ds:uri="44df9301-b2fd-4647-802d-180da8d9d6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9116</TotalTime>
  <Words>1143</Words>
  <Application>Microsoft Office PowerPoint</Application>
  <PresentationFormat>Widescreen</PresentationFormat>
  <Paragraphs>102</Paragraphs>
  <Slides>11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Courier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e.zacharopoulou</dc:creator>
  <cp:lastModifiedBy>Jennifer Clarke</cp:lastModifiedBy>
  <cp:revision>21</cp:revision>
  <dcterms:created xsi:type="dcterms:W3CDTF">2019-04-04T09:56:51Z</dcterms:created>
  <dcterms:modified xsi:type="dcterms:W3CDTF">2023-11-14T12:13:05Z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0x0101004BB8618D0465614DBC1EAEE20B15C8A2</vt:lpwstr>
  </property>
</Properties>
</file>