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5" r:id="rId6"/>
    <p:sldId id="258" r:id="rId7"/>
    <p:sldId id="271" r:id="rId8"/>
    <p:sldId id="272" r:id="rId9"/>
    <p:sldId id="273" r:id="rId10"/>
    <p:sldId id="274" r:id="rId11"/>
    <p:sldId id="267" r:id="rId12"/>
    <p:sldId id="268" r:id="rId13"/>
  </p:sldIdLst>
  <p:sldSz cx="18288000" cy="10287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Quincy" panose="020B0604020202020204" charset="0"/>
      <p:regular r:id="rId18"/>
    </p:embeddedFont>
    <p:embeddedFont>
      <p:font typeface="Playfair Display" panose="020B0604020202020204" charset="0"/>
      <p:regular r:id="rId19"/>
    </p:embeddedFont>
    <p:embeddedFont>
      <p:font typeface="Public Sans" panose="020B0604020202020204" charset="0"/>
      <p:regular r:id="rId20"/>
    </p:embeddedFont>
    <p:embeddedFont>
      <p:font typeface="Playfair Display Italics" panose="020B0604020202020204" charset="0"/>
      <p:regular r:id="rId21"/>
    </p:embeddedFont>
    <p:embeddedFont>
      <p:font typeface="Quincy Light" panose="020B0604020202020204" charset="0"/>
      <p:regular r:id="rId22"/>
    </p:embeddedFont>
    <p:embeddedFont>
      <p:font typeface="Public Sans Bold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itzika@mou.gr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E0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706" y="4514765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Freeform 3"/>
          <p:cNvSpPr/>
          <p:nvPr/>
        </p:nvSpPr>
        <p:spPr>
          <a:xfrm>
            <a:off x="413713" y="353161"/>
            <a:ext cx="1791530" cy="1255355"/>
          </a:xfrm>
          <a:custGeom>
            <a:avLst/>
            <a:gdLst/>
            <a:ahLst/>
            <a:cxnLst/>
            <a:rect l="l" t="t" r="r" b="b"/>
            <a:pathLst>
              <a:path w="1791530" h="1255355">
                <a:moveTo>
                  <a:pt x="0" y="0"/>
                </a:moveTo>
                <a:lnTo>
                  <a:pt x="1791530" y="0"/>
                </a:lnTo>
                <a:lnTo>
                  <a:pt x="1791530" y="1255355"/>
                </a:lnTo>
                <a:lnTo>
                  <a:pt x="0" y="12553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564797" y="653251"/>
            <a:ext cx="2103137" cy="535547"/>
          </a:xfrm>
          <a:custGeom>
            <a:avLst/>
            <a:gdLst/>
            <a:ahLst/>
            <a:cxnLst/>
            <a:rect l="l" t="t" r="r" b="b"/>
            <a:pathLst>
              <a:path w="2103137" h="535547">
                <a:moveTo>
                  <a:pt x="0" y="0"/>
                </a:moveTo>
                <a:lnTo>
                  <a:pt x="2103137" y="0"/>
                </a:lnTo>
                <a:lnTo>
                  <a:pt x="2103137" y="535547"/>
                </a:lnTo>
                <a:lnTo>
                  <a:pt x="0" y="5355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50974" y="2322891"/>
            <a:ext cx="16386508" cy="18040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230"/>
              </a:lnSpc>
            </a:pPr>
            <a:r>
              <a:rPr lang="en-US" sz="11600" spc="83" dirty="0" smtClean="0">
                <a:solidFill>
                  <a:srgbClr val="2B2C30"/>
                </a:solidFill>
                <a:latin typeface="Quincy"/>
              </a:rPr>
              <a:t>Draft Strategic Report</a:t>
            </a:r>
            <a:endParaRPr lang="en-US" sz="11600" spc="83" dirty="0">
              <a:solidFill>
                <a:srgbClr val="2B2C30"/>
              </a:solidFill>
              <a:latin typeface="Quincy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16407" y="8926830"/>
            <a:ext cx="7862435" cy="448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50"/>
              </a:lnSpc>
            </a:pPr>
            <a:r>
              <a:rPr lang="en-US" sz="2300" dirty="0" err="1" smtClean="0">
                <a:solidFill>
                  <a:srgbClr val="2B2C30"/>
                </a:solidFill>
                <a:latin typeface="Quincy"/>
              </a:rPr>
              <a:t>Tzika</a:t>
            </a:r>
            <a:r>
              <a:rPr lang="en-US" sz="2300" dirty="0" smtClean="0">
                <a:solidFill>
                  <a:srgbClr val="2B2C30"/>
                </a:solidFill>
                <a:latin typeface="Quincy"/>
              </a:rPr>
              <a:t> </a:t>
            </a:r>
            <a:r>
              <a:rPr lang="en-US" sz="2300" dirty="0" err="1" smtClean="0">
                <a:solidFill>
                  <a:srgbClr val="2B2C30"/>
                </a:solidFill>
                <a:latin typeface="Quincy"/>
              </a:rPr>
              <a:t>Ioanna</a:t>
            </a:r>
            <a:r>
              <a:rPr lang="en-US" sz="2300" dirty="0" smtClean="0">
                <a:solidFill>
                  <a:srgbClr val="2B2C30"/>
                </a:solidFill>
                <a:latin typeface="Quincy"/>
              </a:rPr>
              <a:t>- National Focal Point GR</a:t>
            </a:r>
            <a:endParaRPr lang="en-US" sz="2300" dirty="0">
              <a:solidFill>
                <a:srgbClr val="2B2C30"/>
              </a:solidFill>
              <a:latin typeface="Quincy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947422" y="970099"/>
            <a:ext cx="9897908" cy="389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50"/>
              </a:lnSpc>
            </a:pPr>
            <a:r>
              <a:rPr lang="en-US" sz="2250" spc="801">
                <a:solidFill>
                  <a:srgbClr val="000000"/>
                </a:solidFill>
                <a:latin typeface="Quincy Light"/>
              </a:rPr>
              <a:t>ANNUAL MEETING 2023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500195"/>
            <a:ext cx="16230600" cy="60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3714" spc="843" dirty="0" smtClean="0">
                <a:solidFill>
                  <a:srgbClr val="2B2C30"/>
                </a:solidFill>
                <a:latin typeface="Public Sans Bold"/>
              </a:rPr>
              <a:t>ASYLUM AND MIGRATION</a:t>
            </a:r>
            <a:endParaRPr lang="en-US" sz="3714" spc="843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3" name="AutoShape 3"/>
          <p:cNvSpPr/>
          <p:nvPr/>
        </p:nvSpPr>
        <p:spPr>
          <a:xfrm flipV="1">
            <a:off x="1028695" y="2269519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TextBox 4"/>
          <p:cNvSpPr txBox="1"/>
          <p:nvPr/>
        </p:nvSpPr>
        <p:spPr>
          <a:xfrm>
            <a:off x="1028694" y="3086100"/>
            <a:ext cx="16116305" cy="39066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988059" lvl="1" indent="-6858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ensuring well-functioning national asylum and migration management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systems, </a:t>
            </a:r>
          </a:p>
          <a:p>
            <a:pPr marL="988059" lvl="1" indent="-6858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assisting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asylum seekers to exercise basic rights. </a:t>
            </a:r>
            <a:endParaRPr lang="en-US" sz="2799" dirty="0">
              <a:solidFill>
                <a:srgbClr val="2B2C30"/>
              </a:solidFill>
              <a:latin typeface="Public Sans"/>
            </a:endParaRPr>
          </a:p>
          <a:p>
            <a:pPr marL="604519" lvl="1" indent="-302260">
              <a:lnSpc>
                <a:spcPts val="5235"/>
              </a:lnSpc>
              <a:buFont typeface="Arial"/>
              <a:buChar char="•"/>
            </a:pPr>
            <a:endParaRPr lang="en-US" sz="2799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821234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157900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006871" y="942975"/>
            <a:ext cx="16230600" cy="60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3714" spc="843" dirty="0" smtClean="0">
                <a:solidFill>
                  <a:srgbClr val="2B2C30"/>
                </a:solidFill>
                <a:latin typeface="Public Sans Bold"/>
              </a:rPr>
              <a:t>MANAGEMENT &amp; IMPLEMENTATION</a:t>
            </a:r>
            <a:endParaRPr lang="en-US" sz="3714" spc="843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4" name="AutoShape 4"/>
          <p:cNvSpPr/>
          <p:nvPr/>
        </p:nvSpPr>
        <p:spPr>
          <a:xfrm flipV="1">
            <a:off x="-7086597" y="1760761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6" name="TextBox 6"/>
          <p:cNvSpPr txBox="1"/>
          <p:nvPr/>
        </p:nvSpPr>
        <p:spPr>
          <a:xfrm>
            <a:off x="7620000" y="3216198"/>
            <a:ext cx="2785647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0"/>
              </a:lnSpc>
            </a:pPr>
            <a:r>
              <a:rPr lang="en-US" sz="2900" dirty="0" smtClean="0">
                <a:solidFill>
                  <a:srgbClr val="2B2C30"/>
                </a:solidFill>
                <a:latin typeface="Playfair Display Italics"/>
              </a:rPr>
              <a:t>Complaints</a:t>
            </a:r>
            <a:endParaRPr lang="en-US" sz="2900" dirty="0">
              <a:solidFill>
                <a:srgbClr val="2B2C30"/>
              </a:solidFill>
              <a:latin typeface="Playfair Display Italics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66800" y="3216198"/>
            <a:ext cx="2785647" cy="1346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0"/>
              </a:lnSpc>
            </a:pPr>
            <a:r>
              <a:rPr lang="en-US" sz="2900" dirty="0" smtClean="0">
                <a:solidFill>
                  <a:srgbClr val="2B2C30"/>
                </a:solidFill>
                <a:latin typeface="Playfair Display Italics"/>
              </a:rPr>
              <a:t>Management </a:t>
            </a:r>
            <a:r>
              <a:rPr lang="en-US" sz="2900" dirty="0">
                <a:solidFill>
                  <a:srgbClr val="2B2C30"/>
                </a:solidFill>
                <a:latin typeface="Playfair Display Italics"/>
              </a:rPr>
              <a:t>and control systems (MCS)</a:t>
            </a:r>
            <a:endParaRPr lang="en-US" sz="2900" dirty="0">
              <a:solidFill>
                <a:srgbClr val="2B2C30"/>
              </a:solidFill>
              <a:latin typeface="Playfair Display Italic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4343400" y="3216198"/>
            <a:ext cx="2785647" cy="4206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0"/>
              </a:lnSpc>
            </a:pPr>
            <a:r>
              <a:rPr lang="en-US" sz="2900" dirty="0" smtClean="0">
                <a:solidFill>
                  <a:srgbClr val="2B2C30"/>
                </a:solidFill>
                <a:latin typeface="Playfair Display Italics"/>
              </a:rPr>
              <a:t>Irregularities</a:t>
            </a:r>
            <a:endParaRPr lang="en-US" sz="2900" dirty="0">
              <a:solidFill>
                <a:srgbClr val="2B2C30"/>
              </a:solidFill>
              <a:latin typeface="Playfair Display Italic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0896600" y="3216198"/>
            <a:ext cx="2785647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0"/>
              </a:lnSpc>
            </a:pPr>
            <a:r>
              <a:rPr lang="en-US" sz="2900" dirty="0" smtClean="0">
                <a:solidFill>
                  <a:srgbClr val="2B2C30"/>
                </a:solidFill>
                <a:latin typeface="Playfair Display Italics"/>
              </a:rPr>
              <a:t>Audits</a:t>
            </a:r>
            <a:endParaRPr lang="en-US" sz="2900" dirty="0">
              <a:solidFill>
                <a:srgbClr val="2B2C30"/>
              </a:solidFill>
              <a:latin typeface="Playfair Display Italics"/>
            </a:endParaRPr>
          </a:p>
        </p:txBody>
      </p:sp>
      <p:grpSp>
        <p:nvGrpSpPr>
          <p:cNvPr id="20" name="Group 20"/>
          <p:cNvGrpSpPr/>
          <p:nvPr/>
        </p:nvGrpSpPr>
        <p:grpSpPr>
          <a:xfrm>
            <a:off x="4343400" y="2756663"/>
            <a:ext cx="138677" cy="138677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2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028700" y="2756663"/>
            <a:ext cx="138677" cy="138677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20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620000" y="2756663"/>
            <a:ext cx="138677" cy="138677"/>
            <a:chOff x="0" y="0"/>
            <a:chExt cx="812800" cy="812800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20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0896600" y="2756663"/>
            <a:ext cx="138677" cy="138677"/>
            <a:chOff x="0" y="0"/>
            <a:chExt cx="812800" cy="812800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20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14173200" y="2756663"/>
            <a:ext cx="138677" cy="138677"/>
            <a:chOff x="0" y="0"/>
            <a:chExt cx="812800" cy="812800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</p:sp>
        <p:sp>
          <p:nvSpPr>
            <p:cNvPr id="34" name="TextBox 34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120"/>
                </a:lnSpc>
              </a:pPr>
              <a:endParaRPr/>
            </a:p>
          </p:txBody>
        </p:sp>
      </p:grpSp>
      <p:sp>
        <p:nvSpPr>
          <p:cNvPr id="35" name="AutoShape 35"/>
          <p:cNvSpPr/>
          <p:nvPr/>
        </p:nvSpPr>
        <p:spPr>
          <a:xfrm>
            <a:off x="1127760" y="2821239"/>
            <a:ext cx="17396401" cy="0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6" name="Freeform 36"/>
          <p:cNvSpPr/>
          <p:nvPr/>
        </p:nvSpPr>
        <p:spPr>
          <a:xfrm>
            <a:off x="792659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9" name="Ορθογώνιο 38"/>
          <p:cNvSpPr/>
          <p:nvPr/>
        </p:nvSpPr>
        <p:spPr>
          <a:xfrm>
            <a:off x="14020800" y="3216198"/>
            <a:ext cx="2746265" cy="541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3480"/>
              </a:lnSpc>
            </a:pPr>
            <a:r>
              <a:rPr lang="en-US" sz="2900" dirty="0" smtClean="0">
                <a:solidFill>
                  <a:srgbClr val="2B2C30"/>
                </a:solidFill>
                <a:latin typeface="Playfair Display Italics"/>
              </a:rPr>
              <a:t>Communication</a:t>
            </a:r>
            <a:endParaRPr lang="en-US" sz="2900" dirty="0">
              <a:solidFill>
                <a:srgbClr val="2B2C30"/>
              </a:solidFill>
              <a:latin typeface="Playfair Display Itali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V="1">
            <a:off x="1028706" y="4514765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" name="TextBox 3"/>
          <p:cNvSpPr txBox="1"/>
          <p:nvPr/>
        </p:nvSpPr>
        <p:spPr>
          <a:xfrm>
            <a:off x="1016407" y="8917305"/>
            <a:ext cx="7862435" cy="1346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50"/>
              </a:lnSpc>
            </a:pPr>
            <a:r>
              <a:rPr lang="en-US" sz="2300" dirty="0" err="1" smtClean="0">
                <a:solidFill>
                  <a:srgbClr val="2B2C30"/>
                </a:solidFill>
                <a:latin typeface="Public Sans"/>
              </a:rPr>
              <a:t>Tzika</a:t>
            </a:r>
            <a:r>
              <a:rPr lang="en-US" sz="2300" dirty="0" smtClean="0">
                <a:solidFill>
                  <a:srgbClr val="2B2C30"/>
                </a:solidFill>
                <a:latin typeface="Public Sans"/>
              </a:rPr>
              <a:t> </a:t>
            </a:r>
            <a:r>
              <a:rPr lang="en-US" sz="2300" dirty="0" err="1" smtClean="0">
                <a:solidFill>
                  <a:srgbClr val="2B2C30"/>
                </a:solidFill>
                <a:latin typeface="Public Sans"/>
              </a:rPr>
              <a:t>Ioanna</a:t>
            </a:r>
            <a:endParaRPr lang="en-US" sz="2300" dirty="0" smtClean="0">
              <a:solidFill>
                <a:srgbClr val="2B2C30"/>
              </a:solidFill>
              <a:latin typeface="Public Sans"/>
            </a:endParaRPr>
          </a:p>
          <a:p>
            <a:pPr>
              <a:lnSpc>
                <a:spcPts val="3450"/>
              </a:lnSpc>
            </a:pPr>
            <a:r>
              <a:rPr lang="en-US" dirty="0" smtClean="0">
                <a:solidFill>
                  <a:srgbClr val="0066FF"/>
                </a:solidFill>
                <a:latin typeface="Public Sans"/>
                <a:hlinkClick r:id="rId2"/>
              </a:rPr>
              <a:t>itzika@mou.gr</a:t>
            </a:r>
            <a:endParaRPr lang="en-US" dirty="0" smtClean="0">
              <a:solidFill>
                <a:srgbClr val="0066FF"/>
              </a:solidFill>
              <a:latin typeface="Public Sans"/>
            </a:endParaRPr>
          </a:p>
          <a:p>
            <a:pPr>
              <a:lnSpc>
                <a:spcPts val="3450"/>
              </a:lnSpc>
            </a:pPr>
            <a:endParaRPr lang="en-US" sz="2300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792659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028700" y="515086"/>
            <a:ext cx="1791530" cy="1255355"/>
          </a:xfrm>
          <a:custGeom>
            <a:avLst/>
            <a:gdLst/>
            <a:ahLst/>
            <a:cxnLst/>
            <a:rect l="l" t="t" r="r" b="b"/>
            <a:pathLst>
              <a:path w="1791530" h="1255355">
                <a:moveTo>
                  <a:pt x="0" y="0"/>
                </a:moveTo>
                <a:lnTo>
                  <a:pt x="1791530" y="0"/>
                </a:lnTo>
                <a:lnTo>
                  <a:pt x="1791530" y="1255355"/>
                </a:lnTo>
                <a:lnTo>
                  <a:pt x="0" y="12553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4604524" y="515086"/>
            <a:ext cx="2103137" cy="535547"/>
          </a:xfrm>
          <a:custGeom>
            <a:avLst/>
            <a:gdLst/>
            <a:ahLst/>
            <a:cxnLst/>
            <a:rect l="l" t="t" r="r" b="b"/>
            <a:pathLst>
              <a:path w="2103137" h="535547">
                <a:moveTo>
                  <a:pt x="0" y="0"/>
                </a:moveTo>
                <a:lnTo>
                  <a:pt x="2103137" y="0"/>
                </a:lnTo>
                <a:lnTo>
                  <a:pt x="2103137" y="535547"/>
                </a:lnTo>
                <a:lnTo>
                  <a:pt x="0" y="5355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850974" y="2322891"/>
            <a:ext cx="16408332" cy="20936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250"/>
              </a:lnSpc>
            </a:pPr>
            <a:r>
              <a:rPr lang="en-US" sz="16758" spc="83" dirty="0">
                <a:solidFill>
                  <a:srgbClr val="2B2C30"/>
                </a:solidFill>
                <a:latin typeface="Quincy"/>
              </a:rPr>
              <a:t>Thank you!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2659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16407" y="3606446"/>
            <a:ext cx="16128593" cy="40523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7865"/>
              </a:lnSpc>
            </a:pP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I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n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a challenging global environment, Greece has succeeded to maintain positive domestic dynamics and political stability, whereas the need to address imbalances and structural lags in the economy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remains.</a:t>
            </a:r>
            <a:endParaRPr lang="en-US" sz="4800" spc="30" dirty="0">
              <a:solidFill>
                <a:srgbClr val="2B2C30"/>
              </a:solidFill>
              <a:latin typeface="Playfair Display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2659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16407" y="3606446"/>
            <a:ext cx="16128593" cy="30392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7865"/>
              </a:lnSpc>
            </a:pP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The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EU cohesion funds,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throughout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the past decades,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one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of the most significant tools for the promotion of economic growth and regional development in Greece. </a:t>
            </a:r>
            <a:endParaRPr lang="en-US" sz="4800" spc="30" dirty="0">
              <a:solidFill>
                <a:srgbClr val="2B2C30"/>
              </a:solidFill>
              <a:latin typeface="Playfair Display"/>
            </a:endParaRPr>
          </a:p>
        </p:txBody>
      </p:sp>
    </p:spTree>
    <p:extLst>
      <p:ext uri="{BB962C8B-B14F-4D97-AF65-F5344CB8AC3E}">
        <p14:creationId xmlns:p14="http://schemas.microsoft.com/office/powerpoint/2010/main" val="15180621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2659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016407" y="3606446"/>
            <a:ext cx="16128593" cy="40523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7865"/>
              </a:lnSpc>
            </a:pP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Greece was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the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first EU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MS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to submit officially and receive approval for its new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Regional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Development Partnership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Agreement (ESPA) 2021-2027 along with its </a:t>
            </a:r>
            <a:r>
              <a:rPr lang="en-US" sz="4800" spc="30" dirty="0" err="1" smtClean="0">
                <a:solidFill>
                  <a:srgbClr val="2B2C30"/>
                </a:solidFill>
                <a:latin typeface="Playfair Display"/>
              </a:rPr>
              <a:t>programmes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.</a:t>
            </a:r>
            <a:endParaRPr lang="en-US" sz="4800" spc="30" dirty="0">
              <a:solidFill>
                <a:srgbClr val="2B2C30"/>
              </a:solidFill>
              <a:latin typeface="Playfair Display"/>
            </a:endParaRPr>
          </a:p>
        </p:txBody>
      </p:sp>
    </p:spTree>
    <p:extLst>
      <p:ext uri="{BB962C8B-B14F-4D97-AF65-F5344CB8AC3E}">
        <p14:creationId xmlns:p14="http://schemas.microsoft.com/office/powerpoint/2010/main" val="37174699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92659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" name="TextBox 3"/>
          <p:cNvSpPr txBox="1"/>
          <p:nvPr/>
        </p:nvSpPr>
        <p:spPr>
          <a:xfrm>
            <a:off x="1143000" y="2247900"/>
            <a:ext cx="16128593" cy="50654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7865"/>
              </a:lnSpc>
            </a:pPr>
            <a:r>
              <a:rPr lang="en-US" sz="3200" spc="30" dirty="0">
                <a:solidFill>
                  <a:srgbClr val="2B2C30"/>
                </a:solidFill>
                <a:latin typeface="Playfair Display"/>
              </a:rPr>
              <a:t>Greece has been a beneficiary state </a:t>
            </a:r>
            <a:r>
              <a:rPr lang="en-US" sz="3200" spc="30" dirty="0" smtClean="0">
                <a:solidFill>
                  <a:srgbClr val="2B2C30"/>
                </a:solidFill>
                <a:latin typeface="Playfair Display"/>
              </a:rPr>
              <a:t>for almost 30 years </a:t>
            </a:r>
            <a:r>
              <a:rPr lang="en-US" sz="3200" spc="30" dirty="0">
                <a:solidFill>
                  <a:srgbClr val="2B2C30"/>
                </a:solidFill>
                <a:latin typeface="Playfair Display"/>
              </a:rPr>
              <a:t>and the effects of its presence and implementation in the </a:t>
            </a:r>
            <a:r>
              <a:rPr lang="en-US" sz="3200" spc="30" dirty="0" smtClean="0">
                <a:solidFill>
                  <a:srgbClr val="2B2C30"/>
                </a:solidFill>
                <a:latin typeface="Playfair Display"/>
              </a:rPr>
              <a:t>country, in </a:t>
            </a:r>
            <a:r>
              <a:rPr lang="en-US" sz="3200" spc="30" dirty="0">
                <a:solidFill>
                  <a:srgbClr val="2B2C30"/>
                </a:solidFill>
                <a:latin typeface="Playfair Display"/>
              </a:rPr>
              <a:t>terms of results</a:t>
            </a:r>
            <a:r>
              <a:rPr lang="en-US" sz="3200" spc="30" dirty="0" smtClean="0">
                <a:solidFill>
                  <a:srgbClr val="2B2C30"/>
                </a:solidFill>
                <a:latin typeface="Playfair Display"/>
              </a:rPr>
              <a:t>, (institutional </a:t>
            </a:r>
            <a:r>
              <a:rPr lang="en-US" sz="3200" spc="30" dirty="0">
                <a:solidFill>
                  <a:srgbClr val="2B2C30"/>
                </a:solidFill>
                <a:latin typeface="Playfair Display"/>
              </a:rPr>
              <a:t>framework, national authorities, donor partners and stakeholders’ networking as well as in terms of communication and </a:t>
            </a:r>
            <a:r>
              <a:rPr lang="en-US" sz="3200" spc="30" dirty="0" smtClean="0">
                <a:solidFill>
                  <a:srgbClr val="2B2C30"/>
                </a:solidFill>
                <a:latin typeface="Playfair Display"/>
              </a:rPr>
              <a:t>publicity) </a:t>
            </a:r>
            <a:r>
              <a:rPr lang="en-US" sz="3200" spc="30" dirty="0">
                <a:solidFill>
                  <a:srgbClr val="2B2C30"/>
                </a:solidFill>
                <a:latin typeface="Playfair Display"/>
              </a:rPr>
              <a:t>constitute a substantial basis on which to develop the EEA Grants period 2014-2021. </a:t>
            </a:r>
            <a:endParaRPr lang="en-US" sz="3200" spc="30" dirty="0">
              <a:solidFill>
                <a:srgbClr val="2B2C30"/>
              </a:solidFill>
              <a:latin typeface="Playfair Display"/>
            </a:endParaRPr>
          </a:p>
        </p:txBody>
      </p:sp>
    </p:spTree>
    <p:extLst>
      <p:ext uri="{BB962C8B-B14F-4D97-AF65-F5344CB8AC3E}">
        <p14:creationId xmlns:p14="http://schemas.microsoft.com/office/powerpoint/2010/main" val="1719428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500195"/>
            <a:ext cx="16230600" cy="60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3714" spc="843" dirty="0" smtClean="0">
                <a:solidFill>
                  <a:srgbClr val="2B2C30"/>
                </a:solidFill>
                <a:latin typeface="Public Sans Bold"/>
              </a:rPr>
              <a:t>ROMA INCLUSION AND EMPOWERMENT</a:t>
            </a:r>
            <a:endParaRPr lang="en-US" sz="3714" spc="843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3" name="AutoShape 3"/>
          <p:cNvSpPr/>
          <p:nvPr/>
        </p:nvSpPr>
        <p:spPr>
          <a:xfrm flipV="1">
            <a:off x="1028695" y="2269519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TextBox 4"/>
          <p:cNvSpPr txBox="1"/>
          <p:nvPr/>
        </p:nvSpPr>
        <p:spPr>
          <a:xfrm>
            <a:off x="1028694" y="3086100"/>
            <a:ext cx="16116305" cy="66684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988059" lvl="1" indent="-685800" algn="just">
              <a:lnSpc>
                <a:spcPts val="5235"/>
              </a:lnSpc>
              <a:buFont typeface="Wingdings" panose="05000000000000000000" pitchFamily="2" charset="2"/>
              <a:buChar char="q"/>
            </a:pP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aims </a:t>
            </a:r>
            <a:r>
              <a:rPr lang="en-US" sz="4800" spc="30" dirty="0">
                <a:solidFill>
                  <a:srgbClr val="2B2C30"/>
                </a:solidFill>
                <a:latin typeface="Playfair Display"/>
              </a:rPr>
              <a:t>to address the needs and challenges of Roma population in 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Greece</a:t>
            </a:r>
          </a:p>
          <a:p>
            <a:pPr marL="302259" lvl="1">
              <a:lnSpc>
                <a:spcPts val="5235"/>
              </a:lnSpc>
            </a:pPr>
            <a:endParaRPr lang="en-US" sz="4800" spc="30" dirty="0">
              <a:solidFill>
                <a:srgbClr val="2B2C30"/>
              </a:solidFill>
              <a:latin typeface="Playfair Display"/>
            </a:endParaRPr>
          </a:p>
          <a:p>
            <a:pPr marL="988059" lvl="1" indent="-685800" algn="just">
              <a:lnSpc>
                <a:spcPts val="5235"/>
              </a:lnSpc>
              <a:buFont typeface="Wingdings" panose="05000000000000000000" pitchFamily="2" charset="2"/>
              <a:buChar char="q"/>
            </a:pP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ensures </a:t>
            </a:r>
            <a:r>
              <a:rPr lang="en-US" sz="4400" spc="30" dirty="0">
                <a:solidFill>
                  <a:srgbClr val="2B2C30"/>
                </a:solidFill>
                <a:latin typeface="Playfair Display"/>
              </a:rPr>
              <a:t>the effective implementation of the national strategy of Roma inclusion as it will partake in the support of local government and the activation of the Roma population in all policy – measures concerning social inclusion (housing, education, employment, health, empowerment, etc.). </a:t>
            </a:r>
          </a:p>
          <a:p>
            <a:pPr marL="604519" lvl="1" indent="-302260">
              <a:lnSpc>
                <a:spcPts val="5235"/>
              </a:lnSpc>
              <a:buFont typeface="Arial"/>
              <a:buChar char="•"/>
            </a:pPr>
            <a:endParaRPr lang="en-US" sz="2799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821234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500195"/>
            <a:ext cx="16230600" cy="60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3714" spc="843" dirty="0" smtClean="0">
                <a:solidFill>
                  <a:srgbClr val="2B2C30"/>
                </a:solidFill>
                <a:latin typeface="Public Sans Bold"/>
              </a:rPr>
              <a:t>WATER MANAGEMENT</a:t>
            </a:r>
            <a:endParaRPr lang="en-US" sz="3714" spc="843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3" name="AutoShape 3"/>
          <p:cNvSpPr/>
          <p:nvPr/>
        </p:nvSpPr>
        <p:spPr>
          <a:xfrm flipV="1">
            <a:off x="1028695" y="2269519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TextBox 4"/>
          <p:cNvSpPr txBox="1"/>
          <p:nvPr/>
        </p:nvSpPr>
        <p:spPr>
          <a:xfrm>
            <a:off x="1028695" y="3086100"/>
            <a:ext cx="16230594" cy="64838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600" spc="30" dirty="0" smtClean="0">
                <a:solidFill>
                  <a:srgbClr val="2B2C30"/>
                </a:solidFill>
                <a:latin typeface="Playfair Display"/>
              </a:rPr>
              <a:t>provides </a:t>
            </a:r>
            <a:r>
              <a:rPr lang="en-US" sz="3600" spc="30" dirty="0">
                <a:solidFill>
                  <a:srgbClr val="2B2C30"/>
                </a:solidFill>
                <a:latin typeface="Playfair Display"/>
              </a:rPr>
              <a:t>drinking water to vulnerable areas and </a:t>
            </a:r>
            <a:r>
              <a:rPr lang="en-US" sz="3600" spc="30" dirty="0" smtClean="0">
                <a:solidFill>
                  <a:srgbClr val="2B2C30"/>
                </a:solidFill>
                <a:latin typeface="Playfair Display"/>
              </a:rPr>
              <a:t>islands, technologies </a:t>
            </a:r>
            <a:r>
              <a:rPr lang="en-US" sz="3600" spc="30" dirty="0">
                <a:solidFill>
                  <a:srgbClr val="2B2C30"/>
                </a:solidFill>
                <a:latin typeface="Playfair Display"/>
              </a:rPr>
              <a:t>for water leakages in water </a:t>
            </a:r>
            <a:r>
              <a:rPr lang="en-US" sz="3600" spc="30" dirty="0" smtClean="0">
                <a:solidFill>
                  <a:srgbClr val="2B2C30"/>
                </a:solidFill>
                <a:latin typeface="Playfair Display"/>
              </a:rPr>
              <a:t>grids,</a:t>
            </a:r>
          </a:p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600" spc="30" dirty="0" smtClean="0">
                <a:solidFill>
                  <a:srgbClr val="2B2C30"/>
                </a:solidFill>
                <a:latin typeface="Playfair Display"/>
              </a:rPr>
              <a:t>finances </a:t>
            </a:r>
            <a:r>
              <a:rPr lang="en-US" sz="3600" spc="30" dirty="0">
                <a:solidFill>
                  <a:srgbClr val="2B2C30"/>
                </a:solidFill>
                <a:latin typeface="Playfair Display"/>
              </a:rPr>
              <a:t>research studies, which will provide </a:t>
            </a:r>
            <a:r>
              <a:rPr lang="en-US" sz="3600" spc="30" dirty="0" smtClean="0">
                <a:solidFill>
                  <a:srgbClr val="2B2C30"/>
                </a:solidFill>
                <a:latin typeface="Playfair Display"/>
              </a:rPr>
              <a:t>data </a:t>
            </a:r>
            <a:r>
              <a:rPr lang="en-US" sz="3600" spc="30" dirty="0">
                <a:solidFill>
                  <a:srgbClr val="2B2C30"/>
                </a:solidFill>
                <a:latin typeface="Playfair Display"/>
              </a:rPr>
              <a:t>and solutions for the improvement of the status of water bodies or improvement of water </a:t>
            </a:r>
            <a:r>
              <a:rPr lang="en-US" sz="3600" spc="30" dirty="0" smtClean="0">
                <a:solidFill>
                  <a:srgbClr val="2B2C30"/>
                </a:solidFill>
                <a:latin typeface="Playfair Display"/>
              </a:rPr>
              <a:t>management systems,</a:t>
            </a:r>
          </a:p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3600" spc="30" dirty="0" smtClean="0">
                <a:solidFill>
                  <a:srgbClr val="2B2C30"/>
                </a:solidFill>
                <a:latin typeface="Playfair Display"/>
              </a:rPr>
              <a:t>awareness </a:t>
            </a:r>
            <a:r>
              <a:rPr lang="en-US" sz="3600" spc="30" dirty="0">
                <a:solidFill>
                  <a:srgbClr val="2B2C30"/>
                </a:solidFill>
                <a:latin typeface="Playfair Display"/>
              </a:rPr>
              <a:t>campaigns highlighting the water problems and the importance of improving the status of water bodies.</a:t>
            </a:r>
            <a:endParaRPr lang="en-US" dirty="0">
              <a:solidFill>
                <a:srgbClr val="2B2C30"/>
              </a:solidFill>
              <a:latin typeface="Public Sans"/>
            </a:endParaRPr>
          </a:p>
          <a:p>
            <a:pPr marL="604519" lvl="1" indent="-302260">
              <a:lnSpc>
                <a:spcPts val="5235"/>
              </a:lnSpc>
              <a:buFont typeface="Arial"/>
              <a:buChar char="•"/>
            </a:pPr>
            <a:endParaRPr lang="en-US" sz="2799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821234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719180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500195"/>
            <a:ext cx="16230600" cy="6095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3714" spc="843" dirty="0" smtClean="0">
                <a:solidFill>
                  <a:srgbClr val="2B2C30"/>
                </a:solidFill>
                <a:latin typeface="Public Sans Bold"/>
              </a:rPr>
              <a:t>RENEWABLE ENERGY │ENERGY EFFICIENCY</a:t>
            </a:r>
            <a:endParaRPr lang="en-US" sz="3714" spc="843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3" name="AutoShape 3"/>
          <p:cNvSpPr/>
          <p:nvPr/>
        </p:nvSpPr>
        <p:spPr>
          <a:xfrm flipV="1">
            <a:off x="1028695" y="2269519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TextBox 4"/>
          <p:cNvSpPr txBox="1"/>
          <p:nvPr/>
        </p:nvSpPr>
        <p:spPr>
          <a:xfrm>
            <a:off x="1028695" y="3086100"/>
            <a:ext cx="16230594" cy="67608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promotes </a:t>
            </a:r>
            <a:r>
              <a:rPr lang="en-US" sz="4400" spc="30" dirty="0">
                <a:solidFill>
                  <a:srgbClr val="2B2C30"/>
                </a:solidFill>
                <a:latin typeface="Playfair Display"/>
              </a:rPr>
              <a:t>Renewable Energy Sources and </a:t>
            </a: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energy efficiency,</a:t>
            </a:r>
          </a:p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contributes </a:t>
            </a:r>
            <a:r>
              <a:rPr lang="en-US" sz="4400" spc="30" dirty="0">
                <a:solidFill>
                  <a:srgbClr val="2B2C30"/>
                </a:solidFill>
                <a:latin typeface="Playfair Display"/>
              </a:rPr>
              <a:t>to the implementation of a balanced development framework that creates high added value and prospects for the local economy, </a:t>
            </a:r>
            <a:endParaRPr lang="en-US" sz="4400" spc="30" dirty="0" smtClean="0">
              <a:solidFill>
                <a:srgbClr val="2B2C30"/>
              </a:solidFill>
              <a:latin typeface="Playfair Display"/>
            </a:endParaRPr>
          </a:p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makes residents familiar </a:t>
            </a:r>
            <a:r>
              <a:rPr lang="en-US" sz="4400" spc="30" dirty="0">
                <a:solidFill>
                  <a:srgbClr val="2B2C30"/>
                </a:solidFill>
                <a:latin typeface="Playfair Display"/>
              </a:rPr>
              <a:t>with sustainable practices which improve their quality of life.</a:t>
            </a:r>
            <a:endParaRPr lang="en-US" sz="4400" dirty="0">
              <a:solidFill>
                <a:srgbClr val="2B2C30"/>
              </a:solidFill>
              <a:latin typeface="Public Sans"/>
            </a:endParaRPr>
          </a:p>
          <a:p>
            <a:pPr marL="604519" lvl="1" indent="-302260" algn="just">
              <a:lnSpc>
                <a:spcPts val="5235"/>
              </a:lnSpc>
              <a:buFont typeface="Arial"/>
              <a:buChar char="•"/>
            </a:pPr>
            <a:endParaRPr lang="en-US" sz="2799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821234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0042491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28700" y="1500195"/>
            <a:ext cx="16230600" cy="559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200"/>
              </a:lnSpc>
              <a:spcBef>
                <a:spcPct val="0"/>
              </a:spcBef>
            </a:pPr>
            <a:r>
              <a:rPr lang="en-US" sz="2000" spc="843" dirty="0" smtClean="0">
                <a:solidFill>
                  <a:srgbClr val="2B2C30"/>
                </a:solidFill>
                <a:latin typeface="Public Sans Bold"/>
              </a:rPr>
              <a:t>GOOD DOVERNANCE, ACCOUNTABLE INSTITUTIONS, TRANSPARENCY</a:t>
            </a:r>
            <a:endParaRPr lang="en-US" sz="2000" spc="843" dirty="0">
              <a:solidFill>
                <a:srgbClr val="2B2C30"/>
              </a:solidFill>
              <a:latin typeface="Public Sans Bold"/>
            </a:endParaRPr>
          </a:p>
        </p:txBody>
      </p:sp>
      <p:sp>
        <p:nvSpPr>
          <p:cNvPr id="3" name="AutoShape 3"/>
          <p:cNvSpPr/>
          <p:nvPr/>
        </p:nvSpPr>
        <p:spPr>
          <a:xfrm flipV="1">
            <a:off x="1028695" y="2269519"/>
            <a:ext cx="16230594" cy="38509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4" name="TextBox 4"/>
          <p:cNvSpPr txBox="1"/>
          <p:nvPr/>
        </p:nvSpPr>
        <p:spPr>
          <a:xfrm>
            <a:off x="1028695" y="3086100"/>
            <a:ext cx="16230594" cy="58374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contributes </a:t>
            </a:r>
            <a:r>
              <a:rPr lang="en-US" sz="4400" spc="30" dirty="0">
                <a:solidFill>
                  <a:srgbClr val="2B2C30"/>
                </a:solidFill>
                <a:latin typeface="Playfair Display"/>
              </a:rPr>
              <a:t>to the integrity, transparency, accountability and effectiveness of public </a:t>
            </a: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administration,</a:t>
            </a:r>
          </a:p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improves </a:t>
            </a:r>
            <a:r>
              <a:rPr lang="en-US" sz="4400" spc="30" dirty="0">
                <a:solidFill>
                  <a:srgbClr val="2B2C30"/>
                </a:solidFill>
                <a:latin typeface="Playfair Display"/>
              </a:rPr>
              <a:t>direct citizen access to public </a:t>
            </a: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administration</a:t>
            </a:r>
          </a:p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reduces bureaucracy, </a:t>
            </a:r>
          </a:p>
          <a:p>
            <a:pPr marL="988059" lvl="1" indent="-6858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technological </a:t>
            </a:r>
            <a:r>
              <a:rPr lang="en-US" sz="4400" spc="30" dirty="0">
                <a:solidFill>
                  <a:srgbClr val="2B2C30"/>
                </a:solidFill>
                <a:latin typeface="Playfair Display"/>
              </a:rPr>
              <a:t>modernization of public </a:t>
            </a:r>
            <a:r>
              <a:rPr lang="en-US" sz="4400" spc="30" dirty="0" smtClean="0">
                <a:solidFill>
                  <a:srgbClr val="2B2C30"/>
                </a:solidFill>
                <a:latin typeface="Playfair Display"/>
              </a:rPr>
              <a:t>administration</a:t>
            </a:r>
            <a:r>
              <a:rPr lang="en-US" sz="4800" spc="30" dirty="0" smtClean="0">
                <a:solidFill>
                  <a:srgbClr val="2B2C30"/>
                </a:solidFill>
                <a:latin typeface="Playfair Display"/>
              </a:rPr>
              <a:t>.</a:t>
            </a:r>
            <a:endParaRPr lang="en-US" sz="2799" dirty="0">
              <a:solidFill>
                <a:srgbClr val="2B2C30"/>
              </a:solidFill>
              <a:latin typeface="Public Sans"/>
            </a:endParaRPr>
          </a:p>
          <a:p>
            <a:pPr marL="604519" lvl="1" indent="-302260" algn="just">
              <a:lnSpc>
                <a:spcPts val="5235"/>
              </a:lnSpc>
              <a:buFont typeface="Arial"/>
              <a:buChar char="•"/>
            </a:pPr>
            <a:endParaRPr lang="en-US" sz="2799" dirty="0">
              <a:solidFill>
                <a:srgbClr val="2B2C30"/>
              </a:solidFill>
              <a:latin typeface="Public Sans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8212348" y="9258300"/>
            <a:ext cx="1632492" cy="393158"/>
          </a:xfrm>
          <a:custGeom>
            <a:avLst/>
            <a:gdLst/>
            <a:ahLst/>
            <a:cxnLst/>
            <a:rect l="l" t="t" r="r" b="b"/>
            <a:pathLst>
              <a:path w="1632492" h="393158">
                <a:moveTo>
                  <a:pt x="0" y="0"/>
                </a:moveTo>
                <a:lnTo>
                  <a:pt x="1632491" y="0"/>
                </a:lnTo>
                <a:lnTo>
                  <a:pt x="1632491" y="393158"/>
                </a:lnTo>
                <a:lnTo>
                  <a:pt x="0" y="3931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073346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415</Words>
  <Application>Microsoft Office PowerPoint</Application>
  <PresentationFormat>Προσαρμογή</PresentationFormat>
  <Paragraphs>36</Paragraphs>
  <Slides>12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9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22" baseType="lpstr">
      <vt:lpstr>Calibri</vt:lpstr>
      <vt:lpstr>Quincy</vt:lpstr>
      <vt:lpstr>Playfair Display</vt:lpstr>
      <vt:lpstr>Arial</vt:lpstr>
      <vt:lpstr>Wingdings</vt:lpstr>
      <vt:lpstr>Public Sans</vt:lpstr>
      <vt:lpstr>Playfair Display Italics</vt:lpstr>
      <vt:lpstr>Quincy Light</vt:lpstr>
      <vt:lpstr>Public Sans Bold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Cream Neutral Minimalist New Business Pitch Deck Presentation</dc:title>
  <dc:creator>Τζίκα, Ιωάννα</dc:creator>
  <cp:lastModifiedBy>Τζίκα, Ιωάννα</cp:lastModifiedBy>
  <cp:revision>26</cp:revision>
  <dcterms:created xsi:type="dcterms:W3CDTF">2006-08-16T00:00:00Z</dcterms:created>
  <dcterms:modified xsi:type="dcterms:W3CDTF">2023-11-14T14:15:33Z</dcterms:modified>
  <dc:identifier>DAFzBFWDuww</dc:identifier>
</cp:coreProperties>
</file>