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61" r:id="rId6"/>
    <p:sldId id="264" r:id="rId7"/>
    <p:sldId id="269" r:id="rId8"/>
    <p:sldId id="268" r:id="rId9"/>
  </p:sldIdLst>
  <p:sldSz cx="18288000" cy="10287000"/>
  <p:notesSz cx="6858000" cy="9144000"/>
  <p:embeddedFontLst>
    <p:embeddedFont>
      <p:font typeface="Playfair Display" panose="020B0604020202020204" charset="0"/>
      <p:regular r:id="rId10"/>
    </p:embeddedFont>
    <p:embeddedFont>
      <p:font typeface="Quincy" panose="020B0604020202020204" charset="0"/>
      <p:regular r:id="rId11"/>
    </p:embeddedFont>
    <p:embeddedFont>
      <p:font typeface="Proxima Nova" panose="020B0604020202020204" charset="0"/>
      <p:regular r:id="rId12"/>
      <p:bold r:id="rId13"/>
      <p:italic r:id="rId14"/>
      <p:boldItalic r:id="rId15"/>
    </p:embeddedFont>
    <p:embeddedFont>
      <p:font typeface="Quincy Light" panose="020B0604020202020204" charset="0"/>
      <p:regular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Public Sans Bold" panose="020B0604020202020204" charset="0"/>
      <p:regular r:id="rId21"/>
    </p:embeddedFont>
    <p:embeddedFont>
      <p:font typeface="Public Sans" panose="020B0604020202020204" charset="0"/>
      <p:regular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FF83"/>
    <a:srgbClr val="57FFA3"/>
    <a:srgbClr val="00D25F"/>
    <a:srgbClr val="00DA63"/>
    <a:srgbClr val="008E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69" d="100"/>
          <a:sy n="69" d="100"/>
        </p:scale>
        <p:origin x="83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presProps" Target="pres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Relationship Id="rId22" Type="http://schemas.openxmlformats.org/officeDocument/2006/relationships/font" Target="fonts/font13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427B68-5E00-4F4C-90D0-F4D0401B41BF}" type="doc">
      <dgm:prSet loTypeId="urn:microsoft.com/office/officeart/2005/8/layout/hProcess9" loCatId="process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el-GR"/>
        </a:p>
      </dgm:t>
    </dgm:pt>
    <dgm:pt modelId="{BA1AA292-AAA2-4069-9939-686C15A7F0CF}">
      <dgm:prSet phldrT="[Κείμενο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/>
            <a:t>Search of interest for new call returns about 30 very interesting new pre proposals</a:t>
          </a:r>
          <a:endParaRPr lang="el-GR" dirty="0"/>
        </a:p>
      </dgm:t>
    </dgm:pt>
    <dgm:pt modelId="{96B3341A-E740-468D-A456-E2D6CFFD291C}" type="sibTrans" cxnId="{48E9D50E-87D4-4BA3-A8DC-B7A42A00F7E5}">
      <dgm:prSet/>
      <dgm:spPr/>
      <dgm:t>
        <a:bodyPr/>
        <a:lstStyle/>
        <a:p>
          <a:endParaRPr lang="el-GR"/>
        </a:p>
      </dgm:t>
    </dgm:pt>
    <dgm:pt modelId="{582B9D75-AEC8-4822-9248-D6534FF4B78C}" type="parTrans" cxnId="{48E9D50E-87D4-4BA3-A8DC-B7A42A00F7E5}">
      <dgm:prSet/>
      <dgm:spPr/>
      <dgm:t>
        <a:bodyPr/>
        <a:lstStyle/>
        <a:p>
          <a:endParaRPr lang="el-GR"/>
        </a:p>
      </dgm:t>
    </dgm:pt>
    <dgm:pt modelId="{2CB7BF6E-6563-44AD-91F4-4ECAA2ADA71C}">
      <dgm:prSet phldrT="[Κείμενο]"/>
      <dgm:spPr/>
      <dgm:t>
        <a:bodyPr anchor="ctr"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l-GR" dirty="0" smtClean="0"/>
            <a:t>800 ΚΕ </a:t>
          </a:r>
          <a:r>
            <a:rPr lang="en-US" dirty="0" smtClean="0"/>
            <a:t>request for additional Funds to the BF</a:t>
          </a:r>
          <a:endParaRPr lang="el-GR" dirty="0"/>
        </a:p>
      </dgm:t>
    </dgm:pt>
    <dgm:pt modelId="{65A98C24-BB20-4902-97D6-3A9BD7CC886E}" type="sibTrans" cxnId="{70861951-27AC-4A71-8C20-FDE7E7116FB5}">
      <dgm:prSet/>
      <dgm:spPr/>
      <dgm:t>
        <a:bodyPr/>
        <a:lstStyle/>
        <a:p>
          <a:endParaRPr lang="el-GR"/>
        </a:p>
      </dgm:t>
    </dgm:pt>
    <dgm:pt modelId="{383F6B74-A43E-41A2-96F0-95B068CA3736}" type="parTrans" cxnId="{70861951-27AC-4A71-8C20-FDE7E7116FB5}">
      <dgm:prSet/>
      <dgm:spPr/>
      <dgm:t>
        <a:bodyPr/>
        <a:lstStyle/>
        <a:p>
          <a:endParaRPr lang="el-GR"/>
        </a:p>
      </dgm:t>
    </dgm:pt>
    <dgm:pt modelId="{055F7445-C160-488E-A227-A57AA76AF85D}">
      <dgm:prSet phldrT="[Κείμενο]"/>
      <dgm:spPr/>
      <dgm:t>
        <a:bodyPr/>
        <a:lstStyle/>
        <a:p>
          <a:r>
            <a:rPr lang="en-US" dirty="0" smtClean="0"/>
            <a:t>70% incurred expenditure - payments to promoters</a:t>
          </a:r>
          <a:endParaRPr lang="el-GR" dirty="0"/>
        </a:p>
      </dgm:t>
    </dgm:pt>
    <dgm:pt modelId="{4AB6F1B6-EF47-4530-9ABE-E12E2E172C89}" type="sibTrans" cxnId="{F299F11B-590D-4714-A0A7-0E0230C873E0}">
      <dgm:prSet/>
      <dgm:spPr/>
      <dgm:t>
        <a:bodyPr/>
        <a:lstStyle/>
        <a:p>
          <a:endParaRPr lang="el-GR"/>
        </a:p>
      </dgm:t>
    </dgm:pt>
    <dgm:pt modelId="{28C2CB05-EB22-47CB-8F17-238DE63AA987}" type="parTrans" cxnId="{F299F11B-590D-4714-A0A7-0E0230C873E0}">
      <dgm:prSet/>
      <dgm:spPr/>
      <dgm:t>
        <a:bodyPr/>
        <a:lstStyle/>
        <a:p>
          <a:endParaRPr lang="el-GR"/>
        </a:p>
      </dgm:t>
    </dgm:pt>
    <dgm:pt modelId="{C998BF5E-0531-4771-96D0-234EEE2802BC}">
      <dgm:prSet phldrT="[Κείμενο]"/>
      <dgm:spPr/>
      <dgm:t>
        <a:bodyPr/>
        <a:lstStyle/>
        <a:p>
          <a:r>
            <a:rPr lang="en-US" dirty="0" smtClean="0"/>
            <a:t>Implementation of 13 Initiatives</a:t>
          </a:r>
        </a:p>
      </dgm:t>
    </dgm:pt>
    <dgm:pt modelId="{6AA7BF25-0EF0-4EC4-8AA2-6B293E39518A}" type="sibTrans" cxnId="{584A6B25-09EB-4B0A-9631-5320AAAA6335}">
      <dgm:prSet/>
      <dgm:spPr/>
      <dgm:t>
        <a:bodyPr/>
        <a:lstStyle/>
        <a:p>
          <a:endParaRPr lang="el-GR"/>
        </a:p>
      </dgm:t>
    </dgm:pt>
    <dgm:pt modelId="{E8916B0C-F940-4CF0-B25C-46BC4C08572F}" type="parTrans" cxnId="{584A6B25-09EB-4B0A-9631-5320AAAA6335}">
      <dgm:prSet/>
      <dgm:spPr/>
      <dgm:t>
        <a:bodyPr/>
        <a:lstStyle/>
        <a:p>
          <a:endParaRPr lang="el-GR"/>
        </a:p>
      </dgm:t>
    </dgm:pt>
    <dgm:pt modelId="{4F72E0DE-990E-428C-BCC7-6F8A31BDFA26}">
      <dgm:prSet phldrT="[Κείμενο]"/>
      <dgm:spPr/>
      <dgm:t>
        <a:bodyPr/>
        <a:lstStyle/>
        <a:p>
          <a:pPr lvl="0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dirty="0" smtClean="0"/>
            <a:t>5 on spot verifications and 1 MCS audit by Audit Authority</a:t>
          </a:r>
          <a:endParaRPr lang="el-GR" dirty="0"/>
        </a:p>
      </dgm:t>
    </dgm:pt>
    <dgm:pt modelId="{B0AE127A-9383-408B-9D6C-1144F4D3CC4D}" type="sibTrans" cxnId="{C3BD176C-984B-4A72-AE17-12AC35A77E29}">
      <dgm:prSet/>
      <dgm:spPr/>
      <dgm:t>
        <a:bodyPr/>
        <a:lstStyle/>
        <a:p>
          <a:endParaRPr lang="el-GR"/>
        </a:p>
      </dgm:t>
    </dgm:pt>
    <dgm:pt modelId="{12A8A820-409E-4928-983F-60689C2A4DA3}" type="parTrans" cxnId="{C3BD176C-984B-4A72-AE17-12AC35A77E29}">
      <dgm:prSet/>
      <dgm:spPr/>
      <dgm:t>
        <a:bodyPr/>
        <a:lstStyle/>
        <a:p>
          <a:endParaRPr lang="el-GR"/>
        </a:p>
      </dgm:t>
    </dgm:pt>
    <dgm:pt modelId="{AD5CA49A-C9E0-4F54-B1AA-1AF86CE8B563}" type="pres">
      <dgm:prSet presAssocID="{A7427B68-5E00-4F4C-90D0-F4D0401B41BF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77209C6-00F4-45DB-BE70-A999A8E84655}" type="pres">
      <dgm:prSet presAssocID="{A7427B68-5E00-4F4C-90D0-F4D0401B41BF}" presName="arrow" presStyleLbl="bgShp" presStyleIdx="0" presStyleCnt="1"/>
      <dgm:spPr/>
    </dgm:pt>
    <dgm:pt modelId="{2BCE78A5-E068-4937-88D0-4CC91B042A5E}" type="pres">
      <dgm:prSet presAssocID="{A7427B68-5E00-4F4C-90D0-F4D0401B41BF}" presName="linearProcess" presStyleCnt="0"/>
      <dgm:spPr/>
    </dgm:pt>
    <dgm:pt modelId="{225D9DD3-FB4F-43C5-AAA0-DD1F8312F18F}" type="pres">
      <dgm:prSet presAssocID="{C998BF5E-0531-4771-96D0-234EEE2802BC}" presName="textNode" presStyleLbl="node1" presStyleIdx="0" presStyleCnt="5" custLinFactX="74" custLinFactNeighborX="100000" custLinFactNeighborY="-109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3059C8A-E0DE-4742-A917-8B762BC92460}" type="pres">
      <dgm:prSet presAssocID="{6AA7BF25-0EF0-4EC4-8AA2-6B293E39518A}" presName="sibTrans" presStyleCnt="0"/>
      <dgm:spPr/>
    </dgm:pt>
    <dgm:pt modelId="{64C19B0D-CE59-4374-9CF3-F6B1CA661BEF}" type="pres">
      <dgm:prSet presAssocID="{055F7445-C160-488E-A227-A57AA76AF85D}" presName="textNode" presStyleLbl="node1" presStyleIdx="1" presStyleCnt="5" custLinFactX="100000" custLinFactNeighborX="101817" custLinFactNeighborY="-4388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A5F695E-844A-4D68-860A-187EB3BFDDC7}" type="pres">
      <dgm:prSet presAssocID="{4AB6F1B6-EF47-4530-9ABE-E12E2E172C89}" presName="sibTrans" presStyleCnt="0"/>
      <dgm:spPr/>
    </dgm:pt>
    <dgm:pt modelId="{FE34DEF7-52EC-4973-9F05-F3CC356A9018}" type="pres">
      <dgm:prSet presAssocID="{2CB7BF6E-6563-44AD-91F4-4ECAA2ADA71C}" presName="textNode" presStyleLbl="node1" presStyleIdx="2" presStyleCnt="5" custLinFactX="196994" custLinFactNeighborX="200000" custLinFactNeighborY="-7680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1A10CCA-DB16-4BC1-9F82-E3DEE3A20937}" type="pres">
      <dgm:prSet presAssocID="{65A98C24-BB20-4902-97D6-3A9BD7CC886E}" presName="sibTrans" presStyleCnt="0"/>
      <dgm:spPr/>
    </dgm:pt>
    <dgm:pt modelId="{7E6F8444-F8E9-41ED-AD8E-10C05122A7A3}" type="pres">
      <dgm:prSet presAssocID="{BA1AA292-AAA2-4069-9939-686C15A7F0CF}" presName="textNode" presStyleLbl="node1" presStyleIdx="3" presStyleCnt="5" custLinFactNeighborX="-59776" custLinFactNeighborY="-548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AF5188A5-93CB-4793-A034-4231EECBEDEC}" type="pres">
      <dgm:prSet presAssocID="{96B3341A-E740-468D-A456-E2D6CFFD291C}" presName="sibTrans" presStyleCnt="0"/>
      <dgm:spPr/>
    </dgm:pt>
    <dgm:pt modelId="{C627BCE0-CFEF-403E-9742-4C2B2C1F73CB}" type="pres">
      <dgm:prSet presAssocID="{4F72E0DE-990E-428C-BCC7-6F8A31BDFA26}" presName="textNode" presStyleLbl="node1" presStyleIdx="4" presStyleCnt="5" custLinFactX="-297000" custLinFactNeighborX="-300000" custLinFactNeighborY="-3840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584A6B25-09EB-4B0A-9631-5320AAAA6335}" srcId="{A7427B68-5E00-4F4C-90D0-F4D0401B41BF}" destId="{C998BF5E-0531-4771-96D0-234EEE2802BC}" srcOrd="0" destOrd="0" parTransId="{E8916B0C-F940-4CF0-B25C-46BC4C08572F}" sibTransId="{6AA7BF25-0EF0-4EC4-8AA2-6B293E39518A}"/>
    <dgm:cxn modelId="{ED09F6DA-5A85-40D3-8831-E0F00437C7B9}" type="presOf" srcId="{BA1AA292-AAA2-4069-9939-686C15A7F0CF}" destId="{7E6F8444-F8E9-41ED-AD8E-10C05122A7A3}" srcOrd="0" destOrd="0" presId="urn:microsoft.com/office/officeart/2005/8/layout/hProcess9"/>
    <dgm:cxn modelId="{92BEDCBE-E16F-410F-B9C2-76645E6AD5E4}" type="presOf" srcId="{C998BF5E-0531-4771-96D0-234EEE2802BC}" destId="{225D9DD3-FB4F-43C5-AAA0-DD1F8312F18F}" srcOrd="0" destOrd="0" presId="urn:microsoft.com/office/officeart/2005/8/layout/hProcess9"/>
    <dgm:cxn modelId="{70861951-27AC-4A71-8C20-FDE7E7116FB5}" srcId="{A7427B68-5E00-4F4C-90D0-F4D0401B41BF}" destId="{2CB7BF6E-6563-44AD-91F4-4ECAA2ADA71C}" srcOrd="2" destOrd="0" parTransId="{383F6B74-A43E-41A2-96F0-95B068CA3736}" sibTransId="{65A98C24-BB20-4902-97D6-3A9BD7CC886E}"/>
    <dgm:cxn modelId="{5FCB71AC-05B9-4BDD-A8E9-D0FF0258D24D}" type="presOf" srcId="{055F7445-C160-488E-A227-A57AA76AF85D}" destId="{64C19B0D-CE59-4374-9CF3-F6B1CA661BEF}" srcOrd="0" destOrd="0" presId="urn:microsoft.com/office/officeart/2005/8/layout/hProcess9"/>
    <dgm:cxn modelId="{A7006E7E-4E3D-4380-A394-01AD5FD623C0}" type="presOf" srcId="{2CB7BF6E-6563-44AD-91F4-4ECAA2ADA71C}" destId="{FE34DEF7-52EC-4973-9F05-F3CC356A9018}" srcOrd="0" destOrd="0" presId="urn:microsoft.com/office/officeart/2005/8/layout/hProcess9"/>
    <dgm:cxn modelId="{D2472C09-88CD-4F7E-AFD2-350666902076}" type="presOf" srcId="{4F72E0DE-990E-428C-BCC7-6F8A31BDFA26}" destId="{C627BCE0-CFEF-403E-9742-4C2B2C1F73CB}" srcOrd="0" destOrd="0" presId="urn:microsoft.com/office/officeart/2005/8/layout/hProcess9"/>
    <dgm:cxn modelId="{F299F11B-590D-4714-A0A7-0E0230C873E0}" srcId="{A7427B68-5E00-4F4C-90D0-F4D0401B41BF}" destId="{055F7445-C160-488E-A227-A57AA76AF85D}" srcOrd="1" destOrd="0" parTransId="{28C2CB05-EB22-47CB-8F17-238DE63AA987}" sibTransId="{4AB6F1B6-EF47-4530-9ABE-E12E2E172C89}"/>
    <dgm:cxn modelId="{C3BD176C-984B-4A72-AE17-12AC35A77E29}" srcId="{A7427B68-5E00-4F4C-90D0-F4D0401B41BF}" destId="{4F72E0DE-990E-428C-BCC7-6F8A31BDFA26}" srcOrd="4" destOrd="0" parTransId="{12A8A820-409E-4928-983F-60689C2A4DA3}" sibTransId="{B0AE127A-9383-408B-9D6C-1144F4D3CC4D}"/>
    <dgm:cxn modelId="{48E9D50E-87D4-4BA3-A8DC-B7A42A00F7E5}" srcId="{A7427B68-5E00-4F4C-90D0-F4D0401B41BF}" destId="{BA1AA292-AAA2-4069-9939-686C15A7F0CF}" srcOrd="3" destOrd="0" parTransId="{582B9D75-AEC8-4822-9248-D6534FF4B78C}" sibTransId="{96B3341A-E740-468D-A456-E2D6CFFD291C}"/>
    <dgm:cxn modelId="{E61B0641-4120-42B5-AA49-04D6A9D2914F}" type="presOf" srcId="{A7427B68-5E00-4F4C-90D0-F4D0401B41BF}" destId="{AD5CA49A-C9E0-4F54-B1AA-1AF86CE8B563}" srcOrd="0" destOrd="0" presId="urn:microsoft.com/office/officeart/2005/8/layout/hProcess9"/>
    <dgm:cxn modelId="{41FD9837-69A1-4E73-9A62-57741E0D6C36}" type="presParOf" srcId="{AD5CA49A-C9E0-4F54-B1AA-1AF86CE8B563}" destId="{E77209C6-00F4-45DB-BE70-A999A8E84655}" srcOrd="0" destOrd="0" presId="urn:microsoft.com/office/officeart/2005/8/layout/hProcess9"/>
    <dgm:cxn modelId="{31FC4F94-89ED-4DEC-A8BE-5934C6B579DD}" type="presParOf" srcId="{AD5CA49A-C9E0-4F54-B1AA-1AF86CE8B563}" destId="{2BCE78A5-E068-4937-88D0-4CC91B042A5E}" srcOrd="1" destOrd="0" presId="urn:microsoft.com/office/officeart/2005/8/layout/hProcess9"/>
    <dgm:cxn modelId="{072C9E72-C8C9-4BE3-9280-098CEAD33492}" type="presParOf" srcId="{2BCE78A5-E068-4937-88D0-4CC91B042A5E}" destId="{225D9DD3-FB4F-43C5-AAA0-DD1F8312F18F}" srcOrd="0" destOrd="0" presId="urn:microsoft.com/office/officeart/2005/8/layout/hProcess9"/>
    <dgm:cxn modelId="{F2EE2B36-7BE8-4D33-9502-8CAE7C09ACFF}" type="presParOf" srcId="{2BCE78A5-E068-4937-88D0-4CC91B042A5E}" destId="{E3059C8A-E0DE-4742-A917-8B762BC92460}" srcOrd="1" destOrd="0" presId="urn:microsoft.com/office/officeart/2005/8/layout/hProcess9"/>
    <dgm:cxn modelId="{B420036A-6F88-41AC-83B6-51A0D91B7C1B}" type="presParOf" srcId="{2BCE78A5-E068-4937-88D0-4CC91B042A5E}" destId="{64C19B0D-CE59-4374-9CF3-F6B1CA661BEF}" srcOrd="2" destOrd="0" presId="urn:microsoft.com/office/officeart/2005/8/layout/hProcess9"/>
    <dgm:cxn modelId="{5F60D33C-05E2-4994-971D-262E25721CCF}" type="presParOf" srcId="{2BCE78A5-E068-4937-88D0-4CC91B042A5E}" destId="{4A5F695E-844A-4D68-860A-187EB3BFDDC7}" srcOrd="3" destOrd="0" presId="urn:microsoft.com/office/officeart/2005/8/layout/hProcess9"/>
    <dgm:cxn modelId="{FBA5D2F6-877F-406E-9BE0-224DF125A0FE}" type="presParOf" srcId="{2BCE78A5-E068-4937-88D0-4CC91B042A5E}" destId="{FE34DEF7-52EC-4973-9F05-F3CC356A9018}" srcOrd="4" destOrd="0" presId="urn:microsoft.com/office/officeart/2005/8/layout/hProcess9"/>
    <dgm:cxn modelId="{C5BFA5FE-4106-4521-A157-8E48A6B2B256}" type="presParOf" srcId="{2BCE78A5-E068-4937-88D0-4CC91B042A5E}" destId="{B1A10CCA-DB16-4BC1-9F82-E3DEE3A20937}" srcOrd="5" destOrd="0" presId="urn:microsoft.com/office/officeart/2005/8/layout/hProcess9"/>
    <dgm:cxn modelId="{AB8BD434-C5E9-429F-A828-24568719711E}" type="presParOf" srcId="{2BCE78A5-E068-4937-88D0-4CC91B042A5E}" destId="{7E6F8444-F8E9-41ED-AD8E-10C05122A7A3}" srcOrd="6" destOrd="0" presId="urn:microsoft.com/office/officeart/2005/8/layout/hProcess9"/>
    <dgm:cxn modelId="{0F666716-9CA9-4AA6-8E38-8AA90A8B566C}" type="presParOf" srcId="{2BCE78A5-E068-4937-88D0-4CC91B042A5E}" destId="{AF5188A5-93CB-4793-A034-4231EECBEDEC}" srcOrd="7" destOrd="0" presId="urn:microsoft.com/office/officeart/2005/8/layout/hProcess9"/>
    <dgm:cxn modelId="{DFF9E055-2299-415B-BA3A-D6BDFA6B773C}" type="presParOf" srcId="{2BCE78A5-E068-4937-88D0-4CC91B042A5E}" destId="{C627BCE0-CFEF-403E-9742-4C2B2C1F73CB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7209C6-00F4-45DB-BE70-A999A8E84655}">
      <dsp:nvSpPr>
        <dsp:cNvPr id="0" name=""/>
        <dsp:cNvSpPr/>
      </dsp:nvSpPr>
      <dsp:spPr>
        <a:xfrm>
          <a:off x="1120139" y="0"/>
          <a:ext cx="12694919" cy="6342241"/>
        </a:xfrm>
        <a:prstGeom prst="rightArrow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25D9DD3-FB4F-43C5-AAA0-DD1F8312F18F}">
      <dsp:nvSpPr>
        <dsp:cNvPr id="0" name=""/>
        <dsp:cNvSpPr/>
      </dsp:nvSpPr>
      <dsp:spPr>
        <a:xfrm>
          <a:off x="152168" y="1874867"/>
          <a:ext cx="2869629" cy="2536896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Implementation of 13 Initiatives</a:t>
          </a:r>
        </a:p>
      </dsp:txBody>
      <dsp:txXfrm>
        <a:off x="276009" y="1998708"/>
        <a:ext cx="2621947" cy="2289214"/>
      </dsp:txXfrm>
    </dsp:sp>
    <dsp:sp modelId="{64C19B0D-CE59-4374-9CF3-F6B1CA661BEF}">
      <dsp:nvSpPr>
        <dsp:cNvPr id="0" name=""/>
        <dsp:cNvSpPr/>
      </dsp:nvSpPr>
      <dsp:spPr>
        <a:xfrm>
          <a:off x="6035391" y="1791353"/>
          <a:ext cx="2869629" cy="2536896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70% incurred expenditure - payments to promoters</a:t>
          </a:r>
          <a:endParaRPr lang="el-GR" sz="2500" kern="1200" dirty="0"/>
        </a:p>
      </dsp:txBody>
      <dsp:txXfrm>
        <a:off x="6159232" y="1915194"/>
        <a:ext cx="2621947" cy="2289214"/>
      </dsp:txXfrm>
    </dsp:sp>
    <dsp:sp modelId="{FE34DEF7-52EC-4973-9F05-F3CC356A9018}">
      <dsp:nvSpPr>
        <dsp:cNvPr id="0" name=""/>
        <dsp:cNvSpPr/>
      </dsp:nvSpPr>
      <dsp:spPr>
        <a:xfrm>
          <a:off x="11972745" y="1707838"/>
          <a:ext cx="2869629" cy="2536896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l-GR" sz="2500" kern="1200" dirty="0" smtClean="0"/>
            <a:t>800 ΚΕ </a:t>
          </a:r>
          <a:r>
            <a:rPr lang="en-US" sz="2500" kern="1200" dirty="0" smtClean="0"/>
            <a:t>request for additional Funds to the BF</a:t>
          </a:r>
          <a:endParaRPr lang="el-GR" sz="2500" kern="1200" dirty="0"/>
        </a:p>
      </dsp:txBody>
      <dsp:txXfrm>
        <a:off x="12096586" y="1831679"/>
        <a:ext cx="2621947" cy="2289214"/>
      </dsp:txXfrm>
    </dsp:sp>
    <dsp:sp modelId="{7E6F8444-F8E9-41ED-AD8E-10C05122A7A3}">
      <dsp:nvSpPr>
        <dsp:cNvPr id="0" name=""/>
        <dsp:cNvSpPr/>
      </dsp:nvSpPr>
      <dsp:spPr>
        <a:xfrm>
          <a:off x="8960128" y="1763498"/>
          <a:ext cx="2869629" cy="2536896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500" kern="1200" dirty="0" smtClean="0"/>
            <a:t>Search of interest for new call returns about 30 very interesting new pre proposals</a:t>
          </a:r>
          <a:endParaRPr lang="el-GR" sz="2500" kern="1200" dirty="0"/>
        </a:p>
      </dsp:txBody>
      <dsp:txXfrm>
        <a:off x="9083969" y="1887339"/>
        <a:ext cx="2621947" cy="2289214"/>
      </dsp:txXfrm>
    </dsp:sp>
    <dsp:sp modelId="{C627BCE0-CFEF-403E-9742-4C2B2C1F73CB}">
      <dsp:nvSpPr>
        <dsp:cNvPr id="0" name=""/>
        <dsp:cNvSpPr/>
      </dsp:nvSpPr>
      <dsp:spPr>
        <a:xfrm>
          <a:off x="3105762" y="1805255"/>
          <a:ext cx="2869629" cy="2536896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5 on spot verifications and 1 MCS audit by Audit Authority</a:t>
          </a:r>
          <a:endParaRPr lang="el-GR" sz="2500" kern="1200" dirty="0"/>
        </a:p>
      </dsp:txBody>
      <dsp:txXfrm>
        <a:off x="3229603" y="1929096"/>
        <a:ext cx="2621947" cy="22892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0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1028706" y="4514765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Freeform 3"/>
          <p:cNvSpPr/>
          <p:nvPr/>
        </p:nvSpPr>
        <p:spPr>
          <a:xfrm>
            <a:off x="413713" y="353161"/>
            <a:ext cx="1791530" cy="1255355"/>
          </a:xfrm>
          <a:custGeom>
            <a:avLst/>
            <a:gdLst/>
            <a:ahLst/>
            <a:cxnLst/>
            <a:rect l="l" t="t" r="r" b="b"/>
            <a:pathLst>
              <a:path w="1791530" h="1255355">
                <a:moveTo>
                  <a:pt x="0" y="0"/>
                </a:moveTo>
                <a:lnTo>
                  <a:pt x="1791530" y="0"/>
                </a:lnTo>
                <a:lnTo>
                  <a:pt x="1791530" y="1255355"/>
                </a:lnTo>
                <a:lnTo>
                  <a:pt x="0" y="12553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564797" y="653251"/>
            <a:ext cx="2103137" cy="535547"/>
          </a:xfrm>
          <a:custGeom>
            <a:avLst/>
            <a:gdLst/>
            <a:ahLst/>
            <a:cxnLst/>
            <a:rect l="l" t="t" r="r" b="b"/>
            <a:pathLst>
              <a:path w="2103137" h="535547">
                <a:moveTo>
                  <a:pt x="0" y="0"/>
                </a:moveTo>
                <a:lnTo>
                  <a:pt x="2103137" y="0"/>
                </a:lnTo>
                <a:lnTo>
                  <a:pt x="2103137" y="535547"/>
                </a:lnTo>
                <a:lnTo>
                  <a:pt x="0" y="5355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50974" y="2322891"/>
            <a:ext cx="16386508" cy="17869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230"/>
              </a:lnSpc>
            </a:pPr>
            <a:r>
              <a:rPr lang="en-US" sz="9600" dirty="0"/>
              <a:t>Bilateral </a:t>
            </a:r>
            <a:r>
              <a:rPr lang="en-US" sz="9600" dirty="0" smtClean="0"/>
              <a:t>Fund</a:t>
            </a:r>
            <a:endParaRPr lang="en-US" sz="9600" dirty="0"/>
          </a:p>
        </p:txBody>
      </p:sp>
      <p:sp>
        <p:nvSpPr>
          <p:cNvPr id="7" name="TextBox 7"/>
          <p:cNvSpPr txBox="1"/>
          <p:nvPr/>
        </p:nvSpPr>
        <p:spPr>
          <a:xfrm>
            <a:off x="1016407" y="8926830"/>
            <a:ext cx="7862435" cy="4171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50"/>
              </a:lnSpc>
            </a:pPr>
            <a:r>
              <a:rPr lang="en-US" sz="2300" dirty="0" smtClean="0">
                <a:solidFill>
                  <a:srgbClr val="2B2C30"/>
                </a:solidFill>
                <a:latin typeface="Quincy"/>
              </a:rPr>
              <a:t>Eleni </a:t>
            </a:r>
            <a:r>
              <a:rPr lang="en-US" sz="2300" dirty="0" err="1" smtClean="0">
                <a:solidFill>
                  <a:srgbClr val="2B2C30"/>
                </a:solidFill>
                <a:latin typeface="Quincy"/>
              </a:rPr>
              <a:t>Kontaxaki</a:t>
            </a:r>
            <a:endParaRPr lang="en-US" sz="2300" dirty="0">
              <a:solidFill>
                <a:srgbClr val="2B2C30"/>
              </a:solidFill>
              <a:latin typeface="Quincy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4630401" y="9046876"/>
            <a:ext cx="2843936" cy="2949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257"/>
              </a:lnSpc>
            </a:pPr>
            <a:r>
              <a:rPr lang="en-US" sz="2481" spc="12" dirty="0" smtClean="0">
                <a:solidFill>
                  <a:srgbClr val="2B2C30"/>
                </a:solidFill>
                <a:latin typeface="Quincy"/>
              </a:rPr>
              <a:t>National Focal Point</a:t>
            </a:r>
            <a:endParaRPr lang="en-US" sz="2481" spc="12" dirty="0">
              <a:solidFill>
                <a:srgbClr val="2B2C30"/>
              </a:solidFill>
              <a:latin typeface="Quincy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3947422" y="970099"/>
            <a:ext cx="9897908" cy="389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sz="2250" spc="801">
                <a:solidFill>
                  <a:srgbClr val="000000"/>
                </a:solidFill>
                <a:latin typeface="Quincy Light"/>
              </a:rPr>
              <a:t>ANNUAL MEETING 2023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926598" y="9258300"/>
            <a:ext cx="1632492" cy="393158"/>
          </a:xfrm>
          <a:custGeom>
            <a:avLst/>
            <a:gdLst/>
            <a:ahLst/>
            <a:cxnLst/>
            <a:rect l="l" t="t" r="r" b="b"/>
            <a:pathLst>
              <a:path w="1632492" h="393158">
                <a:moveTo>
                  <a:pt x="0" y="0"/>
                </a:moveTo>
                <a:lnTo>
                  <a:pt x="1632491" y="0"/>
                </a:lnTo>
                <a:lnTo>
                  <a:pt x="1632491" y="393158"/>
                </a:lnTo>
                <a:lnTo>
                  <a:pt x="0" y="3931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15231311" y="9116780"/>
            <a:ext cx="1682491" cy="10387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17"/>
              </a:lnSpc>
            </a:pPr>
            <a:r>
              <a:rPr lang="en-US" sz="2986" spc="14" dirty="0" smtClean="0">
                <a:solidFill>
                  <a:srgbClr val="2B2C30"/>
                </a:solidFill>
                <a:latin typeface="Playfair Display"/>
              </a:rPr>
              <a:t>National Focal Point</a:t>
            </a:r>
            <a:endParaRPr lang="en-US" sz="2986" spc="14" dirty="0">
              <a:solidFill>
                <a:srgbClr val="2B2C30"/>
              </a:solidFill>
              <a:latin typeface="Playfair Display"/>
            </a:endParaRPr>
          </a:p>
        </p:txBody>
      </p:sp>
      <p:sp>
        <p:nvSpPr>
          <p:cNvPr id="5" name="Google Shape;114;p26"/>
          <p:cNvSpPr txBox="1">
            <a:spLocks/>
          </p:cNvSpPr>
          <p:nvPr/>
        </p:nvSpPr>
        <p:spPr>
          <a:xfrm>
            <a:off x="5123450" y="972587"/>
            <a:ext cx="8520600" cy="82055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4000" dirty="0" smtClean="0"/>
              <a:t>The Bilateral Fund </a:t>
            </a:r>
            <a:r>
              <a:rPr lang="en-US" sz="2400" dirty="0" smtClean="0"/>
              <a:t>at the national level</a:t>
            </a:r>
            <a:br>
              <a:rPr lang="en-US" sz="2400" dirty="0" smtClean="0"/>
            </a:br>
            <a:r>
              <a:rPr lang="en-US" sz="1800" dirty="0" smtClean="0"/>
              <a:t>Highlights of the reporting period</a:t>
            </a:r>
            <a:endParaRPr lang="en-US" sz="1800" dirty="0"/>
          </a:p>
        </p:txBody>
      </p:sp>
      <p:pic>
        <p:nvPicPr>
          <p:cNvPr id="6" name="Google Shape;11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23450" y="5228751"/>
            <a:ext cx="572378" cy="4010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Διάγραμμα 6"/>
          <p:cNvGraphicFramePr/>
          <p:nvPr>
            <p:extLst>
              <p:ext uri="{D42A27DB-BD31-4B8C-83A1-F6EECF244321}">
                <p14:modId xmlns:p14="http://schemas.microsoft.com/office/powerpoint/2010/main" val="1078145794"/>
              </p:ext>
            </p:extLst>
          </p:nvPr>
        </p:nvGraphicFramePr>
        <p:xfrm>
          <a:off x="1676400" y="2230259"/>
          <a:ext cx="14935199" cy="6342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1500195"/>
            <a:ext cx="16230600" cy="8309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5400" b="1" dirty="0"/>
              <a:t>Bilateral Fund </a:t>
            </a:r>
            <a:r>
              <a:rPr lang="en-US" sz="4000" b="1" dirty="0"/>
              <a:t>at the national level</a:t>
            </a:r>
            <a:endParaRPr lang="el-GR" sz="4000" b="1" dirty="0"/>
          </a:p>
        </p:txBody>
      </p:sp>
      <p:sp>
        <p:nvSpPr>
          <p:cNvPr id="3" name="AutoShape 3"/>
          <p:cNvSpPr/>
          <p:nvPr/>
        </p:nvSpPr>
        <p:spPr>
          <a:xfrm flipV="1">
            <a:off x="1028695" y="2269519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" name="TextBox 4"/>
          <p:cNvSpPr txBox="1"/>
          <p:nvPr/>
        </p:nvSpPr>
        <p:spPr>
          <a:xfrm>
            <a:off x="1028689" y="2122290"/>
            <a:ext cx="7877184" cy="20005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02259" lvl="1">
              <a:lnSpc>
                <a:spcPts val="5235"/>
              </a:lnSpc>
            </a:pPr>
            <a:r>
              <a:rPr lang="en-US" sz="2799" i="1" dirty="0" smtClean="0">
                <a:solidFill>
                  <a:srgbClr val="2B2C30"/>
                </a:solidFill>
                <a:latin typeface="Public Sans"/>
              </a:rPr>
              <a:t>In a nutshell</a:t>
            </a:r>
            <a:endParaRPr lang="en-US" sz="2799" i="1" dirty="0">
              <a:solidFill>
                <a:srgbClr val="2B2C30"/>
              </a:solidFill>
              <a:latin typeface="Public Sans"/>
            </a:endParaRPr>
          </a:p>
          <a:p>
            <a:pPr marL="604519" lvl="1" indent="-302260">
              <a:lnSpc>
                <a:spcPts val="5235"/>
              </a:lnSpc>
              <a:buFont typeface="Arial"/>
              <a:buChar char="•"/>
            </a:pPr>
            <a:endParaRPr lang="en-US" sz="2799" dirty="0">
              <a:solidFill>
                <a:srgbClr val="2B2C30"/>
              </a:solidFill>
              <a:latin typeface="Public Sans"/>
            </a:endParaRPr>
          </a:p>
          <a:p>
            <a:pPr marL="604519" lvl="1" indent="-302260">
              <a:lnSpc>
                <a:spcPts val="5235"/>
              </a:lnSpc>
              <a:buFont typeface="Arial"/>
              <a:buChar char="•"/>
            </a:pPr>
            <a:endParaRPr lang="en-US" sz="2799" dirty="0">
              <a:solidFill>
                <a:srgbClr val="2B2C30"/>
              </a:solidFill>
              <a:latin typeface="Public Sans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8212348" y="9258300"/>
            <a:ext cx="1632492" cy="393158"/>
          </a:xfrm>
          <a:custGeom>
            <a:avLst/>
            <a:gdLst/>
            <a:ahLst/>
            <a:cxnLst/>
            <a:rect l="l" t="t" r="r" b="b"/>
            <a:pathLst>
              <a:path w="1632492" h="393158">
                <a:moveTo>
                  <a:pt x="0" y="0"/>
                </a:moveTo>
                <a:lnTo>
                  <a:pt x="1632491" y="0"/>
                </a:lnTo>
                <a:lnTo>
                  <a:pt x="1632491" y="393158"/>
                </a:lnTo>
                <a:lnTo>
                  <a:pt x="0" y="3931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8" name="Google Shape;115;p26"/>
          <p:cNvSpPr txBox="1">
            <a:spLocks/>
          </p:cNvSpPr>
          <p:nvPr/>
        </p:nvSpPr>
        <p:spPr>
          <a:xfrm>
            <a:off x="1600200" y="2884774"/>
            <a:ext cx="5638800" cy="51543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800" b="1" dirty="0" smtClean="0"/>
              <a:t>3+1 Calls</a:t>
            </a:r>
          </a:p>
          <a:p>
            <a:pPr marL="285750" indent="-285750"/>
            <a:r>
              <a:rPr lang="en-US" sz="2800" dirty="0" smtClean="0"/>
              <a:t>Strategic initiatives Call</a:t>
            </a:r>
          </a:p>
          <a:p>
            <a:pPr marL="285750" indent="-285750"/>
            <a:r>
              <a:rPr lang="en-US" sz="2800" dirty="0" smtClean="0"/>
              <a:t>Open Call</a:t>
            </a:r>
          </a:p>
          <a:p>
            <a:pPr marL="285750" indent="-285750"/>
            <a:r>
              <a:rPr lang="en-US" sz="2800" dirty="0" smtClean="0"/>
              <a:t>Call for Ukraine</a:t>
            </a:r>
          </a:p>
          <a:p>
            <a:pPr marL="285750" indent="-285750"/>
            <a:r>
              <a:rPr lang="en-US" sz="2800" dirty="0" smtClean="0">
                <a:solidFill>
                  <a:srgbClr val="FFC000"/>
                </a:solidFill>
              </a:rPr>
              <a:t>Call for Fund Operators</a:t>
            </a:r>
          </a:p>
          <a:p>
            <a:pPr marL="285750" indent="-285750"/>
            <a:endParaRPr lang="en-US" sz="28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b="1" dirty="0" smtClean="0"/>
              <a:t>16+3 initiatives in total</a:t>
            </a:r>
          </a:p>
          <a:p>
            <a:r>
              <a:rPr lang="en-US" sz="2800" dirty="0" smtClean="0"/>
              <a:t>7 strategic initiatives</a:t>
            </a:r>
          </a:p>
          <a:p>
            <a:r>
              <a:rPr lang="en-US" sz="2800" dirty="0" smtClean="0"/>
              <a:t>4 from open call + 3 new in the reporting period</a:t>
            </a:r>
          </a:p>
          <a:p>
            <a:r>
              <a:rPr lang="en-US" sz="2800" dirty="0" smtClean="0"/>
              <a:t>2 for Ukraine</a:t>
            </a:r>
          </a:p>
          <a:p>
            <a:r>
              <a:rPr lang="en-US" sz="2800" dirty="0" smtClean="0">
                <a:solidFill>
                  <a:srgbClr val="FFC000"/>
                </a:solidFill>
              </a:rPr>
              <a:t>3 for Fund Operators</a:t>
            </a: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58200" y="2881437"/>
            <a:ext cx="880108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800" b="1" dirty="0">
                <a:ea typeface="Proxima Nova"/>
                <a:cs typeface="Proxima Nova"/>
              </a:rPr>
              <a:t>Total Budget allocated: </a:t>
            </a:r>
            <a:r>
              <a:rPr lang="en-US" sz="2800" b="1" dirty="0" smtClean="0">
                <a:ea typeface="Proxima Nova"/>
                <a:cs typeface="Proxima Nova"/>
              </a:rPr>
              <a:t>1.534.000€ </a:t>
            </a:r>
            <a:r>
              <a:rPr lang="en-US" sz="2800" dirty="0">
                <a:ea typeface="Proxima Nova"/>
                <a:cs typeface="Proxima Nova"/>
              </a:rPr>
              <a:t>(not incl. allocation to </a:t>
            </a:r>
            <a:r>
              <a:rPr lang="en-US" sz="2800" dirty="0" smtClean="0">
                <a:ea typeface="Proxima Nova"/>
                <a:cs typeface="Proxima Nova"/>
              </a:rPr>
              <a:t>FOs)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ea typeface="Proxima Nova"/>
                <a:cs typeface="Proxima Nova"/>
              </a:rPr>
              <a:t>Strategic </a:t>
            </a:r>
            <a:r>
              <a:rPr lang="en-US" sz="2800" dirty="0">
                <a:ea typeface="Proxima Nova"/>
                <a:cs typeface="Proxima Nova"/>
                <a:sym typeface="Proxima Nova"/>
              </a:rPr>
              <a:t>initiatives</a:t>
            </a:r>
            <a:r>
              <a:rPr lang="en-US" sz="2800" dirty="0">
                <a:ea typeface="Proxima Nova"/>
                <a:cs typeface="Proxima Nova"/>
              </a:rPr>
              <a:t>: </a:t>
            </a:r>
            <a:r>
              <a:rPr lang="en-US" sz="2800" dirty="0" smtClean="0">
                <a:ea typeface="Proxima Nova"/>
                <a:cs typeface="Proxima Nova"/>
              </a:rPr>
              <a:t>834.000 €</a:t>
            </a:r>
            <a:endParaRPr lang="en-US" sz="2800" dirty="0">
              <a:ea typeface="Proxima Nova"/>
              <a:cs typeface="Proxima Nov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ea typeface="Proxima Nova"/>
                <a:cs typeface="Proxima Nova"/>
              </a:rPr>
              <a:t>Open Call: 400.000 €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ea typeface="Proxima Nova"/>
                <a:cs typeface="Proxima Nova"/>
              </a:rPr>
              <a:t>Call for Ukraine: 300.000 </a:t>
            </a:r>
            <a:r>
              <a:rPr lang="en-US" sz="2800" dirty="0" smtClean="0">
                <a:ea typeface="Proxima Nova"/>
                <a:cs typeface="Proxima Nova"/>
              </a:rPr>
              <a:t>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C000"/>
                </a:solidFill>
              </a:rPr>
              <a:t>Call for Fund </a:t>
            </a:r>
            <a:r>
              <a:rPr lang="en-US" sz="2800" dirty="0" smtClean="0">
                <a:solidFill>
                  <a:srgbClr val="FFC000"/>
                </a:solidFill>
              </a:rPr>
              <a:t>Operators: </a:t>
            </a:r>
            <a:r>
              <a:rPr lang="en-US" sz="2800" dirty="0">
                <a:solidFill>
                  <a:srgbClr val="FFC000"/>
                </a:solidFill>
              </a:rPr>
              <a:t>300.000 </a:t>
            </a:r>
            <a:r>
              <a:rPr lang="en-US" sz="2800" dirty="0" smtClean="0">
                <a:solidFill>
                  <a:srgbClr val="FFC000"/>
                </a:solidFill>
              </a:rPr>
              <a:t>€</a:t>
            </a:r>
            <a:endParaRPr lang="el-GR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8458200" y="5783736"/>
            <a:ext cx="845560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800" b="1" dirty="0">
                <a:ea typeface="Proxima Nova"/>
                <a:cs typeface="Proxima Nova"/>
              </a:rPr>
              <a:t>Remaining funds for new initiatives: </a:t>
            </a:r>
            <a:r>
              <a:rPr lang="en-US" sz="2800" dirty="0" smtClean="0">
                <a:ea typeface="Proxima Nova"/>
                <a:cs typeface="Proxima Nova"/>
              </a:rPr>
              <a:t>62.040,37€</a:t>
            </a:r>
            <a:endParaRPr lang="en-US" sz="2800" dirty="0">
              <a:ea typeface="Proxima Nova"/>
              <a:cs typeface="Proxima Nov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ea typeface="Proxima Nova"/>
                <a:cs typeface="Proxima Nova"/>
              </a:rPr>
              <a:t>Strategic initiatives: 62.040,37 € (NFP initiative)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ea typeface="Proxima Nova"/>
                <a:cs typeface="Proxima Nova"/>
              </a:rPr>
              <a:t>Open Call: 0 €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ea typeface="Proxima Nova"/>
                <a:cs typeface="Proxima Nova"/>
              </a:rPr>
              <a:t>Call for Ukraine: 0 €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C000"/>
                </a:solidFill>
              </a:rPr>
              <a:t>Call for Fund Operators: </a:t>
            </a:r>
            <a:r>
              <a:rPr lang="en-US" sz="2800" dirty="0" smtClean="0">
                <a:solidFill>
                  <a:srgbClr val="FFC000"/>
                </a:solidFill>
              </a:rPr>
              <a:t>0 </a:t>
            </a:r>
            <a:r>
              <a:rPr lang="en-US" sz="2800" dirty="0">
                <a:solidFill>
                  <a:srgbClr val="FFC000"/>
                </a:solidFill>
              </a:rPr>
              <a:t>€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l-GR" sz="2800" dirty="0"/>
          </a:p>
        </p:txBody>
      </p:sp>
      <p:sp>
        <p:nvSpPr>
          <p:cNvPr id="14" name="TextBox 4"/>
          <p:cNvSpPr txBox="1"/>
          <p:nvPr/>
        </p:nvSpPr>
        <p:spPr>
          <a:xfrm>
            <a:off x="15231311" y="9132085"/>
            <a:ext cx="1682491" cy="10387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17"/>
              </a:lnSpc>
            </a:pPr>
            <a:r>
              <a:rPr lang="en-US" sz="2986" spc="14" dirty="0" smtClean="0">
                <a:solidFill>
                  <a:srgbClr val="2B2C30"/>
                </a:solidFill>
                <a:latin typeface="Playfair Display"/>
              </a:rPr>
              <a:t>National Focal Point</a:t>
            </a:r>
            <a:endParaRPr lang="en-US" sz="2986" spc="14" dirty="0">
              <a:solidFill>
                <a:srgbClr val="2B2C30"/>
              </a:solidFill>
              <a:latin typeface="Playfair Display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58200" y="8210411"/>
            <a:ext cx="8455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800" b="1" dirty="0" smtClean="0">
                <a:ea typeface="Proxima Nova"/>
                <a:cs typeface="Proxima Nova"/>
              </a:rPr>
              <a:t>Request for additional funds: </a:t>
            </a:r>
            <a:r>
              <a:rPr lang="en-US" sz="2800" dirty="0" smtClean="0">
                <a:ea typeface="Proxima Nova"/>
                <a:cs typeface="Proxima Nova"/>
              </a:rPr>
              <a:t>800.000€</a:t>
            </a:r>
            <a:endParaRPr lang="en-US" sz="2800" dirty="0">
              <a:ea typeface="Proxima Nova"/>
              <a:cs typeface="Proxima No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1028695" y="1760761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" name="TextBox 4"/>
          <p:cNvSpPr txBox="1"/>
          <p:nvPr/>
        </p:nvSpPr>
        <p:spPr>
          <a:xfrm>
            <a:off x="1006871" y="942975"/>
            <a:ext cx="16230600" cy="609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200"/>
              </a:lnSpc>
              <a:spcBef>
                <a:spcPct val="0"/>
              </a:spcBef>
            </a:pPr>
            <a:r>
              <a:rPr lang="en-US" sz="3714" spc="843" dirty="0" smtClean="0">
                <a:solidFill>
                  <a:srgbClr val="2B2C30"/>
                </a:solidFill>
                <a:latin typeface="Public Sans Bold"/>
              </a:rPr>
              <a:t>Financial progress</a:t>
            </a:r>
            <a:endParaRPr lang="en-US" sz="3714" spc="843" dirty="0">
              <a:solidFill>
                <a:srgbClr val="2B2C30"/>
              </a:solidFill>
              <a:latin typeface="Public Sans Bold"/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-27709" y="2058474"/>
            <a:ext cx="11309601" cy="11309601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2B2C30"/>
              </a:solidFill>
              <a:prstDash val="solid"/>
              <a:miter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2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133608" y="3413521"/>
            <a:ext cx="9000196" cy="9000196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2B2C30"/>
              </a:solidFill>
              <a:prstDash val="solid"/>
              <a:miter/>
            </a:ln>
          </p:spPr>
        </p:sp>
        <p:sp>
          <p:nvSpPr>
            <p:cNvPr id="10" name="TextBox 10"/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20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964361" y="4830987"/>
            <a:ext cx="7014597" cy="7322893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19050" cap="sq">
              <a:solidFill>
                <a:srgbClr val="2B2C30"/>
              </a:solidFill>
              <a:prstDash val="solid"/>
              <a:miter/>
            </a:ln>
          </p:spPr>
        </p:sp>
        <p:sp>
          <p:nvSpPr>
            <p:cNvPr id="13" name="TextBox 13"/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20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3030542" y="3188116"/>
            <a:ext cx="5120733" cy="1512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659"/>
              </a:lnSpc>
            </a:pPr>
            <a:r>
              <a:rPr lang="en-US" sz="5400" dirty="0" smtClean="0">
                <a:latin typeface="Public Sans Bold"/>
              </a:rPr>
              <a:t>96%</a:t>
            </a:r>
            <a:endParaRPr lang="en-US" sz="5400" dirty="0">
              <a:latin typeface="Public Sans Bold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2741611" y="7627940"/>
            <a:ext cx="5849007" cy="14355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659"/>
              </a:lnSpc>
            </a:pPr>
            <a:r>
              <a:rPr lang="en-US" sz="4000" dirty="0" smtClean="0">
                <a:latin typeface="Public Sans Bold"/>
              </a:rPr>
              <a:t>40%</a:t>
            </a:r>
            <a:endParaRPr lang="en-US" sz="4000" dirty="0">
              <a:latin typeface="Public Sans Bold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3073340" y="2026873"/>
            <a:ext cx="5120733" cy="1512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659"/>
              </a:lnSpc>
            </a:pPr>
            <a:r>
              <a:rPr lang="en-US" sz="6600" dirty="0" smtClean="0">
                <a:latin typeface="Public Sans Bold"/>
              </a:rPr>
              <a:t>100%</a:t>
            </a:r>
            <a:endParaRPr lang="en-US" sz="6600" dirty="0">
              <a:latin typeface="Public Sans Bold"/>
            </a:endParaRPr>
          </a:p>
        </p:txBody>
      </p:sp>
      <p:grpSp>
        <p:nvGrpSpPr>
          <p:cNvPr id="17" name="Group 17"/>
          <p:cNvGrpSpPr/>
          <p:nvPr/>
        </p:nvGrpSpPr>
        <p:grpSpPr>
          <a:xfrm>
            <a:off x="12188089" y="3908733"/>
            <a:ext cx="5103061" cy="5044680"/>
            <a:chOff x="0" y="-66675"/>
            <a:chExt cx="6953887" cy="5976282"/>
          </a:xfrm>
        </p:grpSpPr>
        <p:sp>
          <p:nvSpPr>
            <p:cNvPr id="18" name="TextBox 18"/>
            <p:cNvSpPr txBox="1"/>
            <p:nvPr/>
          </p:nvSpPr>
          <p:spPr>
            <a:xfrm>
              <a:off x="0" y="-66675"/>
              <a:ext cx="6861860" cy="5421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19"/>
                </a:lnSpc>
              </a:pPr>
              <a:r>
                <a:rPr lang="en-US" sz="2799" dirty="0" smtClean="0">
                  <a:latin typeface="Public Sans Bold"/>
                </a:rPr>
                <a:t>Selected initiatives</a:t>
              </a:r>
              <a:r>
                <a:rPr lang="el-GR" sz="2799" dirty="0" smtClean="0">
                  <a:latin typeface="Public Sans Bold"/>
                </a:rPr>
                <a:t>:</a:t>
              </a:r>
              <a:endParaRPr lang="en-US" sz="2799" dirty="0">
                <a:latin typeface="Public Sans Bold"/>
              </a:endParaRP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743373"/>
              <a:ext cx="6861860" cy="83135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659"/>
                </a:lnSpc>
              </a:pPr>
              <a:r>
                <a:rPr lang="el-GR" b="1" dirty="0" smtClean="0"/>
                <a:t>1</a:t>
              </a:r>
              <a:r>
                <a:rPr lang="en-US" b="1" dirty="0" smtClean="0"/>
                <a:t>.</a:t>
              </a:r>
              <a:r>
                <a:rPr lang="el-GR" b="1" dirty="0" smtClean="0"/>
                <a:t>471</a:t>
              </a:r>
              <a:r>
                <a:rPr lang="en-US" b="1" dirty="0" smtClean="0"/>
                <a:t>.</a:t>
              </a:r>
              <a:r>
                <a:rPr lang="el-GR" b="1" dirty="0" smtClean="0"/>
                <a:t>959,63</a:t>
              </a:r>
              <a:r>
                <a:rPr lang="en-US" b="1" dirty="0" smtClean="0"/>
                <a:t> </a:t>
              </a:r>
              <a:r>
                <a:rPr lang="en-US" sz="2000" dirty="0">
                  <a:ea typeface="Proxima Nova"/>
                  <a:cs typeface="Proxima Nova"/>
                </a:rPr>
                <a:t>€</a:t>
              </a:r>
            </a:p>
            <a:p>
              <a:pPr>
                <a:lnSpc>
                  <a:spcPts val="2659"/>
                </a:lnSpc>
              </a:pPr>
              <a:endParaRPr lang="en-US" sz="1899" dirty="0">
                <a:solidFill>
                  <a:srgbClr val="2B2C30"/>
                </a:solidFill>
                <a:latin typeface="Public Sans"/>
              </a:endParaRP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2600521"/>
              <a:ext cx="6861860" cy="5421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19"/>
                </a:lnSpc>
              </a:pPr>
              <a:r>
                <a:rPr lang="en-US" sz="2799" dirty="0" smtClean="0">
                  <a:latin typeface="Public Sans Bold"/>
                </a:rPr>
                <a:t>Payments to promoters:</a:t>
              </a:r>
              <a:endParaRPr lang="en-US" sz="2799" dirty="0">
                <a:latin typeface="Public Sans Bold"/>
              </a:endParaRP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48611" y="3363335"/>
              <a:ext cx="6861860" cy="43653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659"/>
                </a:lnSpc>
              </a:pPr>
              <a:r>
                <a:rPr lang="el-GR" b="1" dirty="0" smtClean="0"/>
                <a:t>863.634,67</a:t>
              </a:r>
              <a:r>
                <a:rPr lang="en-US" b="1" dirty="0" smtClean="0"/>
                <a:t> </a:t>
              </a:r>
              <a:r>
                <a:rPr lang="en-US" sz="2000" dirty="0" smtClean="0">
                  <a:ea typeface="Proxima Nova"/>
                  <a:cs typeface="Proxima Nova"/>
                </a:rPr>
                <a:t>€</a:t>
              </a:r>
              <a:endParaRPr lang="en-US" sz="2000" dirty="0">
                <a:ea typeface="Proxima Nova"/>
                <a:cs typeface="Proxima Nova"/>
              </a:endParaRPr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48611" y="4826031"/>
              <a:ext cx="6861860" cy="5421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19"/>
                </a:lnSpc>
              </a:pPr>
              <a:r>
                <a:rPr lang="en-US" sz="2799" dirty="0" smtClean="0">
                  <a:latin typeface="Public Sans Bold"/>
                </a:rPr>
                <a:t>Expenditure:</a:t>
              </a:r>
              <a:endParaRPr lang="en-US" sz="2799" dirty="0">
                <a:latin typeface="Public Sans Bold"/>
              </a:endParaRP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92027" y="5484363"/>
              <a:ext cx="6861860" cy="42524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659"/>
                </a:lnSpc>
              </a:pPr>
              <a:r>
                <a:rPr lang="el-GR" b="1" dirty="0" smtClean="0"/>
                <a:t>618.326,48</a:t>
              </a:r>
              <a:r>
                <a:rPr lang="en-US" b="1" dirty="0" smtClean="0"/>
                <a:t> </a:t>
              </a:r>
              <a:r>
                <a:rPr lang="en-US" dirty="0" smtClean="0">
                  <a:ea typeface="Proxima Nova"/>
                  <a:cs typeface="Proxima Nova"/>
                </a:rPr>
                <a:t>€</a:t>
              </a:r>
              <a:r>
                <a:rPr lang="en-US" b="1" dirty="0" smtClean="0"/>
                <a:t> </a:t>
              </a:r>
              <a:endParaRPr lang="en-US" sz="1899" dirty="0">
                <a:solidFill>
                  <a:srgbClr val="2B2C30"/>
                </a:solidFill>
                <a:latin typeface="Public Sans"/>
              </a:endParaRPr>
            </a:p>
          </p:txBody>
        </p:sp>
      </p:grpSp>
      <p:sp>
        <p:nvSpPr>
          <p:cNvPr id="24" name="Freeform 24"/>
          <p:cNvSpPr/>
          <p:nvPr/>
        </p:nvSpPr>
        <p:spPr>
          <a:xfrm>
            <a:off x="9122171" y="9712790"/>
            <a:ext cx="1632492" cy="393158"/>
          </a:xfrm>
          <a:custGeom>
            <a:avLst/>
            <a:gdLst/>
            <a:ahLst/>
            <a:cxnLst/>
            <a:rect l="l" t="t" r="r" b="b"/>
            <a:pathLst>
              <a:path w="1632492" h="393158">
                <a:moveTo>
                  <a:pt x="0" y="0"/>
                </a:moveTo>
                <a:lnTo>
                  <a:pt x="1632492" y="0"/>
                </a:lnTo>
                <a:lnTo>
                  <a:pt x="1632492" y="393158"/>
                </a:lnTo>
                <a:lnTo>
                  <a:pt x="0" y="3931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25" name="TextBox 4"/>
          <p:cNvSpPr txBox="1"/>
          <p:nvPr/>
        </p:nvSpPr>
        <p:spPr>
          <a:xfrm>
            <a:off x="15231311" y="9132085"/>
            <a:ext cx="1682491" cy="10387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17"/>
              </a:lnSpc>
            </a:pPr>
            <a:r>
              <a:rPr lang="en-US" sz="2986" spc="14" dirty="0" smtClean="0">
                <a:solidFill>
                  <a:srgbClr val="2B2C30"/>
                </a:solidFill>
                <a:latin typeface="Playfair Display"/>
              </a:rPr>
              <a:t>National Focal Point</a:t>
            </a:r>
            <a:endParaRPr lang="en-US" sz="2986" spc="14" dirty="0">
              <a:solidFill>
                <a:srgbClr val="2B2C30"/>
              </a:solidFill>
              <a:latin typeface="Playfair Display"/>
            </a:endParaRPr>
          </a:p>
        </p:txBody>
      </p:sp>
      <p:sp>
        <p:nvSpPr>
          <p:cNvPr id="33" name="TextBox 18"/>
          <p:cNvSpPr txBox="1"/>
          <p:nvPr/>
        </p:nvSpPr>
        <p:spPr>
          <a:xfrm>
            <a:off x="11976507" y="2632123"/>
            <a:ext cx="5486400" cy="50013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3200" dirty="0" smtClean="0">
                <a:latin typeface="Public Sans Bold"/>
              </a:rPr>
              <a:t>Budget: </a:t>
            </a:r>
            <a:r>
              <a:rPr lang="el-GR" sz="3200" b="1" dirty="0" smtClean="0"/>
              <a:t>1.534.000,00</a:t>
            </a:r>
            <a:r>
              <a:rPr lang="en-US" sz="3200" b="1" dirty="0" smtClean="0"/>
              <a:t> </a:t>
            </a:r>
            <a:r>
              <a:rPr lang="en-US" sz="3200" dirty="0" smtClean="0">
                <a:ea typeface="Proxima Nova"/>
                <a:cs typeface="Proxima Nova"/>
              </a:rPr>
              <a:t>€</a:t>
            </a:r>
            <a:r>
              <a:rPr lang="en-US" sz="3200" dirty="0" smtClean="0">
                <a:solidFill>
                  <a:srgbClr val="2B2C30"/>
                </a:solidFill>
                <a:latin typeface="Public Sans Bold"/>
              </a:rPr>
              <a:t> </a:t>
            </a:r>
            <a:endParaRPr lang="en-US" sz="3200" dirty="0">
              <a:solidFill>
                <a:srgbClr val="2B2C30"/>
              </a:solidFill>
              <a:latin typeface="Public Sans Bold"/>
            </a:endParaRPr>
          </a:p>
        </p:txBody>
      </p:sp>
      <p:sp>
        <p:nvSpPr>
          <p:cNvPr id="37" name="TextBox 14"/>
          <p:cNvSpPr txBox="1"/>
          <p:nvPr/>
        </p:nvSpPr>
        <p:spPr>
          <a:xfrm>
            <a:off x="3030128" y="5437265"/>
            <a:ext cx="5120733" cy="15121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659"/>
              </a:lnSpc>
            </a:pPr>
            <a:r>
              <a:rPr lang="en-US" sz="4800" dirty="0" smtClean="0">
                <a:latin typeface="Public Sans Bold"/>
              </a:rPr>
              <a:t>70%</a:t>
            </a:r>
            <a:endParaRPr lang="en-US" sz="4800" dirty="0">
              <a:latin typeface="Public Sans Bold"/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3682357" y="9063461"/>
            <a:ext cx="4195296" cy="4169143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120"/>
              </a:lnSpc>
            </a:pPr>
            <a:endParaRPr/>
          </a:p>
        </p:txBody>
      </p:sp>
      <p:sp>
        <p:nvSpPr>
          <p:cNvPr id="29" name="Freeform 12"/>
          <p:cNvSpPr/>
          <p:nvPr/>
        </p:nvSpPr>
        <p:spPr>
          <a:xfrm>
            <a:off x="2829893" y="7278551"/>
            <a:ext cx="5336479" cy="5654793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000000">
              <a:alpha val="0"/>
            </a:srgbClr>
          </a:solidFill>
          <a:ln w="19050" cap="sq">
            <a:solidFill>
              <a:srgbClr val="2B2C30"/>
            </a:solidFill>
            <a:prstDash val="solid"/>
            <a:miter/>
          </a:ln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/>
          <p:cNvSpPr txBox="1"/>
          <p:nvPr/>
        </p:nvSpPr>
        <p:spPr>
          <a:xfrm>
            <a:off x="1006871" y="942975"/>
            <a:ext cx="16230600" cy="609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200"/>
              </a:lnSpc>
              <a:spcBef>
                <a:spcPct val="0"/>
              </a:spcBef>
            </a:pPr>
            <a:r>
              <a:rPr lang="en-US" sz="3714" spc="843" dirty="0" smtClean="0">
                <a:solidFill>
                  <a:srgbClr val="2B2C30"/>
                </a:solidFill>
                <a:latin typeface="Public Sans Bold"/>
              </a:rPr>
              <a:t>Bilateral Initiatives – </a:t>
            </a:r>
            <a:r>
              <a:rPr lang="en-US" sz="1600" spc="843" dirty="0" smtClean="0">
                <a:solidFill>
                  <a:srgbClr val="2B2C30"/>
                </a:solidFill>
                <a:latin typeface="Public Sans Bold"/>
              </a:rPr>
              <a:t>Thematic areas of selected initiatives</a:t>
            </a:r>
            <a:endParaRPr lang="en-US" sz="1600" spc="843" dirty="0">
              <a:solidFill>
                <a:srgbClr val="2B2C30"/>
              </a:solidFill>
              <a:latin typeface="Public Sans Bold"/>
            </a:endParaRPr>
          </a:p>
        </p:txBody>
      </p:sp>
      <p:sp>
        <p:nvSpPr>
          <p:cNvPr id="7" name="AutoShape 7"/>
          <p:cNvSpPr/>
          <p:nvPr/>
        </p:nvSpPr>
        <p:spPr>
          <a:xfrm flipV="1">
            <a:off x="1028695" y="1760761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8" name="TextBox 8"/>
          <p:cNvSpPr txBox="1"/>
          <p:nvPr/>
        </p:nvSpPr>
        <p:spPr>
          <a:xfrm>
            <a:off x="1049477" y="5039590"/>
            <a:ext cx="3250793" cy="50013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dirty="0" smtClean="0">
                <a:solidFill>
                  <a:srgbClr val="2B2C30"/>
                </a:solidFill>
                <a:latin typeface="Public Sans Bold"/>
              </a:rPr>
              <a:t>Culture</a:t>
            </a:r>
            <a:endParaRPr lang="en-US" sz="2799" dirty="0">
              <a:solidFill>
                <a:srgbClr val="2B2C30"/>
              </a:solidFill>
              <a:latin typeface="Public Sans Bold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4365572" y="5042258"/>
            <a:ext cx="3772057" cy="4576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dirty="0" smtClean="0">
                <a:solidFill>
                  <a:srgbClr val="2B2C30"/>
                </a:solidFill>
                <a:latin typeface="Public Sans Bold"/>
              </a:rPr>
              <a:t>Gender &amp; Youth</a:t>
            </a:r>
            <a:endParaRPr lang="en-US" sz="2799" dirty="0">
              <a:solidFill>
                <a:srgbClr val="2B2C30"/>
              </a:solidFill>
              <a:latin typeface="Public Sans Bold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7941637" y="5045580"/>
            <a:ext cx="1824066" cy="50013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dirty="0" smtClean="0">
                <a:solidFill>
                  <a:srgbClr val="2B2C30"/>
                </a:solidFill>
                <a:latin typeface="Public Sans Bold"/>
              </a:rPr>
              <a:t>Energy</a:t>
            </a:r>
            <a:endParaRPr lang="en-US" sz="2799" dirty="0">
              <a:solidFill>
                <a:srgbClr val="2B2C30"/>
              </a:solidFill>
              <a:latin typeface="Public Sans Bold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1042179" y="5032334"/>
            <a:ext cx="3361425" cy="50013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dirty="0" smtClean="0">
                <a:solidFill>
                  <a:srgbClr val="2B2C30"/>
                </a:solidFill>
                <a:latin typeface="Public Sans Bold"/>
              </a:rPr>
              <a:t>Scientific research</a:t>
            </a:r>
            <a:endParaRPr lang="en-US" sz="2799" dirty="0">
              <a:solidFill>
                <a:srgbClr val="2B2C30"/>
              </a:solidFill>
              <a:latin typeface="Public Sans Bold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090863" y="5729821"/>
            <a:ext cx="3022193" cy="31162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659"/>
              </a:lnSpc>
            </a:pPr>
            <a:r>
              <a:rPr lang="en-US" sz="1899" dirty="0" smtClean="0">
                <a:solidFill>
                  <a:srgbClr val="2B2C30"/>
                </a:solidFill>
                <a:latin typeface="Public Sans"/>
              </a:rPr>
              <a:t>2 initiatives:</a:t>
            </a:r>
          </a:p>
          <a:p>
            <a:pPr>
              <a:lnSpc>
                <a:spcPts val="2659"/>
              </a:lnSpc>
            </a:pPr>
            <a:endParaRPr lang="en-US" sz="1899" dirty="0" smtClean="0">
              <a:solidFill>
                <a:srgbClr val="2B2C30"/>
              </a:solidFill>
              <a:latin typeface="Public Sans"/>
            </a:endParaRPr>
          </a:p>
          <a:p>
            <a:pPr>
              <a:lnSpc>
                <a:spcPts val="2659"/>
              </a:lnSpc>
            </a:pPr>
            <a:r>
              <a:rPr lang="en-US" sz="1899" dirty="0" smtClean="0">
                <a:solidFill>
                  <a:srgbClr val="2B2C30"/>
                </a:solidFill>
                <a:latin typeface="Public Sans"/>
              </a:rPr>
              <a:t>-Music with education exchange programs and </a:t>
            </a:r>
            <a:r>
              <a:rPr lang="en-US" dirty="0" smtClean="0"/>
              <a:t>Sound </a:t>
            </a:r>
            <a:r>
              <a:rPr lang="en-US" dirty="0"/>
              <a:t>Art </a:t>
            </a:r>
            <a:r>
              <a:rPr lang="en-US" dirty="0" smtClean="0"/>
              <a:t>Residencies</a:t>
            </a:r>
          </a:p>
          <a:p>
            <a:pPr>
              <a:lnSpc>
                <a:spcPts val="2659"/>
              </a:lnSpc>
            </a:pPr>
            <a:endParaRPr lang="en-US" dirty="0"/>
          </a:p>
          <a:p>
            <a:pPr>
              <a:lnSpc>
                <a:spcPts val="2659"/>
              </a:lnSpc>
            </a:pPr>
            <a:r>
              <a:rPr lang="en-US" dirty="0" smtClean="0"/>
              <a:t>-Artworks exhibitions</a:t>
            </a:r>
          </a:p>
          <a:p>
            <a:pPr>
              <a:lnSpc>
                <a:spcPts val="2659"/>
              </a:lnSpc>
            </a:pPr>
            <a:endParaRPr lang="en-US" sz="1899" dirty="0">
              <a:solidFill>
                <a:srgbClr val="2B2C30"/>
              </a:solidFill>
              <a:latin typeface="Public Sans"/>
            </a:endParaRPr>
          </a:p>
          <a:p>
            <a:pPr>
              <a:lnSpc>
                <a:spcPts val="2659"/>
              </a:lnSpc>
            </a:pPr>
            <a:endParaRPr lang="en-US" sz="1899" dirty="0">
              <a:solidFill>
                <a:srgbClr val="2B2C30"/>
              </a:solidFill>
              <a:latin typeface="Public Sans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4365572" y="5591208"/>
            <a:ext cx="2888673" cy="41678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520"/>
              </a:lnSpc>
            </a:pPr>
            <a:r>
              <a:rPr lang="en-US" sz="1800" dirty="0" smtClean="0">
                <a:solidFill>
                  <a:srgbClr val="2B2C30"/>
                </a:solidFill>
                <a:latin typeface="Public Sans"/>
              </a:rPr>
              <a:t> 4 initiatives:</a:t>
            </a:r>
          </a:p>
          <a:p>
            <a:pPr>
              <a:lnSpc>
                <a:spcPts val="2520"/>
              </a:lnSpc>
            </a:pPr>
            <a:endParaRPr lang="en-US" sz="1600" dirty="0">
              <a:solidFill>
                <a:srgbClr val="2B2C30"/>
              </a:solidFill>
              <a:latin typeface="Public Sans"/>
            </a:endParaRPr>
          </a:p>
          <a:p>
            <a:pPr>
              <a:lnSpc>
                <a:spcPts val="2520"/>
              </a:lnSpc>
            </a:pPr>
            <a:r>
              <a:rPr lang="en-US" sz="1600" dirty="0" smtClean="0">
                <a:solidFill>
                  <a:srgbClr val="2B2C30"/>
                </a:solidFill>
                <a:latin typeface="Public Sans"/>
              </a:rPr>
              <a:t>-</a:t>
            </a:r>
            <a:r>
              <a:rPr lang="en-US" sz="1600" dirty="0">
                <a:solidFill>
                  <a:srgbClr val="2B2C30"/>
                </a:solidFill>
                <a:latin typeface="Public Sans"/>
              </a:rPr>
              <a:t>Women and youth empowerment in labor </a:t>
            </a:r>
            <a:r>
              <a:rPr lang="en-US" sz="1600" dirty="0" smtClean="0">
                <a:solidFill>
                  <a:srgbClr val="2B2C30"/>
                </a:solidFill>
                <a:latin typeface="Public Sans"/>
              </a:rPr>
              <a:t>market - </a:t>
            </a:r>
            <a:r>
              <a:rPr lang="en-US" sz="1600" dirty="0">
                <a:solidFill>
                  <a:srgbClr val="2B2C30"/>
                </a:solidFill>
                <a:latin typeface="Public Sans"/>
              </a:rPr>
              <a:t>Integration of gender in interdisciplinary </a:t>
            </a:r>
            <a:r>
              <a:rPr lang="en-US" sz="1600" dirty="0" smtClean="0">
                <a:solidFill>
                  <a:srgbClr val="2B2C30"/>
                </a:solidFill>
                <a:latin typeface="Public Sans"/>
              </a:rPr>
              <a:t>research         - Empowerment </a:t>
            </a:r>
            <a:r>
              <a:rPr lang="en-US" sz="1600" dirty="0">
                <a:solidFill>
                  <a:srgbClr val="2B2C30"/>
                </a:solidFill>
                <a:latin typeface="Public Sans"/>
              </a:rPr>
              <a:t>of the women expertise in R&amp;I and </a:t>
            </a:r>
            <a:r>
              <a:rPr lang="en-US" sz="1600" dirty="0" smtClean="0">
                <a:solidFill>
                  <a:srgbClr val="2B2C30"/>
                </a:solidFill>
                <a:latin typeface="Public Sans"/>
              </a:rPr>
              <a:t>entrepreneurship                         - Digital </a:t>
            </a:r>
            <a:r>
              <a:rPr lang="en-US" sz="1600" dirty="0">
                <a:solidFill>
                  <a:srgbClr val="2B2C30"/>
                </a:solidFill>
                <a:latin typeface="Public Sans"/>
              </a:rPr>
              <a:t>Hub on Gender, the COVID-19 crisis and its Aftermath</a:t>
            </a:r>
          </a:p>
          <a:p>
            <a:pPr>
              <a:lnSpc>
                <a:spcPts val="2520"/>
              </a:lnSpc>
            </a:pPr>
            <a:endParaRPr lang="en-US" sz="1100" dirty="0">
              <a:solidFill>
                <a:srgbClr val="2B2C30"/>
              </a:solidFill>
              <a:latin typeface="Public Sans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7886741" y="5549039"/>
            <a:ext cx="2873067" cy="48090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520"/>
              </a:lnSpc>
            </a:pPr>
            <a:r>
              <a:rPr lang="en-US" dirty="0">
                <a:solidFill>
                  <a:srgbClr val="2B2C30"/>
                </a:solidFill>
                <a:latin typeface="Public Sans"/>
              </a:rPr>
              <a:t> 4 initiatives</a:t>
            </a:r>
            <a:r>
              <a:rPr lang="en-US" dirty="0" smtClean="0">
                <a:solidFill>
                  <a:srgbClr val="2B2C30"/>
                </a:solidFill>
                <a:latin typeface="Public Sans"/>
              </a:rPr>
              <a:t>:</a:t>
            </a:r>
          </a:p>
          <a:p>
            <a:pPr>
              <a:lnSpc>
                <a:spcPts val="2520"/>
              </a:lnSpc>
            </a:pPr>
            <a:endParaRPr lang="en-US" sz="1600" dirty="0">
              <a:solidFill>
                <a:srgbClr val="2B2C30"/>
              </a:solidFill>
              <a:latin typeface="Public Sans"/>
            </a:endParaRPr>
          </a:p>
          <a:p>
            <a:pPr>
              <a:lnSpc>
                <a:spcPts val="2520"/>
              </a:lnSpc>
            </a:pPr>
            <a:r>
              <a:rPr lang="en-US" sz="1600" dirty="0" smtClean="0">
                <a:solidFill>
                  <a:srgbClr val="2B2C30"/>
                </a:solidFill>
                <a:latin typeface="Public Sans"/>
              </a:rPr>
              <a:t>- Legislation to </a:t>
            </a:r>
            <a:r>
              <a:rPr lang="en-US" sz="1600" dirty="0">
                <a:solidFill>
                  <a:srgbClr val="2B2C30"/>
                </a:solidFill>
                <a:latin typeface="Public Sans"/>
              </a:rPr>
              <a:t>promote offshore wind energy </a:t>
            </a:r>
            <a:endParaRPr lang="en-US" sz="1600" dirty="0" smtClean="0">
              <a:solidFill>
                <a:srgbClr val="2B2C30"/>
              </a:solidFill>
              <a:latin typeface="Public Sans"/>
            </a:endParaRPr>
          </a:p>
          <a:p>
            <a:pPr>
              <a:lnSpc>
                <a:spcPts val="2520"/>
              </a:lnSpc>
            </a:pPr>
            <a:r>
              <a:rPr lang="en-US" sz="1600" dirty="0" smtClean="0">
                <a:solidFill>
                  <a:srgbClr val="2B2C30"/>
                </a:solidFill>
                <a:latin typeface="Public Sans"/>
              </a:rPr>
              <a:t>-Energy </a:t>
            </a:r>
            <a:r>
              <a:rPr lang="en-US" dirty="0" smtClean="0"/>
              <a:t>diversification &amp; </a:t>
            </a:r>
            <a:r>
              <a:rPr lang="en-US" sz="1600" dirty="0" smtClean="0">
                <a:solidFill>
                  <a:srgbClr val="2B2C30"/>
                </a:solidFill>
                <a:latin typeface="Public Sans"/>
              </a:rPr>
              <a:t> governance </a:t>
            </a:r>
            <a:r>
              <a:rPr lang="en-US" sz="1600" dirty="0">
                <a:solidFill>
                  <a:srgbClr val="2B2C30"/>
                </a:solidFill>
                <a:latin typeface="Public Sans"/>
              </a:rPr>
              <a:t>for </a:t>
            </a:r>
            <a:r>
              <a:rPr lang="en-US" sz="1600" dirty="0" smtClean="0">
                <a:solidFill>
                  <a:srgbClr val="2B2C30"/>
                </a:solidFill>
                <a:latin typeface="Public Sans"/>
              </a:rPr>
              <a:t>sustainable development </a:t>
            </a:r>
          </a:p>
          <a:p>
            <a:pPr>
              <a:lnSpc>
                <a:spcPts val="2520"/>
              </a:lnSpc>
            </a:pPr>
            <a:r>
              <a:rPr lang="en-US" dirty="0" smtClean="0"/>
              <a:t>- Renewable </a:t>
            </a:r>
            <a:r>
              <a:rPr lang="en-US" dirty="0"/>
              <a:t>Energy </a:t>
            </a:r>
            <a:r>
              <a:rPr lang="en-US" dirty="0" smtClean="0"/>
              <a:t>in </a:t>
            </a:r>
            <a:r>
              <a:rPr lang="en-US" dirty="0"/>
              <a:t>a new geo-economic paradigm for the EU, Greece and its </a:t>
            </a:r>
            <a:r>
              <a:rPr lang="en-US" dirty="0" err="1"/>
              <a:t>Neighbourhood</a:t>
            </a:r>
            <a:endParaRPr lang="en-US" dirty="0"/>
          </a:p>
          <a:p>
            <a:pPr>
              <a:lnSpc>
                <a:spcPts val="2520"/>
              </a:lnSpc>
            </a:pPr>
            <a:r>
              <a:rPr lang="en-US" dirty="0" smtClean="0"/>
              <a:t>- Norwegian </a:t>
            </a:r>
            <a:r>
              <a:rPr lang="en-US" dirty="0"/>
              <a:t>Oil &amp; Gas Industry’s Transformation during the Energy Transition </a:t>
            </a:r>
          </a:p>
          <a:p>
            <a:pPr marL="285750" indent="-285750">
              <a:lnSpc>
                <a:spcPts val="2520"/>
              </a:lnSpc>
              <a:buFontTx/>
              <a:buChar char="-"/>
            </a:pPr>
            <a:endParaRPr lang="en-US" sz="1600" dirty="0">
              <a:solidFill>
                <a:srgbClr val="2B2C30"/>
              </a:solidFill>
              <a:latin typeface="Public Sans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1204908" y="5587203"/>
            <a:ext cx="2610443" cy="22442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520"/>
              </a:lnSpc>
            </a:pPr>
            <a:r>
              <a:rPr lang="en-US" dirty="0" smtClean="0">
                <a:solidFill>
                  <a:srgbClr val="2B2C30"/>
                </a:solidFill>
                <a:latin typeface="Public Sans"/>
              </a:rPr>
              <a:t>1 initiative:</a:t>
            </a:r>
          </a:p>
          <a:p>
            <a:pPr>
              <a:lnSpc>
                <a:spcPts val="2520"/>
              </a:lnSpc>
            </a:pPr>
            <a:endParaRPr lang="en-US" dirty="0" smtClean="0">
              <a:solidFill>
                <a:srgbClr val="2B2C30"/>
              </a:solidFill>
              <a:latin typeface="Public Sans"/>
            </a:endParaRPr>
          </a:p>
          <a:p>
            <a:pPr>
              <a:lnSpc>
                <a:spcPts val="2520"/>
              </a:lnSpc>
            </a:pPr>
            <a:r>
              <a:rPr lang="en-US" dirty="0" smtClean="0">
                <a:solidFill>
                  <a:srgbClr val="2B2C30"/>
                </a:solidFill>
                <a:latin typeface="Public Sans"/>
              </a:rPr>
              <a:t>- </a:t>
            </a:r>
            <a:r>
              <a:rPr lang="en-US" dirty="0"/>
              <a:t>S</a:t>
            </a:r>
            <a:r>
              <a:rPr lang="en-US" dirty="0" smtClean="0"/>
              <a:t>tate </a:t>
            </a:r>
            <a:r>
              <a:rPr lang="en-US" dirty="0"/>
              <a:t>of the art electron microscopes capable of structural and chemical analysis in the micro, </a:t>
            </a:r>
            <a:r>
              <a:rPr lang="en-US" dirty="0" err="1"/>
              <a:t>nano</a:t>
            </a:r>
            <a:r>
              <a:rPr lang="en-US" dirty="0"/>
              <a:t> and atomic scales</a:t>
            </a:r>
            <a:endParaRPr lang="en-US" dirty="0">
              <a:solidFill>
                <a:srgbClr val="2B2C30"/>
              </a:solidFill>
              <a:latin typeface="Public Sans"/>
            </a:endParaRPr>
          </a:p>
        </p:txBody>
      </p:sp>
      <p:grpSp>
        <p:nvGrpSpPr>
          <p:cNvPr id="16" name="Group 16"/>
          <p:cNvGrpSpPr/>
          <p:nvPr/>
        </p:nvGrpSpPr>
        <p:grpSpPr>
          <a:xfrm>
            <a:off x="1028700" y="2832411"/>
            <a:ext cx="8824332" cy="1669217"/>
            <a:chOff x="0" y="0"/>
            <a:chExt cx="4058845" cy="767774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4058845" cy="767774"/>
            </a:xfrm>
            <a:custGeom>
              <a:avLst/>
              <a:gdLst/>
              <a:ahLst/>
              <a:cxnLst/>
              <a:rect l="l" t="t" r="r" b="b"/>
              <a:pathLst>
                <a:path w="4058845" h="767774">
                  <a:moveTo>
                    <a:pt x="0" y="0"/>
                  </a:moveTo>
                  <a:lnTo>
                    <a:pt x="4058845" y="0"/>
                  </a:lnTo>
                  <a:lnTo>
                    <a:pt x="4058845" y="767774"/>
                  </a:lnTo>
                  <a:lnTo>
                    <a:pt x="0" y="767774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solidFill>
                <a:srgbClr val="2B2C30"/>
              </a:solidFill>
              <a:prstDash val="solid"/>
              <a:miter/>
            </a:ln>
          </p:spPr>
        </p:sp>
        <p:sp>
          <p:nvSpPr>
            <p:cNvPr id="18" name="TextBox 18"/>
            <p:cNvSpPr txBox="1"/>
            <p:nvPr/>
          </p:nvSpPr>
          <p:spPr>
            <a:xfrm>
              <a:off x="0" y="-28575"/>
              <a:ext cx="4058845" cy="796349"/>
            </a:xfrm>
            <a:prstGeom prst="rect">
              <a:avLst/>
            </a:prstGeom>
          </p:spPr>
          <p:txBody>
            <a:bodyPr lIns="68580" tIns="68580" rIns="68580" bIns="68580" rtlCol="0" anchor="ctr"/>
            <a:lstStyle/>
            <a:p>
              <a:pPr algn="ctr">
                <a:lnSpc>
                  <a:spcPts val="1889"/>
                </a:lnSpc>
              </a:pPr>
              <a:endParaRPr/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11042179" y="2434802"/>
            <a:ext cx="6217121" cy="2285125"/>
          </a:xfrm>
          <a:prstGeom prst="rect">
            <a:avLst/>
          </a:prstGeom>
        </p:spPr>
        <p:txBody>
          <a:bodyPr lIns="68580" tIns="68580" rIns="68580" bIns="68580" rtlCol="0" anchor="ctr"/>
          <a:lstStyle/>
          <a:p>
            <a:pPr algn="ctr">
              <a:lnSpc>
                <a:spcPts val="1889"/>
              </a:lnSpc>
            </a:pPr>
            <a:endParaRPr/>
          </a:p>
        </p:txBody>
      </p:sp>
      <p:sp>
        <p:nvSpPr>
          <p:cNvPr id="30" name="Freeform 30"/>
          <p:cNvSpPr/>
          <p:nvPr/>
        </p:nvSpPr>
        <p:spPr>
          <a:xfrm>
            <a:off x="5874269" y="9723049"/>
            <a:ext cx="1632492" cy="393158"/>
          </a:xfrm>
          <a:custGeom>
            <a:avLst/>
            <a:gdLst/>
            <a:ahLst/>
            <a:cxnLst/>
            <a:rect l="l" t="t" r="r" b="b"/>
            <a:pathLst>
              <a:path w="1632492" h="393158">
                <a:moveTo>
                  <a:pt x="0" y="0"/>
                </a:moveTo>
                <a:lnTo>
                  <a:pt x="1632492" y="0"/>
                </a:lnTo>
                <a:lnTo>
                  <a:pt x="1632492" y="393159"/>
                </a:lnTo>
                <a:lnTo>
                  <a:pt x="0" y="39315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1" name="TextBox 31"/>
          <p:cNvSpPr txBox="1"/>
          <p:nvPr/>
        </p:nvSpPr>
        <p:spPr>
          <a:xfrm>
            <a:off x="12954001" y="9567109"/>
            <a:ext cx="3899642" cy="3118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717"/>
              </a:lnSpc>
            </a:pPr>
            <a:r>
              <a:rPr lang="en-US" spc="14" dirty="0" smtClean="0">
                <a:solidFill>
                  <a:srgbClr val="2B2C30"/>
                </a:solidFill>
                <a:latin typeface="Playfair Display"/>
              </a:rPr>
              <a:t>National Focal Point</a:t>
            </a:r>
            <a:endParaRPr lang="en-US" spc="14" dirty="0">
              <a:solidFill>
                <a:srgbClr val="2B2C30"/>
              </a:solidFill>
              <a:latin typeface="Playfair Display"/>
            </a:endParaRPr>
          </a:p>
        </p:txBody>
      </p:sp>
      <p:sp>
        <p:nvSpPr>
          <p:cNvPr id="32" name="TextBox 11"/>
          <p:cNvSpPr txBox="1"/>
          <p:nvPr/>
        </p:nvSpPr>
        <p:spPr>
          <a:xfrm>
            <a:off x="14627028" y="4837112"/>
            <a:ext cx="2959286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 dirty="0" smtClean="0">
                <a:solidFill>
                  <a:srgbClr val="2B2C30"/>
                </a:solidFill>
                <a:latin typeface="Public Sans Bold"/>
              </a:rPr>
              <a:t>Response to Ukraine crisis</a:t>
            </a:r>
            <a:endParaRPr lang="en-US" sz="2799" dirty="0">
              <a:solidFill>
                <a:srgbClr val="2B2C30"/>
              </a:solidFill>
              <a:latin typeface="Public Sans Bold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14627028" y="5903549"/>
            <a:ext cx="2610443" cy="346248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659"/>
              </a:lnSpc>
            </a:pPr>
            <a:r>
              <a:rPr lang="en-US" dirty="0">
                <a:solidFill>
                  <a:srgbClr val="2B2C30"/>
                </a:solidFill>
                <a:latin typeface="Public Sans"/>
              </a:rPr>
              <a:t>2 initiatives</a:t>
            </a:r>
            <a:r>
              <a:rPr lang="en-US" dirty="0" smtClean="0">
                <a:solidFill>
                  <a:srgbClr val="2B2C30"/>
                </a:solidFill>
                <a:latin typeface="Public Sans"/>
              </a:rPr>
              <a:t>:</a:t>
            </a:r>
          </a:p>
          <a:p>
            <a:pPr>
              <a:lnSpc>
                <a:spcPts val="2659"/>
              </a:lnSpc>
            </a:pPr>
            <a:endParaRPr lang="en-US" dirty="0">
              <a:solidFill>
                <a:srgbClr val="2B2C30"/>
              </a:solidFill>
              <a:latin typeface="Public Sans"/>
            </a:endParaRPr>
          </a:p>
          <a:p>
            <a:pPr>
              <a:lnSpc>
                <a:spcPts val="2659"/>
              </a:lnSpc>
            </a:pPr>
            <a:r>
              <a:rPr lang="en-US" dirty="0" smtClean="0"/>
              <a:t>- Health </a:t>
            </a:r>
            <a:r>
              <a:rPr lang="en-US" dirty="0"/>
              <a:t>care for displaced persons from Ukraine seeking protection in </a:t>
            </a:r>
            <a:r>
              <a:rPr lang="en-US" dirty="0" smtClean="0"/>
              <a:t>Greece</a:t>
            </a:r>
          </a:p>
          <a:p>
            <a:pPr>
              <a:lnSpc>
                <a:spcPts val="2659"/>
              </a:lnSpc>
            </a:pPr>
            <a:endParaRPr lang="en-US" dirty="0" smtClean="0"/>
          </a:p>
          <a:p>
            <a:pPr>
              <a:lnSpc>
                <a:spcPts val="2659"/>
              </a:lnSpc>
            </a:pPr>
            <a:r>
              <a:rPr lang="en-US" dirty="0" smtClean="0"/>
              <a:t>- Accommodation </a:t>
            </a:r>
            <a:r>
              <a:rPr lang="en-US" dirty="0"/>
              <a:t>&amp; </a:t>
            </a:r>
            <a:r>
              <a:rPr lang="en-US" dirty="0" smtClean="0"/>
              <a:t>psychological support </a:t>
            </a:r>
            <a:r>
              <a:rPr lang="en-US" dirty="0"/>
              <a:t>to refugee families </a:t>
            </a:r>
          </a:p>
        </p:txBody>
      </p:sp>
      <p:pic>
        <p:nvPicPr>
          <p:cNvPr id="34" name="Εικόνα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871" y="2619399"/>
            <a:ext cx="2955529" cy="1970352"/>
          </a:xfrm>
          <a:prstGeom prst="rect">
            <a:avLst/>
          </a:prstGeom>
        </p:spPr>
      </p:pic>
      <p:pic>
        <p:nvPicPr>
          <p:cNvPr id="35" name="Εικόνα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917" y="2810125"/>
            <a:ext cx="3625451" cy="1786550"/>
          </a:xfrm>
          <a:prstGeom prst="rect">
            <a:avLst/>
          </a:prstGeom>
        </p:spPr>
      </p:pic>
      <p:pic>
        <p:nvPicPr>
          <p:cNvPr id="36" name="Εικόνα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885" y="2466709"/>
            <a:ext cx="3153194" cy="2102263"/>
          </a:xfrm>
          <a:prstGeom prst="rect">
            <a:avLst/>
          </a:prstGeom>
        </p:spPr>
      </p:pic>
      <p:pic>
        <p:nvPicPr>
          <p:cNvPr id="37" name="Εικόνα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6590" y="2808166"/>
            <a:ext cx="2727080" cy="1818053"/>
          </a:xfrm>
          <a:prstGeom prst="rect">
            <a:avLst/>
          </a:prstGeom>
        </p:spPr>
      </p:pic>
      <p:pic>
        <p:nvPicPr>
          <p:cNvPr id="38" name="Εικόνα 3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4541" y="2558558"/>
            <a:ext cx="3233186" cy="2154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1028695" y="1760761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TextBox 3"/>
          <p:cNvSpPr txBox="1"/>
          <p:nvPr/>
        </p:nvSpPr>
        <p:spPr>
          <a:xfrm>
            <a:off x="910201" y="1000020"/>
            <a:ext cx="16230600" cy="18774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5400" b="1" dirty="0"/>
              <a:t>Bilateral Fund </a:t>
            </a:r>
            <a:r>
              <a:rPr lang="en-US" sz="4000" b="1" dirty="0"/>
              <a:t>at the </a:t>
            </a:r>
            <a:r>
              <a:rPr lang="en-US" sz="4000" b="1" dirty="0" err="1"/>
              <a:t>programme</a:t>
            </a:r>
            <a:r>
              <a:rPr lang="en-US" sz="4000" b="1" dirty="0"/>
              <a:t> </a:t>
            </a:r>
            <a:r>
              <a:rPr lang="en-US" sz="4000" b="1" dirty="0" smtClean="0"/>
              <a:t>level</a:t>
            </a:r>
          </a:p>
          <a:p>
            <a:r>
              <a:rPr lang="en-US" sz="2800" spc="30" dirty="0">
                <a:solidFill>
                  <a:srgbClr val="2B2C30"/>
                </a:solidFill>
                <a:latin typeface="Playfair Display"/>
              </a:rPr>
              <a:t>Projects selected so far</a:t>
            </a:r>
          </a:p>
          <a:p>
            <a:endParaRPr lang="el-GR" sz="4000" b="1" dirty="0"/>
          </a:p>
        </p:txBody>
      </p:sp>
      <p:grpSp>
        <p:nvGrpSpPr>
          <p:cNvPr id="4" name="Group 4"/>
          <p:cNvGrpSpPr/>
          <p:nvPr/>
        </p:nvGrpSpPr>
        <p:grpSpPr>
          <a:xfrm>
            <a:off x="7095954" y="2504477"/>
            <a:ext cx="3099084" cy="6395920"/>
            <a:chOff x="0" y="-66674"/>
            <a:chExt cx="4051339" cy="7046776"/>
          </a:xfrm>
        </p:grpSpPr>
        <p:sp>
          <p:nvSpPr>
            <p:cNvPr id="5" name="TextBox 5"/>
            <p:cNvSpPr txBox="1"/>
            <p:nvPr/>
          </p:nvSpPr>
          <p:spPr>
            <a:xfrm>
              <a:off x="0" y="-66674"/>
              <a:ext cx="4051339" cy="2204126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3919"/>
                </a:lnSpc>
              </a:pPr>
              <a:r>
                <a:rPr lang="en-US" sz="2400" dirty="0" smtClean="0">
                  <a:solidFill>
                    <a:srgbClr val="2B2C30"/>
                  </a:solidFill>
                  <a:latin typeface="Public Sans Bold"/>
                </a:rPr>
                <a:t>D-Water management</a:t>
              </a:r>
            </a:p>
            <a:p>
              <a:pPr>
                <a:lnSpc>
                  <a:spcPts val="3919"/>
                </a:lnSpc>
              </a:pPr>
              <a:r>
                <a:rPr lang="en-US" sz="1600" dirty="0" smtClean="0">
                  <a:solidFill>
                    <a:srgbClr val="2B2C30"/>
                  </a:solidFill>
                  <a:latin typeface="Public Sans Bold"/>
                </a:rPr>
                <a:t>Budget</a:t>
              </a:r>
              <a:r>
                <a:rPr lang="en-US" sz="1600" dirty="0">
                  <a:solidFill>
                    <a:srgbClr val="2B2C30"/>
                  </a:solidFill>
                  <a:latin typeface="Public Sans Bold"/>
                </a:rPr>
                <a:t>: </a:t>
              </a:r>
              <a:r>
                <a:rPr lang="en-US" sz="1600" dirty="0" smtClean="0">
                  <a:solidFill>
                    <a:srgbClr val="2B2C30"/>
                  </a:solidFill>
                  <a:latin typeface="Public Sans Bold"/>
                </a:rPr>
                <a:t>100.000</a:t>
              </a:r>
              <a:r>
                <a:rPr lang="en-US" sz="1600" dirty="0">
                  <a:ea typeface="Proxima Nova"/>
                  <a:cs typeface="Proxima Nova"/>
                </a:rPr>
                <a:t>€</a:t>
              </a:r>
            </a:p>
            <a:p>
              <a:pPr>
                <a:lnSpc>
                  <a:spcPts val="3919"/>
                </a:lnSpc>
              </a:pPr>
              <a:endParaRPr lang="en-US" sz="2400" dirty="0">
                <a:solidFill>
                  <a:srgbClr val="2B2C30"/>
                </a:solidFill>
                <a:latin typeface="Public Sans Bold"/>
              </a:endParaRP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32650" y="1639336"/>
              <a:ext cx="4018689" cy="5340766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2659"/>
                </a:lnSpc>
              </a:pPr>
              <a:r>
                <a:rPr lang="en-US" dirty="0" smtClean="0"/>
                <a:t>-Smart </a:t>
              </a:r>
              <a:r>
                <a:rPr lang="en-US" dirty="0"/>
                <a:t>green system for leakage control and water quality monitoring of water district area of city </a:t>
              </a:r>
              <a:r>
                <a:rPr lang="en-US" dirty="0" err="1"/>
                <a:t>Paramythia</a:t>
              </a:r>
              <a:r>
                <a:rPr lang="en-US" dirty="0"/>
                <a:t> of Municipality of </a:t>
              </a:r>
              <a:r>
                <a:rPr lang="en-US" dirty="0" err="1"/>
                <a:t>Souli</a:t>
              </a:r>
              <a:r>
                <a:rPr lang="en-US" dirty="0"/>
                <a:t>- Bilateral </a:t>
              </a:r>
              <a:r>
                <a:rPr lang="en-US" dirty="0" smtClean="0"/>
                <a:t>initiative</a:t>
              </a:r>
            </a:p>
            <a:p>
              <a:pPr>
                <a:lnSpc>
                  <a:spcPts val="2659"/>
                </a:lnSpc>
              </a:pPr>
              <a:endParaRPr lang="en-US" sz="1899" dirty="0">
                <a:solidFill>
                  <a:srgbClr val="2B2C30"/>
                </a:solidFill>
                <a:latin typeface="Public Sans"/>
              </a:endParaRPr>
            </a:p>
            <a:p>
              <a:pPr>
                <a:lnSpc>
                  <a:spcPts val="2659"/>
                </a:lnSpc>
              </a:pPr>
              <a:r>
                <a:rPr lang="en-US" dirty="0" smtClean="0"/>
                <a:t>-Installation </a:t>
              </a:r>
              <a:r>
                <a:rPr lang="en-US" dirty="0"/>
                <a:t>of green desalination plant at </a:t>
              </a:r>
              <a:r>
                <a:rPr lang="en-US" dirty="0" err="1"/>
                <a:t>Kimolos</a:t>
              </a:r>
              <a:r>
                <a:rPr lang="en-US" dirty="0"/>
                <a:t> island - Bilateral </a:t>
              </a:r>
              <a:r>
                <a:rPr lang="en-US" dirty="0" smtClean="0"/>
                <a:t>initiative</a:t>
              </a:r>
            </a:p>
            <a:p>
              <a:pPr>
                <a:lnSpc>
                  <a:spcPts val="2659"/>
                </a:lnSpc>
              </a:pPr>
              <a:endParaRPr lang="en-US" sz="1899" dirty="0">
                <a:solidFill>
                  <a:srgbClr val="2B2C30"/>
                </a:solidFill>
                <a:latin typeface="Public Sans"/>
              </a:endParaRPr>
            </a:p>
            <a:p>
              <a:pPr>
                <a:lnSpc>
                  <a:spcPts val="2659"/>
                </a:lnSpc>
              </a:pPr>
              <a:r>
                <a:rPr lang="en-US" dirty="0" smtClean="0"/>
                <a:t>-Increasing </a:t>
              </a:r>
              <a:r>
                <a:rPr lang="en-US" dirty="0"/>
                <a:t>Knowledge on the importance of good status of water bodies- Bilateral initiative</a:t>
              </a:r>
              <a:endParaRPr lang="en-US" sz="1899" dirty="0">
                <a:solidFill>
                  <a:srgbClr val="2B2C30"/>
                </a:solidFill>
                <a:latin typeface="Public Sans"/>
              </a:endParaRPr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0701265" y="2506438"/>
            <a:ext cx="2667000" cy="3179431"/>
            <a:chOff x="0" y="-66675"/>
            <a:chExt cx="6861860" cy="3382311"/>
          </a:xfrm>
        </p:grpSpPr>
        <p:sp>
          <p:nvSpPr>
            <p:cNvPr id="8" name="TextBox 8"/>
            <p:cNvSpPr txBox="1"/>
            <p:nvPr/>
          </p:nvSpPr>
          <p:spPr>
            <a:xfrm>
              <a:off x="0" y="-66675"/>
              <a:ext cx="6861860" cy="15961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19"/>
                </a:lnSpc>
              </a:pPr>
              <a:r>
                <a:rPr lang="en-US" sz="2400" dirty="0" smtClean="0">
                  <a:solidFill>
                    <a:srgbClr val="2B2C30"/>
                  </a:solidFill>
                  <a:latin typeface="Public Sans Bold"/>
                </a:rPr>
                <a:t>E –Energy</a:t>
              </a:r>
            </a:p>
            <a:p>
              <a:pPr>
                <a:lnSpc>
                  <a:spcPts val="3919"/>
                </a:lnSpc>
              </a:pPr>
              <a:r>
                <a:rPr lang="en-US" sz="1600" dirty="0">
                  <a:solidFill>
                    <a:srgbClr val="2B2C30"/>
                  </a:solidFill>
                  <a:latin typeface="Public Sans Bold"/>
                </a:rPr>
                <a:t>Budget: 100.000</a:t>
              </a:r>
              <a:r>
                <a:rPr lang="en-US" sz="1600" dirty="0">
                  <a:ea typeface="Proxima Nova"/>
                  <a:cs typeface="Proxima Nova"/>
                </a:rPr>
                <a:t>€</a:t>
              </a:r>
            </a:p>
            <a:p>
              <a:pPr>
                <a:lnSpc>
                  <a:spcPts val="3919"/>
                </a:lnSpc>
              </a:pPr>
              <a:endParaRPr lang="en-US" sz="2400" dirty="0">
                <a:solidFill>
                  <a:srgbClr val="2B2C30"/>
                </a:solidFill>
                <a:latin typeface="Public Sans Bold"/>
              </a:endParaRP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1842264"/>
              <a:ext cx="6861860" cy="147337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659"/>
                </a:lnSpc>
              </a:pPr>
              <a:r>
                <a:rPr lang="en-US" dirty="0" smtClean="0"/>
                <a:t>-Bilateral </a:t>
              </a:r>
              <a:r>
                <a:rPr lang="en-US" dirty="0"/>
                <a:t>relations of </a:t>
              </a:r>
              <a:r>
                <a:rPr lang="en-US" dirty="0" err="1"/>
                <a:t>programme</a:t>
              </a:r>
              <a:r>
                <a:rPr lang="en-US" dirty="0"/>
                <a:t> </a:t>
              </a:r>
              <a:r>
                <a:rPr lang="el-GR" dirty="0"/>
                <a:t>GRENERGY</a:t>
              </a:r>
              <a:r>
                <a:rPr lang="en-US" sz="1899" dirty="0" smtClean="0">
                  <a:solidFill>
                    <a:srgbClr val="2B2C30"/>
                  </a:solidFill>
                  <a:latin typeface="Public Sans"/>
                </a:rPr>
                <a:t>.</a:t>
              </a:r>
              <a:endParaRPr lang="en-US" sz="1899" dirty="0">
                <a:solidFill>
                  <a:srgbClr val="2B2C30"/>
                </a:solidFill>
                <a:latin typeface="Public Sans"/>
              </a:endParaRPr>
            </a:p>
            <a:p>
              <a:pPr>
                <a:lnSpc>
                  <a:spcPts val="2659"/>
                </a:lnSpc>
              </a:pPr>
              <a:endParaRPr lang="en-US" sz="1899" dirty="0">
                <a:solidFill>
                  <a:srgbClr val="2B2C30"/>
                </a:solidFill>
                <a:latin typeface="Public Sans"/>
              </a:endParaRPr>
            </a:p>
            <a:p>
              <a:pPr>
                <a:lnSpc>
                  <a:spcPts val="2659"/>
                </a:lnSpc>
              </a:pPr>
              <a:endParaRPr lang="en-US" sz="1899" dirty="0">
                <a:solidFill>
                  <a:srgbClr val="2B2C30"/>
                </a:solidFill>
                <a:latin typeface="Public Sans"/>
              </a:endParaRP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931829" y="2676935"/>
            <a:ext cx="2646100" cy="3193182"/>
            <a:chOff x="-516194" y="-84486"/>
            <a:chExt cx="7122598" cy="2117784"/>
          </a:xfrm>
        </p:grpSpPr>
        <p:sp>
          <p:nvSpPr>
            <p:cNvPr id="11" name="TextBox 11"/>
            <p:cNvSpPr txBox="1"/>
            <p:nvPr/>
          </p:nvSpPr>
          <p:spPr>
            <a:xfrm>
              <a:off x="-516194" y="-84486"/>
              <a:ext cx="6861860" cy="16585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19"/>
                </a:lnSpc>
              </a:pPr>
              <a:r>
                <a:rPr lang="en-US" sz="2400" dirty="0">
                  <a:solidFill>
                    <a:srgbClr val="2B2C30"/>
                  </a:solidFill>
                  <a:latin typeface="Public Sans Bold"/>
                </a:rPr>
                <a:t>A- Business </a:t>
              </a:r>
              <a:r>
                <a:rPr lang="en-US" sz="2400" dirty="0" smtClean="0">
                  <a:solidFill>
                    <a:srgbClr val="2B2C30"/>
                  </a:solidFill>
                  <a:latin typeface="Public Sans Bold"/>
                </a:rPr>
                <a:t>Innovation</a:t>
              </a:r>
            </a:p>
            <a:p>
              <a:pPr>
                <a:lnSpc>
                  <a:spcPts val="3919"/>
                </a:lnSpc>
              </a:pPr>
              <a:r>
                <a:rPr lang="en-US" sz="1600" dirty="0" smtClean="0">
                  <a:solidFill>
                    <a:srgbClr val="2B2C30"/>
                  </a:solidFill>
                  <a:latin typeface="Public Sans Bold"/>
                </a:rPr>
                <a:t>Budget: 125.000</a:t>
              </a:r>
              <a:r>
                <a:rPr lang="en-US" sz="1600" dirty="0">
                  <a:ea typeface="Proxima Nova"/>
                  <a:cs typeface="Proxima Nova"/>
                </a:rPr>
                <a:t>€</a:t>
              </a:r>
            </a:p>
            <a:p>
              <a:pPr>
                <a:lnSpc>
                  <a:spcPts val="3919"/>
                </a:lnSpc>
              </a:pPr>
              <a:endParaRPr lang="en-US" sz="1600" dirty="0">
                <a:solidFill>
                  <a:srgbClr val="2B2C30"/>
                </a:solidFill>
                <a:latin typeface="Public Sans Bold"/>
              </a:endParaRPr>
            </a:p>
            <a:p>
              <a:pPr>
                <a:lnSpc>
                  <a:spcPts val="3919"/>
                </a:lnSpc>
              </a:pPr>
              <a:r>
                <a:rPr lang="en-US" sz="2400" dirty="0" smtClean="0">
                  <a:solidFill>
                    <a:srgbClr val="2B2C30"/>
                  </a:solidFill>
                  <a:latin typeface="Public Sans Bold"/>
                </a:rPr>
                <a:t> </a:t>
              </a:r>
              <a:endParaRPr lang="en-US" sz="2400" dirty="0">
                <a:solidFill>
                  <a:srgbClr val="2B2C30"/>
                </a:solidFill>
                <a:latin typeface="Public Sans Bold"/>
              </a:endParaRP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-255456" y="1114741"/>
              <a:ext cx="6861860" cy="91855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659"/>
                </a:lnSpc>
              </a:pPr>
              <a:r>
                <a:rPr lang="el-GR" dirty="0" err="1"/>
                <a:t>Innovation</a:t>
              </a:r>
              <a:r>
                <a:rPr lang="el-GR" dirty="0"/>
                <a:t> </a:t>
              </a:r>
              <a:r>
                <a:rPr lang="el-GR" dirty="0" err="1"/>
                <a:t>Norway</a:t>
              </a:r>
              <a:r>
                <a:rPr lang="el-GR" dirty="0"/>
                <a:t> - </a:t>
              </a:r>
              <a:r>
                <a:rPr lang="el-GR" dirty="0" err="1"/>
                <a:t>Bilateral</a:t>
              </a:r>
              <a:r>
                <a:rPr lang="el-GR" dirty="0"/>
                <a:t> </a:t>
              </a:r>
              <a:r>
                <a:rPr lang="el-GR" dirty="0" err="1" smtClean="0"/>
                <a:t>Activities</a:t>
              </a:r>
              <a:endParaRPr lang="en-US" dirty="0" smtClean="0"/>
            </a:p>
            <a:p>
              <a:pPr>
                <a:lnSpc>
                  <a:spcPts val="2659"/>
                </a:lnSpc>
              </a:pPr>
              <a:endParaRPr lang="en-US" dirty="0" smtClean="0"/>
            </a:p>
            <a:p>
              <a:pPr>
                <a:lnSpc>
                  <a:spcPts val="2659"/>
                </a:lnSpc>
              </a:pPr>
              <a:r>
                <a:rPr lang="en-US" dirty="0" smtClean="0">
                  <a:solidFill>
                    <a:srgbClr val="2B2C30"/>
                  </a:solidFill>
                  <a:latin typeface="Public Sans"/>
                </a:rPr>
                <a:t>(funding through NFP)</a:t>
              </a:r>
              <a:endParaRPr lang="en-US" dirty="0">
                <a:solidFill>
                  <a:srgbClr val="2B2C30"/>
                </a:solidFill>
                <a:latin typeface="Public Sans"/>
              </a:endParaRPr>
            </a:p>
          </p:txBody>
        </p:sp>
      </p:grpSp>
      <p:sp>
        <p:nvSpPr>
          <p:cNvPr id="13" name="Freeform 13"/>
          <p:cNvSpPr/>
          <p:nvPr/>
        </p:nvSpPr>
        <p:spPr>
          <a:xfrm>
            <a:off x="7511500" y="9301162"/>
            <a:ext cx="1632492" cy="393158"/>
          </a:xfrm>
          <a:custGeom>
            <a:avLst/>
            <a:gdLst/>
            <a:ahLst/>
            <a:cxnLst/>
            <a:rect l="l" t="t" r="r" b="b"/>
            <a:pathLst>
              <a:path w="1632492" h="393158">
                <a:moveTo>
                  <a:pt x="0" y="0"/>
                </a:moveTo>
                <a:lnTo>
                  <a:pt x="1632492" y="0"/>
                </a:lnTo>
                <a:lnTo>
                  <a:pt x="1632492" y="393158"/>
                </a:lnTo>
                <a:lnTo>
                  <a:pt x="0" y="3931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15" name="Group 10"/>
          <p:cNvGrpSpPr/>
          <p:nvPr/>
        </p:nvGrpSpPr>
        <p:grpSpPr>
          <a:xfrm>
            <a:off x="13874492" y="2504477"/>
            <a:ext cx="2713638" cy="4687411"/>
            <a:chOff x="0" y="-66675"/>
            <a:chExt cx="6861860" cy="3506296"/>
          </a:xfrm>
        </p:grpSpPr>
        <p:sp>
          <p:nvSpPr>
            <p:cNvPr id="16" name="TextBox 11"/>
            <p:cNvSpPr txBox="1"/>
            <p:nvPr/>
          </p:nvSpPr>
          <p:spPr>
            <a:xfrm>
              <a:off x="0" y="-66675"/>
              <a:ext cx="6861860" cy="149645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19"/>
                </a:lnSpc>
              </a:pPr>
              <a:r>
                <a:rPr lang="en-US" sz="2400" dirty="0" smtClean="0">
                  <a:solidFill>
                    <a:srgbClr val="2B2C30"/>
                  </a:solidFill>
                  <a:latin typeface="Public Sans Bold"/>
                </a:rPr>
                <a:t>H-Asylum and Migration</a:t>
              </a:r>
            </a:p>
            <a:p>
              <a:pPr>
                <a:lnSpc>
                  <a:spcPts val="3919"/>
                </a:lnSpc>
              </a:pPr>
              <a:r>
                <a:rPr lang="en-US" sz="1600" dirty="0">
                  <a:solidFill>
                    <a:srgbClr val="2B2C30"/>
                  </a:solidFill>
                  <a:latin typeface="Public Sans Bold"/>
                </a:rPr>
                <a:t>Budget: </a:t>
              </a:r>
              <a:r>
                <a:rPr lang="en-US" sz="1600" dirty="0" smtClean="0">
                  <a:solidFill>
                    <a:srgbClr val="2B2C30"/>
                  </a:solidFill>
                  <a:latin typeface="Public Sans Bold"/>
                </a:rPr>
                <a:t>125.000</a:t>
              </a:r>
              <a:r>
                <a:rPr lang="en-US" sz="1600" dirty="0">
                  <a:ea typeface="Proxima Nova"/>
                  <a:cs typeface="Proxima Nova"/>
                </a:rPr>
                <a:t>€</a:t>
              </a:r>
            </a:p>
            <a:p>
              <a:pPr>
                <a:lnSpc>
                  <a:spcPts val="3919"/>
                </a:lnSpc>
              </a:pPr>
              <a:endParaRPr lang="en-US" sz="2400" dirty="0">
                <a:solidFill>
                  <a:srgbClr val="2B2C30"/>
                </a:solidFill>
                <a:latin typeface="Public Sans Bold"/>
              </a:endParaRPr>
            </a:p>
          </p:txBody>
        </p:sp>
        <p:sp>
          <p:nvSpPr>
            <p:cNvPr id="17" name="TextBox 12"/>
            <p:cNvSpPr txBox="1"/>
            <p:nvPr/>
          </p:nvSpPr>
          <p:spPr>
            <a:xfrm>
              <a:off x="0" y="1108600"/>
              <a:ext cx="6861860" cy="233102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659"/>
                </a:lnSpc>
              </a:pPr>
              <a:r>
                <a:rPr lang="el-GR" dirty="0" err="1"/>
                <a:t>Bilateral</a:t>
              </a:r>
              <a:r>
                <a:rPr lang="el-GR" dirty="0"/>
                <a:t> </a:t>
              </a:r>
              <a:r>
                <a:rPr lang="el-GR" dirty="0" err="1"/>
                <a:t>cooperation</a:t>
              </a:r>
              <a:r>
                <a:rPr lang="el-GR" dirty="0"/>
                <a:t> </a:t>
              </a:r>
              <a:r>
                <a:rPr lang="el-GR" dirty="0" err="1"/>
                <a:t>initiatives</a:t>
              </a:r>
              <a:r>
                <a:rPr lang="el-GR" dirty="0"/>
                <a:t> </a:t>
              </a:r>
              <a:r>
                <a:rPr lang="en-US" dirty="0" smtClean="0"/>
                <a:t>of</a:t>
              </a:r>
              <a:r>
                <a:rPr lang="el-GR" dirty="0" smtClean="0"/>
                <a:t> </a:t>
              </a:r>
              <a:r>
                <a:rPr lang="el-GR" dirty="0" err="1"/>
                <a:t>programme</a:t>
              </a:r>
              <a:r>
                <a:rPr lang="el-GR" dirty="0"/>
                <a:t> </a:t>
              </a:r>
              <a:r>
                <a:rPr lang="en-US" dirty="0" smtClean="0"/>
                <a:t> H - A</a:t>
              </a:r>
              <a:r>
                <a:rPr lang="el-GR" dirty="0" err="1" smtClean="0"/>
                <a:t>sylum</a:t>
              </a:r>
              <a:r>
                <a:rPr lang="el-GR" dirty="0" smtClean="0"/>
                <a:t> </a:t>
              </a:r>
              <a:r>
                <a:rPr lang="el-GR" dirty="0"/>
                <a:t>and </a:t>
              </a:r>
              <a:r>
                <a:rPr lang="el-GR" dirty="0" err="1"/>
                <a:t>migration</a:t>
              </a:r>
              <a:r>
                <a:rPr lang="en-US" sz="1899" dirty="0" smtClean="0">
                  <a:solidFill>
                    <a:srgbClr val="2B2C30"/>
                  </a:solidFill>
                  <a:latin typeface="Public Sans"/>
                </a:rPr>
                <a:t>.</a:t>
              </a:r>
            </a:p>
            <a:p>
              <a:pPr>
                <a:lnSpc>
                  <a:spcPts val="2659"/>
                </a:lnSpc>
              </a:pPr>
              <a:endParaRPr lang="en-US" sz="1899" dirty="0">
                <a:solidFill>
                  <a:srgbClr val="2B2C30"/>
                </a:solidFill>
                <a:latin typeface="Public Sans"/>
              </a:endParaRPr>
            </a:p>
            <a:p>
              <a:pPr>
                <a:lnSpc>
                  <a:spcPts val="2659"/>
                </a:lnSpc>
              </a:pPr>
              <a:r>
                <a:rPr lang="en-US" sz="2000" dirty="0">
                  <a:solidFill>
                    <a:srgbClr val="2B2C30"/>
                  </a:solidFill>
                  <a:latin typeface="Public Sans"/>
                </a:rPr>
                <a:t>(funding through NFP)</a:t>
              </a:r>
            </a:p>
            <a:p>
              <a:pPr>
                <a:lnSpc>
                  <a:spcPts val="2659"/>
                </a:lnSpc>
              </a:pPr>
              <a:endParaRPr lang="en-US" sz="1899" dirty="0">
                <a:solidFill>
                  <a:srgbClr val="2B2C30"/>
                </a:solidFill>
                <a:latin typeface="Public Sans"/>
              </a:endParaRPr>
            </a:p>
            <a:p>
              <a:pPr>
                <a:lnSpc>
                  <a:spcPts val="2659"/>
                </a:lnSpc>
              </a:pPr>
              <a:endParaRPr lang="en-US" sz="1899" dirty="0">
                <a:solidFill>
                  <a:srgbClr val="2B2C30"/>
                </a:solidFill>
                <a:latin typeface="Public Sans"/>
              </a:endParaRPr>
            </a:p>
            <a:p>
              <a:pPr>
                <a:lnSpc>
                  <a:spcPts val="2659"/>
                </a:lnSpc>
              </a:pPr>
              <a:endParaRPr lang="en-US" sz="1899" dirty="0">
                <a:solidFill>
                  <a:srgbClr val="2B2C30"/>
                </a:solidFill>
                <a:latin typeface="Public Sans"/>
              </a:endParaRPr>
            </a:p>
            <a:p>
              <a:pPr>
                <a:lnSpc>
                  <a:spcPts val="2659"/>
                </a:lnSpc>
              </a:pPr>
              <a:endParaRPr lang="en-US" sz="1899" dirty="0">
                <a:solidFill>
                  <a:srgbClr val="2B2C30"/>
                </a:solidFill>
                <a:latin typeface="Public Sans"/>
              </a:endParaRPr>
            </a:p>
          </p:txBody>
        </p:sp>
      </p:grpSp>
      <p:grpSp>
        <p:nvGrpSpPr>
          <p:cNvPr id="18" name="Group 10"/>
          <p:cNvGrpSpPr/>
          <p:nvPr/>
        </p:nvGrpSpPr>
        <p:grpSpPr>
          <a:xfrm>
            <a:off x="3728902" y="2580901"/>
            <a:ext cx="2549234" cy="4316838"/>
            <a:chOff x="0" y="-35242"/>
            <a:chExt cx="6861860" cy="1775480"/>
          </a:xfrm>
        </p:grpSpPr>
        <p:sp>
          <p:nvSpPr>
            <p:cNvPr id="19" name="TextBox 11"/>
            <p:cNvSpPr txBox="1"/>
            <p:nvPr/>
          </p:nvSpPr>
          <p:spPr>
            <a:xfrm>
              <a:off x="0" y="-35242"/>
              <a:ext cx="6861860" cy="61710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919"/>
                </a:lnSpc>
              </a:pPr>
              <a:r>
                <a:rPr lang="en-US" sz="2400" dirty="0" smtClean="0">
                  <a:solidFill>
                    <a:srgbClr val="2B2C30"/>
                  </a:solidFill>
                  <a:latin typeface="Public Sans Bold"/>
                </a:rPr>
                <a:t>C – Local Development</a:t>
              </a:r>
            </a:p>
            <a:p>
              <a:pPr>
                <a:lnSpc>
                  <a:spcPts val="3919"/>
                </a:lnSpc>
              </a:pPr>
              <a:r>
                <a:rPr lang="en-US" sz="1600" dirty="0">
                  <a:solidFill>
                    <a:srgbClr val="2B2C30"/>
                  </a:solidFill>
                  <a:latin typeface="Public Sans Bold"/>
                </a:rPr>
                <a:t>Budget: </a:t>
              </a:r>
              <a:r>
                <a:rPr lang="en-US" sz="1600" dirty="0" smtClean="0">
                  <a:solidFill>
                    <a:srgbClr val="2B2C30"/>
                  </a:solidFill>
                  <a:latin typeface="Public Sans Bold"/>
                </a:rPr>
                <a:t>50.000</a:t>
              </a:r>
              <a:r>
                <a:rPr lang="en-US" sz="1600" dirty="0" smtClean="0">
                  <a:ea typeface="Proxima Nova"/>
                  <a:cs typeface="Proxima Nova"/>
                </a:rPr>
                <a:t>€</a:t>
              </a:r>
              <a:endParaRPr lang="en-US" sz="1600" dirty="0">
                <a:ea typeface="Proxima Nova"/>
                <a:cs typeface="Proxima Nova"/>
              </a:endParaRPr>
            </a:p>
          </p:txBody>
        </p:sp>
        <p:sp>
          <p:nvSpPr>
            <p:cNvPr id="20" name="TextBox 12"/>
            <p:cNvSpPr txBox="1"/>
            <p:nvPr/>
          </p:nvSpPr>
          <p:spPr>
            <a:xfrm>
              <a:off x="0" y="743374"/>
              <a:ext cx="6861860" cy="99686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659"/>
                </a:lnSpc>
              </a:pPr>
              <a:r>
                <a:rPr lang="el-GR" dirty="0" err="1"/>
                <a:t>Bilateral</a:t>
              </a:r>
              <a:r>
                <a:rPr lang="el-GR" dirty="0"/>
                <a:t> </a:t>
              </a:r>
              <a:r>
                <a:rPr lang="el-GR" dirty="0" err="1"/>
                <a:t>cooperation</a:t>
              </a:r>
              <a:r>
                <a:rPr lang="el-GR" dirty="0"/>
                <a:t> </a:t>
              </a:r>
              <a:r>
                <a:rPr lang="el-GR" dirty="0" err="1" smtClean="0"/>
                <a:t>initives</a:t>
              </a:r>
              <a:r>
                <a:rPr lang="el-GR" dirty="0" smtClean="0"/>
                <a:t> </a:t>
              </a:r>
              <a:r>
                <a:rPr lang="en-US" dirty="0" smtClean="0"/>
                <a:t>of</a:t>
              </a:r>
              <a:r>
                <a:rPr lang="el-GR" dirty="0" smtClean="0"/>
                <a:t> </a:t>
              </a:r>
              <a:r>
                <a:rPr lang="el-GR" dirty="0" err="1" smtClean="0"/>
                <a:t>programme</a:t>
              </a:r>
              <a:r>
                <a:rPr lang="en-US" dirty="0" smtClean="0"/>
                <a:t> C-</a:t>
              </a:r>
              <a:r>
                <a:rPr lang="el-GR" dirty="0" smtClean="0"/>
                <a:t> </a:t>
              </a:r>
              <a:r>
                <a:rPr lang="en-US" dirty="0" smtClean="0"/>
                <a:t>L</a:t>
              </a:r>
              <a:r>
                <a:rPr lang="el-GR" dirty="0" err="1" smtClean="0"/>
                <a:t>ocal</a:t>
              </a:r>
              <a:r>
                <a:rPr lang="el-GR" dirty="0" smtClean="0"/>
                <a:t> </a:t>
              </a:r>
              <a:r>
                <a:rPr lang="el-GR" dirty="0" err="1"/>
                <a:t>development</a:t>
              </a:r>
              <a:r>
                <a:rPr lang="el-GR" dirty="0"/>
                <a:t> and </a:t>
              </a:r>
              <a:r>
                <a:rPr lang="el-GR" dirty="0" err="1"/>
                <a:t>poverty</a:t>
              </a:r>
              <a:r>
                <a:rPr lang="el-GR" dirty="0"/>
                <a:t> </a:t>
              </a:r>
              <a:r>
                <a:rPr lang="el-GR" dirty="0" err="1" smtClean="0"/>
                <a:t>reduction</a:t>
              </a:r>
              <a:endParaRPr lang="en-US" dirty="0" smtClean="0"/>
            </a:p>
            <a:p>
              <a:pPr>
                <a:lnSpc>
                  <a:spcPts val="2659"/>
                </a:lnSpc>
              </a:pPr>
              <a:endParaRPr lang="en-US" sz="1899" dirty="0">
                <a:solidFill>
                  <a:srgbClr val="2B2C30"/>
                </a:solidFill>
                <a:latin typeface="Public Sans"/>
              </a:endParaRPr>
            </a:p>
            <a:p>
              <a:pPr>
                <a:lnSpc>
                  <a:spcPts val="2659"/>
                </a:lnSpc>
              </a:pPr>
              <a:r>
                <a:rPr lang="en-US" dirty="0">
                  <a:solidFill>
                    <a:srgbClr val="2B2C30"/>
                  </a:solidFill>
                  <a:latin typeface="Public Sans"/>
                </a:rPr>
                <a:t>(funding through NFP)</a:t>
              </a:r>
            </a:p>
            <a:p>
              <a:pPr>
                <a:lnSpc>
                  <a:spcPts val="2659"/>
                </a:lnSpc>
              </a:pPr>
              <a:endParaRPr lang="en-US" sz="1899" dirty="0">
                <a:solidFill>
                  <a:srgbClr val="2B2C30"/>
                </a:solidFill>
                <a:latin typeface="Public Sans"/>
              </a:endParaRPr>
            </a:p>
          </p:txBody>
        </p:sp>
      </p:grpSp>
      <p:sp>
        <p:nvSpPr>
          <p:cNvPr id="21" name="TextBox 4"/>
          <p:cNvSpPr txBox="1"/>
          <p:nvPr/>
        </p:nvSpPr>
        <p:spPr>
          <a:xfrm>
            <a:off x="15231311" y="9132085"/>
            <a:ext cx="1682491" cy="10387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17"/>
              </a:lnSpc>
            </a:pPr>
            <a:r>
              <a:rPr lang="en-US" sz="2986" spc="14" dirty="0" smtClean="0">
                <a:solidFill>
                  <a:srgbClr val="2B2C30"/>
                </a:solidFill>
                <a:latin typeface="Playfair Display"/>
              </a:rPr>
              <a:t>National Focal Point</a:t>
            </a:r>
            <a:endParaRPr lang="en-US" sz="2986" spc="14" dirty="0">
              <a:solidFill>
                <a:srgbClr val="2B2C30"/>
              </a:solidFill>
              <a:latin typeface="Playfair Displa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/>
          <p:cNvSpPr txBox="1"/>
          <p:nvPr/>
        </p:nvSpPr>
        <p:spPr>
          <a:xfrm>
            <a:off x="1006871" y="942975"/>
            <a:ext cx="15881757" cy="6668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200"/>
              </a:lnSpc>
              <a:spcBef>
                <a:spcPct val="0"/>
              </a:spcBef>
            </a:pPr>
            <a:r>
              <a:rPr lang="en-US" sz="3714" spc="843" dirty="0" smtClean="0">
                <a:solidFill>
                  <a:srgbClr val="2B2C30"/>
                </a:solidFill>
                <a:latin typeface="Public Sans Bold"/>
              </a:rPr>
              <a:t>Search of interest for new initiatives</a:t>
            </a:r>
            <a:r>
              <a:rPr lang="el-GR" sz="1600" dirty="0" smtClean="0"/>
              <a:t> </a:t>
            </a:r>
            <a:r>
              <a:rPr lang="el-GR" sz="4800" dirty="0"/>
              <a:t>💡</a:t>
            </a:r>
            <a:endParaRPr lang="en-US" sz="4800" spc="843" dirty="0">
              <a:solidFill>
                <a:srgbClr val="2B2C30"/>
              </a:solidFill>
              <a:latin typeface="Public Sans Bold"/>
            </a:endParaRPr>
          </a:p>
        </p:txBody>
      </p:sp>
      <p:sp>
        <p:nvSpPr>
          <p:cNvPr id="7" name="AutoShape 7"/>
          <p:cNvSpPr/>
          <p:nvPr/>
        </p:nvSpPr>
        <p:spPr>
          <a:xfrm flipV="1">
            <a:off x="1028695" y="1760761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8" name="TextBox 8"/>
          <p:cNvSpPr txBox="1"/>
          <p:nvPr/>
        </p:nvSpPr>
        <p:spPr>
          <a:xfrm>
            <a:off x="1135561" y="2420151"/>
            <a:ext cx="3250793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400" dirty="0">
                <a:solidFill>
                  <a:srgbClr val="2B2C30"/>
                </a:solidFill>
                <a:latin typeface="Public Sans Bold"/>
              </a:rPr>
              <a:t>Climate </a:t>
            </a:r>
            <a:r>
              <a:rPr lang="en-US" sz="2400" dirty="0" smtClean="0">
                <a:solidFill>
                  <a:srgbClr val="2B2C30"/>
                </a:solidFill>
                <a:latin typeface="Public Sans Bold"/>
              </a:rPr>
              <a:t>change </a:t>
            </a:r>
            <a:r>
              <a:rPr lang="en-US" sz="2400" dirty="0">
                <a:solidFill>
                  <a:srgbClr val="2B2C30"/>
                </a:solidFill>
                <a:latin typeface="Public Sans Bold"/>
              </a:rPr>
              <a:t>and civil protection 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4407136" y="2465187"/>
            <a:ext cx="3772057" cy="4576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400" dirty="0">
                <a:solidFill>
                  <a:srgbClr val="2B2C30"/>
                </a:solidFill>
                <a:latin typeface="Public Sans Bold"/>
              </a:rPr>
              <a:t>Ports and shipping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7872885" y="2415528"/>
            <a:ext cx="2818171" cy="10002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400" dirty="0">
                <a:solidFill>
                  <a:srgbClr val="2B2C30"/>
                </a:solidFill>
                <a:latin typeface="Public Sans Bold"/>
              </a:rPr>
              <a:t>Inclusive and well being societies 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1202578" y="2434202"/>
            <a:ext cx="2661459" cy="50013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400" dirty="0">
                <a:solidFill>
                  <a:srgbClr val="2B2C30"/>
                </a:solidFill>
                <a:latin typeface="Public Sans Bold"/>
              </a:rPr>
              <a:t>Health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999683" y="3758717"/>
            <a:ext cx="3022193" cy="346248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659"/>
              </a:lnSpc>
            </a:pPr>
            <a:r>
              <a:rPr lang="en-US" sz="1899" dirty="0" smtClean="0">
                <a:solidFill>
                  <a:srgbClr val="2B2C30"/>
                </a:solidFill>
                <a:latin typeface="Public Sans"/>
              </a:rPr>
              <a:t>5 initiatives, incl. </a:t>
            </a:r>
          </a:p>
          <a:p>
            <a:pPr>
              <a:lnSpc>
                <a:spcPts val="2659"/>
              </a:lnSpc>
            </a:pPr>
            <a:endParaRPr lang="en-US" sz="1899" dirty="0" smtClean="0">
              <a:solidFill>
                <a:srgbClr val="2B2C30"/>
              </a:solidFill>
              <a:latin typeface="Public Sans"/>
            </a:endParaRPr>
          </a:p>
          <a:p>
            <a:pPr>
              <a:lnSpc>
                <a:spcPts val="2659"/>
              </a:lnSpc>
            </a:pPr>
            <a:r>
              <a:rPr lang="en-US" sz="1899" dirty="0" smtClean="0">
                <a:solidFill>
                  <a:srgbClr val="2B2C30"/>
                </a:solidFill>
                <a:latin typeface="Public Sans"/>
              </a:rPr>
              <a:t>-emergency </a:t>
            </a:r>
            <a:r>
              <a:rPr lang="en-US" sz="1899" dirty="0">
                <a:solidFill>
                  <a:srgbClr val="2B2C30"/>
                </a:solidFill>
                <a:latin typeface="Public Sans"/>
              </a:rPr>
              <a:t>(fire-flood) </a:t>
            </a:r>
            <a:r>
              <a:rPr lang="en-US" sz="1899" dirty="0" smtClean="0">
                <a:solidFill>
                  <a:srgbClr val="2B2C30"/>
                </a:solidFill>
                <a:latin typeface="Public Sans"/>
              </a:rPr>
              <a:t>plan</a:t>
            </a:r>
          </a:p>
          <a:p>
            <a:pPr>
              <a:lnSpc>
                <a:spcPts val="2659"/>
              </a:lnSpc>
            </a:pPr>
            <a:r>
              <a:rPr lang="en-US" sz="1899" dirty="0" smtClean="0">
                <a:solidFill>
                  <a:srgbClr val="2B2C30"/>
                </a:solidFill>
                <a:latin typeface="Public Sans"/>
              </a:rPr>
              <a:t>-climate adaptation</a:t>
            </a:r>
          </a:p>
          <a:p>
            <a:pPr>
              <a:lnSpc>
                <a:spcPts val="2659"/>
              </a:lnSpc>
            </a:pPr>
            <a:r>
              <a:rPr lang="en-US" sz="1899" dirty="0" smtClean="0">
                <a:solidFill>
                  <a:srgbClr val="2B2C30"/>
                </a:solidFill>
                <a:latin typeface="Public Sans"/>
              </a:rPr>
              <a:t>-sustainability of islands</a:t>
            </a:r>
          </a:p>
          <a:p>
            <a:pPr>
              <a:lnSpc>
                <a:spcPts val="2659"/>
              </a:lnSpc>
            </a:pPr>
            <a:r>
              <a:rPr lang="en-US" sz="1899" dirty="0" smtClean="0">
                <a:solidFill>
                  <a:srgbClr val="2B2C30"/>
                </a:solidFill>
                <a:latin typeface="Public Sans"/>
              </a:rPr>
              <a:t>-environmentally friendly </a:t>
            </a:r>
            <a:r>
              <a:rPr lang="en-US" sz="1899" dirty="0">
                <a:solidFill>
                  <a:srgbClr val="2B2C30"/>
                </a:solidFill>
                <a:latin typeface="Public Sans"/>
              </a:rPr>
              <a:t>architecture</a:t>
            </a:r>
            <a:r>
              <a:rPr lang="en-US" sz="1899" dirty="0" smtClean="0">
                <a:solidFill>
                  <a:srgbClr val="2B2C30"/>
                </a:solidFill>
                <a:latin typeface="Public Sans"/>
              </a:rPr>
              <a:t>  </a:t>
            </a:r>
            <a:endParaRPr lang="en-US" dirty="0" smtClean="0"/>
          </a:p>
          <a:p>
            <a:pPr>
              <a:lnSpc>
                <a:spcPts val="2659"/>
              </a:lnSpc>
            </a:pPr>
            <a:endParaRPr lang="en-US" sz="1899" dirty="0">
              <a:solidFill>
                <a:srgbClr val="2B2C30"/>
              </a:solidFill>
              <a:latin typeface="Public Sans"/>
            </a:endParaRPr>
          </a:p>
          <a:p>
            <a:pPr>
              <a:lnSpc>
                <a:spcPts val="2659"/>
              </a:lnSpc>
            </a:pPr>
            <a:endParaRPr lang="en-US" sz="1899" dirty="0">
              <a:solidFill>
                <a:srgbClr val="2B2C30"/>
              </a:solidFill>
              <a:latin typeface="Public Sans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4351495" y="3710971"/>
            <a:ext cx="2888673" cy="256480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520"/>
              </a:lnSpc>
            </a:pPr>
            <a:r>
              <a:rPr lang="en-US" sz="1800" dirty="0" smtClean="0">
                <a:solidFill>
                  <a:srgbClr val="2B2C30"/>
                </a:solidFill>
                <a:latin typeface="Public Sans"/>
              </a:rPr>
              <a:t> 6 initiatives, incl.</a:t>
            </a:r>
          </a:p>
          <a:p>
            <a:pPr>
              <a:lnSpc>
                <a:spcPts val="2520"/>
              </a:lnSpc>
            </a:pPr>
            <a:endParaRPr lang="en-US" sz="1600" dirty="0">
              <a:solidFill>
                <a:srgbClr val="2B2C30"/>
              </a:solidFill>
              <a:latin typeface="Public Sans"/>
            </a:endParaRPr>
          </a:p>
          <a:p>
            <a:pPr>
              <a:lnSpc>
                <a:spcPts val="2520"/>
              </a:lnSpc>
            </a:pPr>
            <a:r>
              <a:rPr lang="en-US" sz="1600" dirty="0" smtClean="0">
                <a:solidFill>
                  <a:srgbClr val="2B2C30"/>
                </a:solidFill>
                <a:latin typeface="Public Sans"/>
              </a:rPr>
              <a:t>- </a:t>
            </a:r>
            <a:r>
              <a:rPr lang="en-US" dirty="0" smtClean="0">
                <a:solidFill>
                  <a:srgbClr val="2B2C30"/>
                </a:solidFill>
                <a:latin typeface="Public Sans"/>
              </a:rPr>
              <a:t>greening </a:t>
            </a:r>
            <a:r>
              <a:rPr lang="en-US" dirty="0">
                <a:solidFill>
                  <a:srgbClr val="2B2C30"/>
                </a:solidFill>
                <a:latin typeface="Public Sans"/>
              </a:rPr>
              <a:t>of </a:t>
            </a:r>
            <a:r>
              <a:rPr lang="en-US" dirty="0" smtClean="0">
                <a:solidFill>
                  <a:srgbClr val="2B2C30"/>
                </a:solidFill>
                <a:latin typeface="Public Sans"/>
              </a:rPr>
              <a:t>ports</a:t>
            </a:r>
          </a:p>
          <a:p>
            <a:pPr>
              <a:lnSpc>
                <a:spcPts val="2520"/>
              </a:lnSpc>
            </a:pPr>
            <a:r>
              <a:rPr lang="en-US" dirty="0" smtClean="0">
                <a:solidFill>
                  <a:srgbClr val="2B2C30"/>
                </a:solidFill>
                <a:latin typeface="Public Sans"/>
              </a:rPr>
              <a:t>- sea </a:t>
            </a:r>
            <a:r>
              <a:rPr lang="en-US" dirty="0">
                <a:solidFill>
                  <a:srgbClr val="2B2C30"/>
                </a:solidFill>
                <a:latin typeface="Public Sans"/>
              </a:rPr>
              <a:t>traffic </a:t>
            </a:r>
            <a:r>
              <a:rPr lang="en-US" dirty="0" smtClean="0">
                <a:solidFill>
                  <a:srgbClr val="2B2C30"/>
                </a:solidFill>
                <a:latin typeface="Public Sans"/>
              </a:rPr>
              <a:t>management</a:t>
            </a:r>
          </a:p>
          <a:p>
            <a:pPr>
              <a:lnSpc>
                <a:spcPts val="2520"/>
              </a:lnSpc>
            </a:pPr>
            <a:r>
              <a:rPr lang="en-US" dirty="0" smtClean="0">
                <a:solidFill>
                  <a:srgbClr val="2B2C30"/>
                </a:solidFill>
                <a:latin typeface="Public Sans"/>
              </a:rPr>
              <a:t>-carbon capture </a:t>
            </a:r>
            <a:r>
              <a:rPr lang="en-US" dirty="0">
                <a:solidFill>
                  <a:srgbClr val="2B2C30"/>
                </a:solidFill>
                <a:latin typeface="Public Sans"/>
              </a:rPr>
              <a:t>&amp; </a:t>
            </a:r>
            <a:r>
              <a:rPr lang="en-US" dirty="0" smtClean="0">
                <a:solidFill>
                  <a:srgbClr val="2B2C30"/>
                </a:solidFill>
                <a:latin typeface="Public Sans"/>
              </a:rPr>
              <a:t>storage</a:t>
            </a:r>
          </a:p>
          <a:p>
            <a:pPr>
              <a:lnSpc>
                <a:spcPts val="2520"/>
              </a:lnSpc>
            </a:pPr>
            <a:r>
              <a:rPr lang="en-US" dirty="0" smtClean="0">
                <a:solidFill>
                  <a:srgbClr val="2B2C30"/>
                </a:solidFill>
                <a:latin typeface="Public Sans"/>
              </a:rPr>
              <a:t>-offshore </a:t>
            </a:r>
            <a:r>
              <a:rPr lang="en-US" dirty="0">
                <a:solidFill>
                  <a:srgbClr val="2B2C30"/>
                </a:solidFill>
                <a:latin typeface="Public Sans"/>
              </a:rPr>
              <a:t>wind </a:t>
            </a:r>
            <a:r>
              <a:rPr lang="en-US" dirty="0" smtClean="0">
                <a:solidFill>
                  <a:srgbClr val="2B2C30"/>
                </a:solidFill>
                <a:latin typeface="Public Sans"/>
              </a:rPr>
              <a:t>farms sustainability</a:t>
            </a:r>
          </a:p>
          <a:p>
            <a:pPr>
              <a:lnSpc>
                <a:spcPts val="2520"/>
              </a:lnSpc>
            </a:pPr>
            <a:r>
              <a:rPr lang="en-US" dirty="0" smtClean="0">
                <a:solidFill>
                  <a:srgbClr val="2B2C30"/>
                </a:solidFill>
                <a:latin typeface="Public Sans"/>
              </a:rPr>
              <a:t>-marine litter</a:t>
            </a:r>
            <a:endParaRPr lang="en-US" dirty="0">
              <a:solidFill>
                <a:srgbClr val="2B2C30"/>
              </a:solidFill>
              <a:latin typeface="Public Sans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7804634" y="3758717"/>
            <a:ext cx="2873067" cy="288540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520"/>
              </a:lnSpc>
            </a:pPr>
            <a:r>
              <a:rPr lang="en-US" dirty="0">
                <a:solidFill>
                  <a:srgbClr val="2B2C30"/>
                </a:solidFill>
                <a:latin typeface="Public Sans"/>
              </a:rPr>
              <a:t> </a:t>
            </a:r>
            <a:r>
              <a:rPr lang="en-US" dirty="0" smtClean="0">
                <a:solidFill>
                  <a:srgbClr val="2B2C30"/>
                </a:solidFill>
                <a:latin typeface="Public Sans"/>
              </a:rPr>
              <a:t>5 initiatives, incl.</a:t>
            </a:r>
          </a:p>
          <a:p>
            <a:pPr>
              <a:lnSpc>
                <a:spcPts val="2520"/>
              </a:lnSpc>
            </a:pPr>
            <a:endParaRPr lang="en-US" dirty="0">
              <a:solidFill>
                <a:srgbClr val="2B2C30"/>
              </a:solidFill>
              <a:latin typeface="Public Sans"/>
            </a:endParaRPr>
          </a:p>
          <a:p>
            <a:pPr>
              <a:lnSpc>
                <a:spcPts val="2520"/>
              </a:lnSpc>
            </a:pPr>
            <a:r>
              <a:rPr lang="en-US" dirty="0" smtClean="0">
                <a:solidFill>
                  <a:srgbClr val="2B2C30"/>
                </a:solidFill>
                <a:latin typeface="Public Sans"/>
              </a:rPr>
              <a:t>- sports </a:t>
            </a:r>
            <a:r>
              <a:rPr lang="en-US" dirty="0">
                <a:solidFill>
                  <a:srgbClr val="2B2C30"/>
                </a:solidFill>
                <a:latin typeface="Public Sans"/>
              </a:rPr>
              <a:t>and rehabilitation</a:t>
            </a:r>
            <a:endParaRPr lang="en-US" dirty="0" smtClean="0">
              <a:solidFill>
                <a:srgbClr val="2B2C30"/>
              </a:solidFill>
              <a:latin typeface="Public Sans"/>
            </a:endParaRPr>
          </a:p>
          <a:p>
            <a:pPr>
              <a:lnSpc>
                <a:spcPts val="2520"/>
              </a:lnSpc>
            </a:pPr>
            <a:r>
              <a:rPr lang="en-US" dirty="0">
                <a:solidFill>
                  <a:srgbClr val="2B2C30"/>
                </a:solidFill>
                <a:latin typeface="Public Sans"/>
              </a:rPr>
              <a:t>- supporting older people</a:t>
            </a:r>
          </a:p>
          <a:p>
            <a:pPr>
              <a:lnSpc>
                <a:spcPts val="2520"/>
              </a:lnSpc>
            </a:pPr>
            <a:r>
              <a:rPr lang="en-US" dirty="0">
                <a:solidFill>
                  <a:srgbClr val="2B2C30"/>
                </a:solidFill>
                <a:latin typeface="Public Sans"/>
              </a:rPr>
              <a:t>- supporting youth </a:t>
            </a:r>
          </a:p>
          <a:p>
            <a:pPr>
              <a:lnSpc>
                <a:spcPts val="2520"/>
              </a:lnSpc>
            </a:pPr>
            <a:r>
              <a:rPr lang="en-US" dirty="0">
                <a:solidFill>
                  <a:srgbClr val="2B2C30"/>
                </a:solidFill>
                <a:latin typeface="Public Sans"/>
              </a:rPr>
              <a:t>- gender issues</a:t>
            </a:r>
          </a:p>
          <a:p>
            <a:pPr>
              <a:lnSpc>
                <a:spcPts val="2520"/>
              </a:lnSpc>
            </a:pPr>
            <a:r>
              <a:rPr lang="en-US" dirty="0">
                <a:solidFill>
                  <a:srgbClr val="2B2C30"/>
                </a:solidFill>
                <a:latin typeface="Public Sans"/>
              </a:rPr>
              <a:t>- European capitals of culture cooperation</a:t>
            </a:r>
          </a:p>
          <a:p>
            <a:pPr marL="285750" indent="-285750">
              <a:lnSpc>
                <a:spcPts val="2520"/>
              </a:lnSpc>
              <a:buFontTx/>
              <a:buChar char="-"/>
            </a:pPr>
            <a:endParaRPr lang="en-US" sz="1600" dirty="0">
              <a:solidFill>
                <a:srgbClr val="2B2C30"/>
              </a:solidFill>
              <a:latin typeface="Public Sans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1092740" y="3710971"/>
            <a:ext cx="2610443" cy="44884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520"/>
              </a:lnSpc>
            </a:pPr>
            <a:r>
              <a:rPr lang="en-US" dirty="0" smtClean="0">
                <a:solidFill>
                  <a:srgbClr val="2B2C30"/>
                </a:solidFill>
                <a:latin typeface="Public Sans"/>
              </a:rPr>
              <a:t>5 initiatives, incl.</a:t>
            </a:r>
          </a:p>
          <a:p>
            <a:pPr>
              <a:lnSpc>
                <a:spcPts val="2520"/>
              </a:lnSpc>
            </a:pPr>
            <a:endParaRPr lang="en-US" dirty="0" smtClean="0">
              <a:solidFill>
                <a:srgbClr val="2B2C30"/>
              </a:solidFill>
              <a:latin typeface="Public Sans"/>
            </a:endParaRPr>
          </a:p>
          <a:p>
            <a:pPr>
              <a:lnSpc>
                <a:spcPts val="2520"/>
              </a:lnSpc>
            </a:pPr>
            <a:r>
              <a:rPr lang="en-US" dirty="0" smtClean="0">
                <a:solidFill>
                  <a:srgbClr val="2B2C30"/>
                </a:solidFill>
                <a:latin typeface="Public Sans"/>
              </a:rPr>
              <a:t>-applications for hospital environments</a:t>
            </a:r>
          </a:p>
          <a:p>
            <a:pPr>
              <a:lnSpc>
                <a:spcPts val="2520"/>
              </a:lnSpc>
            </a:pPr>
            <a:r>
              <a:rPr lang="en-US" dirty="0" smtClean="0">
                <a:solidFill>
                  <a:srgbClr val="2B2C30"/>
                </a:solidFill>
                <a:latin typeface="Public Sans"/>
              </a:rPr>
              <a:t>-  anxiety</a:t>
            </a:r>
            <a:r>
              <a:rPr lang="en-US" dirty="0">
                <a:solidFill>
                  <a:srgbClr val="2B2C30"/>
                </a:solidFill>
                <a:latin typeface="Public Sans"/>
              </a:rPr>
              <a:t>, </a:t>
            </a:r>
            <a:r>
              <a:rPr lang="en-US" dirty="0" smtClean="0">
                <a:solidFill>
                  <a:srgbClr val="2B2C30"/>
                </a:solidFill>
                <a:latin typeface="Public Sans"/>
              </a:rPr>
              <a:t>depression, stress and the role of emotional intelligence</a:t>
            </a:r>
          </a:p>
          <a:p>
            <a:pPr>
              <a:lnSpc>
                <a:spcPts val="2520"/>
              </a:lnSpc>
            </a:pPr>
            <a:r>
              <a:rPr lang="en-US" dirty="0">
                <a:solidFill>
                  <a:srgbClr val="2B2C30"/>
                </a:solidFill>
                <a:latin typeface="Public Sans"/>
              </a:rPr>
              <a:t> </a:t>
            </a:r>
            <a:r>
              <a:rPr lang="en-US" dirty="0" smtClean="0">
                <a:solidFill>
                  <a:srgbClr val="2B2C30"/>
                </a:solidFill>
                <a:latin typeface="Public Sans"/>
              </a:rPr>
              <a:t>-burnout </a:t>
            </a:r>
            <a:r>
              <a:rPr lang="en-US" dirty="0">
                <a:solidFill>
                  <a:srgbClr val="2B2C30"/>
                </a:solidFill>
                <a:latin typeface="Public Sans"/>
              </a:rPr>
              <a:t>of </a:t>
            </a:r>
            <a:r>
              <a:rPr lang="en-US" dirty="0" smtClean="0">
                <a:solidFill>
                  <a:srgbClr val="2B2C30"/>
                </a:solidFill>
                <a:latin typeface="Public Sans"/>
              </a:rPr>
              <a:t>health professionals</a:t>
            </a:r>
          </a:p>
          <a:p>
            <a:pPr>
              <a:lnSpc>
                <a:spcPts val="2520"/>
              </a:lnSpc>
            </a:pPr>
            <a:r>
              <a:rPr lang="en-US" dirty="0" smtClean="0">
                <a:solidFill>
                  <a:srgbClr val="2B2C30"/>
                </a:solidFill>
                <a:latin typeface="Public Sans"/>
              </a:rPr>
              <a:t>-nursing students in hospital practice</a:t>
            </a:r>
          </a:p>
          <a:p>
            <a:pPr>
              <a:lnSpc>
                <a:spcPts val="2520"/>
              </a:lnSpc>
            </a:pPr>
            <a:r>
              <a:rPr lang="en-US" dirty="0" smtClean="0">
                <a:solidFill>
                  <a:srgbClr val="2B2C30"/>
                </a:solidFill>
                <a:latin typeface="Public Sans"/>
              </a:rPr>
              <a:t>-makerspaces in health sector</a:t>
            </a:r>
            <a:endParaRPr lang="en-US" dirty="0">
              <a:solidFill>
                <a:srgbClr val="2B2C30"/>
              </a:solidFill>
              <a:latin typeface="Public Sans"/>
            </a:endParaRPr>
          </a:p>
          <a:p>
            <a:pPr marL="285750" indent="-285750">
              <a:lnSpc>
                <a:spcPts val="2520"/>
              </a:lnSpc>
              <a:buFontTx/>
              <a:buChar char="-"/>
            </a:pPr>
            <a:endParaRPr lang="en-US" dirty="0">
              <a:solidFill>
                <a:srgbClr val="2B2C30"/>
              </a:solidFill>
              <a:latin typeface="Public Sans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11042179" y="2434802"/>
            <a:ext cx="6217121" cy="2285125"/>
          </a:xfrm>
          <a:prstGeom prst="rect">
            <a:avLst/>
          </a:prstGeom>
        </p:spPr>
        <p:txBody>
          <a:bodyPr lIns="68580" tIns="68580" rIns="68580" bIns="68580" rtlCol="0" anchor="ctr"/>
          <a:lstStyle/>
          <a:p>
            <a:pPr algn="ctr">
              <a:lnSpc>
                <a:spcPts val="1889"/>
              </a:lnSpc>
            </a:pPr>
            <a:endParaRPr/>
          </a:p>
        </p:txBody>
      </p:sp>
      <p:sp>
        <p:nvSpPr>
          <p:cNvPr id="30" name="Freeform 30"/>
          <p:cNvSpPr/>
          <p:nvPr/>
        </p:nvSpPr>
        <p:spPr>
          <a:xfrm>
            <a:off x="7872885" y="9073879"/>
            <a:ext cx="1632492" cy="393158"/>
          </a:xfrm>
          <a:custGeom>
            <a:avLst/>
            <a:gdLst/>
            <a:ahLst/>
            <a:cxnLst/>
            <a:rect l="l" t="t" r="r" b="b"/>
            <a:pathLst>
              <a:path w="1632492" h="393158">
                <a:moveTo>
                  <a:pt x="0" y="0"/>
                </a:moveTo>
                <a:lnTo>
                  <a:pt x="1632492" y="0"/>
                </a:lnTo>
                <a:lnTo>
                  <a:pt x="1632492" y="393159"/>
                </a:lnTo>
                <a:lnTo>
                  <a:pt x="0" y="39315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2" name="TextBox 11"/>
          <p:cNvSpPr txBox="1"/>
          <p:nvPr/>
        </p:nvSpPr>
        <p:spPr>
          <a:xfrm>
            <a:off x="14278185" y="2415528"/>
            <a:ext cx="2959286" cy="9577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919"/>
              </a:lnSpc>
            </a:pPr>
            <a:r>
              <a:rPr lang="en-US" sz="2400" dirty="0">
                <a:solidFill>
                  <a:srgbClr val="2B2C30"/>
                </a:solidFill>
                <a:latin typeface="Public Sans Bold"/>
              </a:rPr>
              <a:t>Agriculture and food</a:t>
            </a:r>
          </a:p>
        </p:txBody>
      </p:sp>
      <p:sp>
        <p:nvSpPr>
          <p:cNvPr id="33" name="TextBox 15"/>
          <p:cNvSpPr txBox="1"/>
          <p:nvPr/>
        </p:nvSpPr>
        <p:spPr>
          <a:xfrm>
            <a:off x="14278185" y="3661762"/>
            <a:ext cx="3171615" cy="45012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659"/>
              </a:lnSpc>
            </a:pPr>
            <a:r>
              <a:rPr lang="en-US" dirty="0" smtClean="0">
                <a:solidFill>
                  <a:srgbClr val="2B2C30"/>
                </a:solidFill>
                <a:latin typeface="Public Sans"/>
              </a:rPr>
              <a:t>8 initiatives, incl.</a:t>
            </a:r>
          </a:p>
          <a:p>
            <a:pPr>
              <a:lnSpc>
                <a:spcPts val="2659"/>
              </a:lnSpc>
            </a:pPr>
            <a:endParaRPr lang="en-US" dirty="0">
              <a:solidFill>
                <a:srgbClr val="2B2C30"/>
              </a:solidFill>
              <a:latin typeface="Public Sans"/>
            </a:endParaRPr>
          </a:p>
          <a:p>
            <a:pPr>
              <a:lnSpc>
                <a:spcPts val="2659"/>
              </a:lnSpc>
            </a:pPr>
            <a:r>
              <a:rPr lang="en-US" dirty="0" smtClean="0"/>
              <a:t>- development of new species</a:t>
            </a:r>
          </a:p>
          <a:p>
            <a:pPr>
              <a:lnSpc>
                <a:spcPts val="2659"/>
              </a:lnSpc>
            </a:pPr>
            <a:r>
              <a:rPr lang="en-US" dirty="0"/>
              <a:t>-phenotyping tools and breeding for improved apple, pear and plum </a:t>
            </a:r>
            <a:r>
              <a:rPr lang="en-US" dirty="0" smtClean="0"/>
              <a:t>cultivars</a:t>
            </a:r>
          </a:p>
          <a:p>
            <a:pPr>
              <a:lnSpc>
                <a:spcPts val="2659"/>
              </a:lnSpc>
            </a:pPr>
            <a:r>
              <a:rPr lang="en-US" dirty="0"/>
              <a:t>-non-wood forest </a:t>
            </a:r>
            <a:r>
              <a:rPr lang="en-US" dirty="0" smtClean="0"/>
              <a:t>products</a:t>
            </a:r>
          </a:p>
          <a:p>
            <a:pPr>
              <a:lnSpc>
                <a:spcPts val="2659"/>
              </a:lnSpc>
            </a:pPr>
            <a:r>
              <a:rPr lang="en-US" dirty="0"/>
              <a:t>-assessment of European </a:t>
            </a:r>
            <a:r>
              <a:rPr lang="en-US" dirty="0" err="1"/>
              <a:t>Prunus</a:t>
            </a:r>
            <a:r>
              <a:rPr lang="en-US" dirty="0"/>
              <a:t> </a:t>
            </a:r>
            <a:r>
              <a:rPr lang="en-US" dirty="0" err="1"/>
              <a:t>avium</a:t>
            </a:r>
            <a:r>
              <a:rPr lang="en-US" dirty="0"/>
              <a:t> population through </a:t>
            </a:r>
            <a:r>
              <a:rPr lang="en-US" dirty="0" err="1"/>
              <a:t>Nanopore</a:t>
            </a:r>
            <a:r>
              <a:rPr lang="en-US" dirty="0"/>
              <a:t> </a:t>
            </a:r>
            <a:r>
              <a:rPr lang="en-US" dirty="0" smtClean="0"/>
              <a:t>sequencing</a:t>
            </a:r>
          </a:p>
          <a:p>
            <a:pPr>
              <a:lnSpc>
                <a:spcPts val="2659"/>
              </a:lnSpc>
            </a:pPr>
            <a:r>
              <a:rPr lang="en-US" dirty="0"/>
              <a:t>-climate-resilient crops , </a:t>
            </a:r>
            <a:r>
              <a:rPr lang="en-US" dirty="0" smtClean="0"/>
              <a:t>livestock</a:t>
            </a:r>
          </a:p>
          <a:p>
            <a:pPr>
              <a:lnSpc>
                <a:spcPts val="2659"/>
              </a:lnSpc>
            </a:pPr>
            <a:r>
              <a:rPr lang="en-US" dirty="0" smtClean="0"/>
              <a:t>-gene pool </a:t>
            </a:r>
            <a:r>
              <a:rPr lang="en-US" dirty="0"/>
              <a:t>for </a:t>
            </a:r>
            <a:r>
              <a:rPr lang="en-US" dirty="0" smtClean="0"/>
              <a:t>future production</a:t>
            </a:r>
          </a:p>
          <a:p>
            <a:pPr>
              <a:lnSpc>
                <a:spcPts val="2659"/>
              </a:lnSpc>
            </a:pPr>
            <a:r>
              <a:rPr lang="en-US" dirty="0"/>
              <a:t>-bees </a:t>
            </a:r>
            <a:r>
              <a:rPr lang="en-US" dirty="0" smtClean="0"/>
              <a:t>resistant to </a:t>
            </a:r>
            <a:r>
              <a:rPr lang="en-US" dirty="0" err="1" smtClean="0"/>
              <a:t>Varroa</a:t>
            </a:r>
            <a:r>
              <a:rPr lang="en-US" dirty="0" smtClean="0"/>
              <a:t> </a:t>
            </a:r>
            <a:r>
              <a:rPr lang="en-US" dirty="0"/>
              <a:t>mite.</a:t>
            </a:r>
          </a:p>
        </p:txBody>
      </p:sp>
      <p:sp>
        <p:nvSpPr>
          <p:cNvPr id="25" name="TextBox 4"/>
          <p:cNvSpPr txBox="1"/>
          <p:nvPr/>
        </p:nvSpPr>
        <p:spPr>
          <a:xfrm>
            <a:off x="15316200" y="8962495"/>
            <a:ext cx="1682491" cy="10387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17"/>
              </a:lnSpc>
            </a:pPr>
            <a:r>
              <a:rPr lang="en-US" sz="2986" spc="14" dirty="0" smtClean="0">
                <a:solidFill>
                  <a:srgbClr val="2B2C30"/>
                </a:solidFill>
                <a:latin typeface="Playfair Display"/>
              </a:rPr>
              <a:t>National Focal Point</a:t>
            </a:r>
            <a:endParaRPr lang="en-US" sz="2986" spc="14" dirty="0">
              <a:solidFill>
                <a:srgbClr val="2B2C30"/>
              </a:solidFill>
              <a:latin typeface="Playfair Display"/>
            </a:endParaRPr>
          </a:p>
        </p:txBody>
      </p:sp>
      <p:sp>
        <p:nvSpPr>
          <p:cNvPr id="2" name="Ορθογώνιο 1"/>
          <p:cNvSpPr/>
          <p:nvPr/>
        </p:nvSpPr>
        <p:spPr>
          <a:xfrm>
            <a:off x="244851" y="7230880"/>
            <a:ext cx="1025877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/>
                </a:solidFill>
                <a:effectLst/>
              </a:rPr>
              <a:t>Proposal for additional funds: 800.000</a:t>
            </a:r>
            <a:r>
              <a:rPr lang="en-US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/>
                </a:solidFill>
              </a:rPr>
              <a:t>€</a:t>
            </a:r>
            <a:endParaRPr lang="en-US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8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1028706" y="4514765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TextBox 3"/>
          <p:cNvSpPr txBox="1"/>
          <p:nvPr/>
        </p:nvSpPr>
        <p:spPr>
          <a:xfrm>
            <a:off x="1016407" y="8917305"/>
            <a:ext cx="7862435" cy="4044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50"/>
              </a:lnSpc>
            </a:pPr>
            <a:r>
              <a:rPr lang="en-US" sz="2300" dirty="0" smtClean="0">
                <a:solidFill>
                  <a:srgbClr val="2B2C30"/>
                </a:solidFill>
                <a:latin typeface="Public Sans"/>
              </a:rPr>
              <a:t>Eleni </a:t>
            </a:r>
            <a:r>
              <a:rPr lang="en-US" sz="2300" dirty="0" err="1" smtClean="0">
                <a:solidFill>
                  <a:srgbClr val="2B2C30"/>
                </a:solidFill>
                <a:latin typeface="Public Sans"/>
              </a:rPr>
              <a:t>Kontaxaki</a:t>
            </a:r>
            <a:endParaRPr lang="en-US" sz="2300" dirty="0">
              <a:solidFill>
                <a:srgbClr val="2B2C30"/>
              </a:solidFill>
              <a:latin typeface="Public Sans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7926598" y="9258300"/>
            <a:ext cx="1632492" cy="393158"/>
          </a:xfrm>
          <a:custGeom>
            <a:avLst/>
            <a:gdLst/>
            <a:ahLst/>
            <a:cxnLst/>
            <a:rect l="l" t="t" r="r" b="b"/>
            <a:pathLst>
              <a:path w="1632492" h="393158">
                <a:moveTo>
                  <a:pt x="0" y="0"/>
                </a:moveTo>
                <a:lnTo>
                  <a:pt x="1632491" y="0"/>
                </a:lnTo>
                <a:lnTo>
                  <a:pt x="1632491" y="393158"/>
                </a:lnTo>
                <a:lnTo>
                  <a:pt x="0" y="3931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028700" y="515086"/>
            <a:ext cx="1791530" cy="1255355"/>
          </a:xfrm>
          <a:custGeom>
            <a:avLst/>
            <a:gdLst/>
            <a:ahLst/>
            <a:cxnLst/>
            <a:rect l="l" t="t" r="r" b="b"/>
            <a:pathLst>
              <a:path w="1791530" h="1255355">
                <a:moveTo>
                  <a:pt x="0" y="0"/>
                </a:moveTo>
                <a:lnTo>
                  <a:pt x="1791530" y="0"/>
                </a:lnTo>
                <a:lnTo>
                  <a:pt x="1791530" y="1255355"/>
                </a:lnTo>
                <a:lnTo>
                  <a:pt x="0" y="125535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4604524" y="515086"/>
            <a:ext cx="2103137" cy="535547"/>
          </a:xfrm>
          <a:custGeom>
            <a:avLst/>
            <a:gdLst/>
            <a:ahLst/>
            <a:cxnLst/>
            <a:rect l="l" t="t" r="r" b="b"/>
            <a:pathLst>
              <a:path w="2103137" h="535547">
                <a:moveTo>
                  <a:pt x="0" y="0"/>
                </a:moveTo>
                <a:lnTo>
                  <a:pt x="2103137" y="0"/>
                </a:lnTo>
                <a:lnTo>
                  <a:pt x="2103137" y="535547"/>
                </a:lnTo>
                <a:lnTo>
                  <a:pt x="0" y="53554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850974" y="2322891"/>
            <a:ext cx="16408332" cy="20936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250"/>
              </a:lnSpc>
            </a:pPr>
            <a:r>
              <a:rPr lang="en-US" sz="16758" spc="83">
                <a:solidFill>
                  <a:srgbClr val="2B2C30"/>
                </a:solidFill>
                <a:latin typeface="Quincy"/>
              </a:rPr>
              <a:t>Thank you!</a:t>
            </a:r>
          </a:p>
        </p:txBody>
      </p:sp>
      <p:sp>
        <p:nvSpPr>
          <p:cNvPr id="9" name="TextBox 4"/>
          <p:cNvSpPr txBox="1"/>
          <p:nvPr/>
        </p:nvSpPr>
        <p:spPr>
          <a:xfrm>
            <a:off x="15240000" y="8935506"/>
            <a:ext cx="1682491" cy="10387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17"/>
              </a:lnSpc>
            </a:pPr>
            <a:r>
              <a:rPr lang="en-US" sz="2986" spc="14" dirty="0" smtClean="0">
                <a:solidFill>
                  <a:srgbClr val="2B2C30"/>
                </a:solidFill>
                <a:latin typeface="Playfair Display"/>
              </a:rPr>
              <a:t>National Focal Point</a:t>
            </a:r>
            <a:endParaRPr lang="en-US" sz="2986" spc="14" dirty="0">
              <a:solidFill>
                <a:srgbClr val="2B2C30"/>
              </a:solidFill>
              <a:latin typeface="Playfair Display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773</Words>
  <Application>Microsoft Office PowerPoint</Application>
  <PresentationFormat>Προσαρμογή</PresentationFormat>
  <Paragraphs>157</Paragraphs>
  <Slides>8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9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8</vt:i4>
      </vt:variant>
    </vt:vector>
  </HeadingPairs>
  <TitlesOfParts>
    <vt:vector size="18" baseType="lpstr">
      <vt:lpstr>Arial</vt:lpstr>
      <vt:lpstr>Wingdings</vt:lpstr>
      <vt:lpstr>Playfair Display</vt:lpstr>
      <vt:lpstr>Quincy</vt:lpstr>
      <vt:lpstr>Proxima Nova</vt:lpstr>
      <vt:lpstr>Quincy Light</vt:lpstr>
      <vt:lpstr>Calibri</vt:lpstr>
      <vt:lpstr>Public Sans Bold</vt:lpstr>
      <vt:lpstr>Public Sans</vt:lpstr>
      <vt:lpstr>Office Theme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Cream Neutral Minimalist New Business Pitch Deck Presentation</dc:title>
  <dc:creator>Κονταξάκη, Ελένη</dc:creator>
  <cp:lastModifiedBy>Κονταξάκη, Ελένη</cp:lastModifiedBy>
  <cp:revision>47</cp:revision>
  <dcterms:created xsi:type="dcterms:W3CDTF">2006-08-16T00:00:00Z</dcterms:created>
  <dcterms:modified xsi:type="dcterms:W3CDTF">2023-11-15T09:33:06Z</dcterms:modified>
  <dc:identifier>DAFzBFWDuww</dc:identifier>
</cp:coreProperties>
</file>