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9" r:id="rId4"/>
    <p:sldId id="260" r:id="rId5"/>
    <p:sldId id="264" r:id="rId6"/>
    <p:sldId id="268" r:id="rId7"/>
    <p:sldId id="261" r:id="rId8"/>
    <p:sldId id="262" r:id="rId9"/>
    <p:sldId id="263" r:id="rId10"/>
    <p:sldId id="265" r:id="rId11"/>
    <p:sldId id="266" r:id="rId12"/>
    <p:sldId id="267" r:id="rId13"/>
  </p:sldIdLst>
  <p:sldSz cx="18288000" cy="10287000"/>
  <p:notesSz cx="6858000" cy="9144000"/>
  <p:embeddedFontLst>
    <p:embeddedFont>
      <p:font typeface="Playfair Display Italics" panose="020B0604020202020204" charset="0"/>
      <p:regular r:id="rId14"/>
    </p:embeddedFont>
    <p:embeddedFont>
      <p:font typeface="Quincy Light" panose="020B0604020202020204" charset="0"/>
      <p:regular r:id="rId15"/>
    </p:embeddedFont>
    <p:embeddedFont>
      <p:font typeface="Calibri" panose="020F0502020204030204" pitchFamily="34" charset="0"/>
      <p:regular r:id="rId16"/>
      <p:bold r:id="rId17"/>
      <p:italic r:id="rId18"/>
      <p:boldItalic r:id="rId19"/>
    </p:embeddedFont>
    <p:embeddedFont>
      <p:font typeface="Public Sans Bold" panose="020B0604020202020204" charset="0"/>
      <p:regular r:id="rId20"/>
    </p:embeddedFont>
    <p:embeddedFont>
      <p:font typeface="Public Sans" panose="020B0604020202020204" charset="0"/>
      <p:regular r:id="rId21"/>
    </p:embeddedFont>
    <p:embeddedFont>
      <p:font typeface="Playfair Display" panose="020B0604020202020204" charset="0"/>
      <p:regular r:id="rId22"/>
    </p:embeddedFont>
    <p:embeddedFont>
      <p:font typeface="Quincy" panose="020B0604020202020204" charset="0"/>
      <p:regular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72" d="100"/>
          <a:sy n="72" d="100"/>
        </p:scale>
        <p:origin x="57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5.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_____________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______________Microsoft_Excel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344409010729062E-2"/>
          <c:y val="2.8905330686540176E-3"/>
          <c:w val="0.44792919527976111"/>
          <c:h val="0.98130536413648384"/>
        </c:manualLayout>
      </c:layout>
      <c:pieChart>
        <c:varyColors val="1"/>
        <c:ser>
          <c:idx val="0"/>
          <c:order val="0"/>
          <c:tx>
            <c:strRef>
              <c:f>Φύλλο1!$B$1</c:f>
              <c:strCache>
                <c:ptCount val="1"/>
                <c:pt idx="0">
                  <c:v>Στήλη1</c:v>
                </c:pt>
              </c:strCache>
            </c:strRef>
          </c:tx>
          <c:explosion val="9"/>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c:spPr>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dPt>
          <c:dPt>
            <c:idx val="3"/>
            <c:bubble3D val="0"/>
            <c:spPr>
              <a:gradFill>
                <a:gsLst>
                  <a:gs pos="100000">
                    <a:schemeClr val="accent4">
                      <a:lumMod val="60000"/>
                      <a:lumOff val="40000"/>
                    </a:schemeClr>
                  </a:gs>
                  <a:gs pos="0">
                    <a:schemeClr val="accent4"/>
                  </a:gs>
                </a:gsLst>
                <a:lin ang="5400000" scaled="0"/>
              </a:gradFill>
              <a:ln w="19050">
                <a:solidFill>
                  <a:schemeClr val="lt1"/>
                </a:solidFill>
              </a:ln>
              <a:effectLst/>
            </c:spPr>
          </c:dPt>
          <c:dPt>
            <c:idx val="4"/>
            <c:bubble3D val="0"/>
            <c:spPr>
              <a:gradFill>
                <a:gsLst>
                  <a:gs pos="100000">
                    <a:schemeClr val="accent5">
                      <a:lumMod val="60000"/>
                      <a:lumOff val="40000"/>
                    </a:schemeClr>
                  </a:gs>
                  <a:gs pos="0">
                    <a:schemeClr val="accent5"/>
                  </a:gs>
                </a:gsLst>
                <a:lin ang="5400000" scaled="0"/>
              </a:gradFill>
              <a:ln w="19050">
                <a:solidFill>
                  <a:schemeClr val="lt1"/>
                </a:solidFill>
              </a:ln>
              <a:effectLst/>
            </c:spPr>
          </c:dPt>
          <c:dPt>
            <c:idx val="5"/>
            <c:bubble3D val="0"/>
            <c:spPr>
              <a:gradFill>
                <a:gsLst>
                  <a:gs pos="100000">
                    <a:schemeClr val="accent6">
                      <a:lumMod val="60000"/>
                      <a:lumOff val="40000"/>
                    </a:schemeClr>
                  </a:gs>
                  <a:gs pos="0">
                    <a:schemeClr val="accent6"/>
                  </a:gs>
                </a:gsLst>
                <a:lin ang="5400000" scaled="0"/>
              </a:gradFill>
              <a:ln w="19050">
                <a:solidFill>
                  <a:schemeClr val="lt1"/>
                </a:solidFill>
              </a:ln>
              <a:effectLst/>
            </c:spPr>
          </c:dPt>
          <c:dPt>
            <c:idx val="6"/>
            <c:bubble3D val="0"/>
            <c:spPr>
              <a:gradFill>
                <a:gsLst>
                  <a:gs pos="100000">
                    <a:schemeClr val="accent1">
                      <a:lumMod val="60000"/>
                      <a:lumMod val="60000"/>
                      <a:lumOff val="40000"/>
                    </a:schemeClr>
                  </a:gs>
                  <a:gs pos="0">
                    <a:schemeClr val="accent1">
                      <a:lumMod val="60000"/>
                    </a:schemeClr>
                  </a:gs>
                </a:gsLst>
                <a:lin ang="5400000" scaled="0"/>
              </a:gradFill>
              <a:ln w="19050">
                <a:solidFill>
                  <a:schemeClr val="lt1"/>
                </a:solidFill>
              </a:ln>
              <a:effectLst/>
            </c:spPr>
          </c:dPt>
          <c:dPt>
            <c:idx val="7"/>
            <c:bubble3D val="0"/>
            <c:spPr>
              <a:gradFill>
                <a:gsLst>
                  <a:gs pos="100000">
                    <a:schemeClr val="accent2">
                      <a:lumMod val="60000"/>
                      <a:lumMod val="60000"/>
                      <a:lumOff val="40000"/>
                    </a:schemeClr>
                  </a:gs>
                  <a:gs pos="0">
                    <a:schemeClr val="accent2">
                      <a:lumMod val="60000"/>
                    </a:schemeClr>
                  </a:gs>
                </a:gsLst>
                <a:lin ang="5400000" scaled="0"/>
              </a:gradFill>
              <a:ln w="19050">
                <a:solidFill>
                  <a:schemeClr val="lt1"/>
                </a:solidFill>
              </a:ln>
              <a:effectLst/>
            </c:spPr>
          </c:dPt>
          <c:dPt>
            <c:idx val="8"/>
            <c:bubble3D val="0"/>
            <c:spPr>
              <a:gradFill>
                <a:gsLst>
                  <a:gs pos="100000">
                    <a:schemeClr val="accent3">
                      <a:lumMod val="60000"/>
                      <a:lumMod val="60000"/>
                      <a:lumOff val="40000"/>
                    </a:schemeClr>
                  </a:gs>
                  <a:gs pos="0">
                    <a:schemeClr val="accent3">
                      <a:lumMod val="60000"/>
                    </a:schemeClr>
                  </a:gs>
                </a:gsLst>
                <a:lin ang="5400000" scaled="0"/>
              </a:gradFill>
              <a:ln w="19050">
                <a:solidFill>
                  <a:schemeClr val="lt1"/>
                </a:solidFill>
              </a:ln>
              <a:effectLst/>
            </c:spPr>
          </c:dPt>
          <c:dPt>
            <c:idx val="9"/>
            <c:bubble3D val="0"/>
            <c:spPr>
              <a:gradFill>
                <a:gsLst>
                  <a:gs pos="100000">
                    <a:schemeClr val="accent4">
                      <a:lumMod val="60000"/>
                      <a:lumMod val="60000"/>
                      <a:lumOff val="40000"/>
                    </a:schemeClr>
                  </a:gs>
                  <a:gs pos="0">
                    <a:schemeClr val="accent4">
                      <a:lumMod val="60000"/>
                    </a:schemeClr>
                  </a:gs>
                </a:gsLst>
                <a:lin ang="5400000" scaled="0"/>
              </a:gra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l-GR"/>
              </a:p>
            </c:txPr>
            <c:dLblPos val="bestFit"/>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Φύλλο1!$A$2:$A$11</c:f>
              <c:strCache>
                <c:ptCount val="10"/>
                <c:pt idx="0">
                  <c:v>Programme management</c:v>
                </c:pt>
                <c:pt idx="1">
                  <c:v>Small Grant Scheme</c:v>
                </c:pt>
                <c:pt idx="2">
                  <c:v>PDP 1_Appeals Authority / UNE</c:v>
                </c:pt>
                <c:pt idx="3">
                  <c:v>PDP 2_Asylum Service / UDI</c:v>
                </c:pt>
                <c:pt idx="4">
                  <c:v>PDP 3_Ministry of Migration and Asylum / NOMJ / IMDI/ Ionian University</c:v>
                </c:pt>
                <c:pt idx="5">
                  <c:v>PDP 4_National Centre of Social Solidarity (E.K.K.A.)</c:v>
                </c:pt>
                <c:pt idx="6">
                  <c:v>PDP 5_Greek Ombudsman </c:v>
                </c:pt>
                <c:pt idx="7">
                  <c:v>PDP 6_Hellenic Police / Center for Security Studies</c:v>
                </c:pt>
                <c:pt idx="8">
                  <c:v>PDP 7_Reception and Identification Service</c:v>
                </c:pt>
                <c:pt idx="9">
                  <c:v>PDP 8_General Secretariat for the Vulnerable Persons and Institutional Policy/UDI</c:v>
                </c:pt>
              </c:strCache>
            </c:strRef>
          </c:cat>
          <c:val>
            <c:numRef>
              <c:f>Φύλλο1!$B$2:$B$11</c:f>
              <c:numCache>
                <c:formatCode>#,##0.00\ "€"</c:formatCode>
                <c:ptCount val="10"/>
                <c:pt idx="0">
                  <c:v>850500</c:v>
                </c:pt>
                <c:pt idx="1">
                  <c:v>1259508.3700000001</c:v>
                </c:pt>
                <c:pt idx="2">
                  <c:v>908520.7</c:v>
                </c:pt>
                <c:pt idx="3">
                  <c:v>3219864</c:v>
                </c:pt>
                <c:pt idx="4">
                  <c:v>1950000</c:v>
                </c:pt>
                <c:pt idx="5">
                  <c:v>744254</c:v>
                </c:pt>
                <c:pt idx="6">
                  <c:v>450520</c:v>
                </c:pt>
                <c:pt idx="7">
                  <c:v>1000000</c:v>
                </c:pt>
                <c:pt idx="8">
                  <c:v>4180995.93</c:v>
                </c:pt>
                <c:pt idx="9">
                  <c:v>4847602</c:v>
                </c:pt>
              </c:numCache>
            </c:numRef>
          </c:val>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legendEntry>
        <c:idx val="1"/>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legendEntry>
        <c:idx val="2"/>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legendEntry>
        <c:idx val="3"/>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legendEntry>
        <c:idx val="4"/>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legendEntry>
        <c:idx val="5"/>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legendEntry>
        <c:idx val="6"/>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legendEntry>
        <c:idx val="7"/>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legendEntry>
        <c:idx val="8"/>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legendEntry>
        <c:idx val="9"/>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Entry>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l-GR"/>
        </a:p>
      </c:txPr>
    </c:legend>
    <c:plotVisOnly val="1"/>
    <c:dispBlanksAs val="gap"/>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Φύλλο1!$B$1</c:f>
              <c:strCache>
                <c:ptCount val="1"/>
                <c:pt idx="0">
                  <c:v>Στήλη1</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Pt>
            <c:idx val="0"/>
            <c:invertIfNegative val="0"/>
            <c:bubble3D val="0"/>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dPt>
          <c:dPt>
            <c:idx val="1"/>
            <c:invertIfNegative val="0"/>
            <c:bubble3D val="0"/>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dPt>
          <c:dPt>
            <c:idx val="2"/>
            <c:invertIfNegative val="0"/>
            <c:bubble3D val="0"/>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dPt>
          <c:dPt>
            <c:idx val="3"/>
            <c:invertIfNegative val="0"/>
            <c:bubble3D val="0"/>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l-G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Φύλλο1!$A$2:$A$4</c:f>
              <c:strCache>
                <c:ptCount val="3"/>
                <c:pt idx="0">
                  <c:v>Disbursed rate</c:v>
                </c:pt>
                <c:pt idx="1">
                  <c:v>Contracted rate (Projects' Contracts)</c:v>
                </c:pt>
                <c:pt idx="2">
                  <c:v>Payments' rate</c:v>
                </c:pt>
              </c:strCache>
            </c:strRef>
          </c:cat>
          <c:val>
            <c:numRef>
              <c:f>Φύλλο1!$B$2:$B$4</c:f>
              <c:numCache>
                <c:formatCode>0.00%</c:formatCode>
                <c:ptCount val="3"/>
                <c:pt idx="0">
                  <c:v>0.65100000000000002</c:v>
                </c:pt>
                <c:pt idx="1">
                  <c:v>0.89158529891537408</c:v>
                </c:pt>
                <c:pt idx="2">
                  <c:v>0.23772018000423967</c:v>
                </c:pt>
              </c:numCache>
            </c:numRef>
          </c:val>
        </c:ser>
        <c:dLbls>
          <c:dLblPos val="inEnd"/>
          <c:showLegendKey val="0"/>
          <c:showVal val="1"/>
          <c:showCatName val="0"/>
          <c:showSerName val="0"/>
          <c:showPercent val="0"/>
          <c:showBubbleSize val="0"/>
        </c:dLbls>
        <c:gapWidth val="41"/>
        <c:axId val="308833888"/>
        <c:axId val="308928344"/>
      </c:barChart>
      <c:catAx>
        <c:axId val="3088338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effectLst/>
                <a:latin typeface="+mn-lt"/>
                <a:ea typeface="+mn-ea"/>
                <a:cs typeface="+mn-cs"/>
              </a:defRPr>
            </a:pPr>
            <a:endParaRPr lang="el-GR"/>
          </a:p>
        </c:txPr>
        <c:crossAx val="308928344"/>
        <c:crosses val="autoZero"/>
        <c:auto val="1"/>
        <c:lblAlgn val="ctr"/>
        <c:lblOffset val="100"/>
        <c:noMultiLvlLbl val="0"/>
      </c:catAx>
      <c:valAx>
        <c:axId val="308928344"/>
        <c:scaling>
          <c:orientation val="minMax"/>
        </c:scaling>
        <c:delete val="1"/>
        <c:axPos val="l"/>
        <c:numFmt formatCode="0.00%" sourceLinked="1"/>
        <c:majorTickMark val="none"/>
        <c:minorTickMark val="none"/>
        <c:tickLblPos val="nextTo"/>
        <c:crossAx val="308833888"/>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1CA69A-CF99-47A3-B9A8-32B4559EF431}"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l-GR"/>
        </a:p>
      </dgm:t>
    </dgm:pt>
    <dgm:pt modelId="{6C4439C7-4939-4C16-8B33-EE94108C7B7F}">
      <dgm:prSet phldrT="[Κείμενο]"/>
      <dgm:spPr/>
      <dgm:t>
        <a:bodyPr/>
        <a:lstStyle/>
        <a:p>
          <a:r>
            <a:rPr lang="en-US" dirty="0" smtClean="0">
              <a:latin typeface="Playfair Display" panose="020B0604020202020204" charset="0"/>
            </a:rPr>
            <a:t>The signature of 4 Project Contracts is imminent</a:t>
          </a:r>
          <a:endParaRPr lang="el-GR" dirty="0"/>
        </a:p>
      </dgm:t>
    </dgm:pt>
    <dgm:pt modelId="{3658852B-01E5-4DD6-8F71-4A5FF85CACCE}" type="parTrans" cxnId="{BB4B07FB-DE0B-4EB4-A962-9E18C13DB732}">
      <dgm:prSet/>
      <dgm:spPr/>
      <dgm:t>
        <a:bodyPr/>
        <a:lstStyle/>
        <a:p>
          <a:endParaRPr lang="el-GR"/>
        </a:p>
      </dgm:t>
    </dgm:pt>
    <dgm:pt modelId="{A922647F-8AE1-458B-B735-880AA1A213D9}" type="sibTrans" cxnId="{BB4B07FB-DE0B-4EB4-A962-9E18C13DB732}">
      <dgm:prSet/>
      <dgm:spPr/>
      <dgm:t>
        <a:bodyPr/>
        <a:lstStyle/>
        <a:p>
          <a:endParaRPr lang="el-GR"/>
        </a:p>
      </dgm:t>
    </dgm:pt>
    <dgm:pt modelId="{C6F2E9C4-67B8-49BA-9A4A-91A5427EA1B5}">
      <dgm:prSet phldrT="[Κείμενο]"/>
      <dgm:spPr/>
      <dgm:t>
        <a:bodyPr/>
        <a:lstStyle/>
        <a:p>
          <a:r>
            <a:rPr lang="en-US" dirty="0" smtClean="0">
              <a:latin typeface="Playfair Display" panose="020B0604020202020204" charset="0"/>
            </a:rPr>
            <a:t>Solidarity Now</a:t>
          </a:r>
          <a:endParaRPr lang="el-GR" dirty="0"/>
        </a:p>
      </dgm:t>
    </dgm:pt>
    <dgm:pt modelId="{5B0F5EC5-3B52-4C0C-97BF-3561BDE77398}" type="parTrans" cxnId="{3A146232-BCAF-4088-872C-9CFA52A47AEA}">
      <dgm:prSet/>
      <dgm:spPr/>
      <dgm:t>
        <a:bodyPr/>
        <a:lstStyle/>
        <a:p>
          <a:endParaRPr lang="el-GR"/>
        </a:p>
      </dgm:t>
    </dgm:pt>
    <dgm:pt modelId="{6AABC53F-112C-4B69-BF8F-9140AC7A3594}" type="sibTrans" cxnId="{3A146232-BCAF-4088-872C-9CFA52A47AEA}">
      <dgm:prSet/>
      <dgm:spPr/>
      <dgm:t>
        <a:bodyPr/>
        <a:lstStyle/>
        <a:p>
          <a:endParaRPr lang="el-GR"/>
        </a:p>
      </dgm:t>
    </dgm:pt>
    <dgm:pt modelId="{4307DB25-6614-4284-AFC3-E699C3F5B245}">
      <dgm:prSet phldrT="[Κείμενο]"/>
      <dgm:spPr/>
      <dgm:t>
        <a:bodyPr/>
        <a:lstStyle/>
        <a:p>
          <a:r>
            <a:rPr lang="en-US" dirty="0" smtClean="0">
              <a:latin typeface="Playfair Display" panose="020B0604020202020204" charset="0"/>
            </a:rPr>
            <a:t>NORCAP</a:t>
          </a:r>
          <a:endParaRPr lang="el-GR" dirty="0"/>
        </a:p>
      </dgm:t>
    </dgm:pt>
    <dgm:pt modelId="{92F0E36A-2510-48AA-B421-A6FFBD5E0C59}" type="parTrans" cxnId="{065A6482-750C-47E0-94E4-02969F0AB60B}">
      <dgm:prSet/>
      <dgm:spPr/>
      <dgm:t>
        <a:bodyPr/>
        <a:lstStyle/>
        <a:p>
          <a:endParaRPr lang="el-GR"/>
        </a:p>
      </dgm:t>
    </dgm:pt>
    <dgm:pt modelId="{EB94C2E3-D123-44A2-A114-D1F976E4F94C}" type="sibTrans" cxnId="{065A6482-750C-47E0-94E4-02969F0AB60B}">
      <dgm:prSet/>
      <dgm:spPr/>
      <dgm:t>
        <a:bodyPr/>
        <a:lstStyle/>
        <a:p>
          <a:endParaRPr lang="el-GR"/>
        </a:p>
      </dgm:t>
    </dgm:pt>
    <dgm:pt modelId="{2FC7B9A0-C458-4BAE-9032-85141889D065}">
      <dgm:prSet phldrT="[Κείμενο]" custT="1"/>
      <dgm:spPr/>
      <dgm:t>
        <a:bodyPr/>
        <a:lstStyle/>
        <a:p>
          <a:r>
            <a:rPr lang="en-US" sz="2200" dirty="0" smtClean="0">
              <a:latin typeface="Playfair Display" panose="020B0604020202020204" charset="0"/>
            </a:rPr>
            <a:t>One proposal (Diversity Charter Greece) requires further clarifications </a:t>
          </a:r>
          <a:r>
            <a:rPr lang="en-US" sz="1800" dirty="0" smtClean="0">
              <a:latin typeface="Playfair Display" panose="020B0604020202020204" charset="0"/>
            </a:rPr>
            <a:t>(</a:t>
          </a:r>
          <a:r>
            <a:rPr lang="en-US" sz="1800" i="1" dirty="0" smtClean="0">
              <a:latin typeface="Playfair Display" panose="020B0604020202020204" charset="0"/>
            </a:rPr>
            <a:t>registration of the Project Promoter in the NGO Registry of the Ministry of Migration and Asylum</a:t>
          </a:r>
          <a:r>
            <a:rPr lang="en-US" sz="1800" dirty="0" smtClean="0">
              <a:latin typeface="Playfair Display" panose="020B0604020202020204" charset="0"/>
            </a:rPr>
            <a:t>).</a:t>
          </a:r>
          <a:endParaRPr lang="el-GR" sz="1800" dirty="0"/>
        </a:p>
      </dgm:t>
    </dgm:pt>
    <dgm:pt modelId="{87548B4B-C02D-4CBB-BFC7-A8C87C7D8046}" type="parTrans" cxnId="{DBCAA9C2-1828-4784-81D8-D8EBBCC1DC1D}">
      <dgm:prSet/>
      <dgm:spPr/>
      <dgm:t>
        <a:bodyPr/>
        <a:lstStyle/>
        <a:p>
          <a:endParaRPr lang="el-GR"/>
        </a:p>
      </dgm:t>
    </dgm:pt>
    <dgm:pt modelId="{30C1CE7A-18D3-4234-A41B-DF73FABF931D}" type="sibTrans" cxnId="{DBCAA9C2-1828-4784-81D8-D8EBBCC1DC1D}">
      <dgm:prSet/>
      <dgm:spPr/>
      <dgm:t>
        <a:bodyPr/>
        <a:lstStyle/>
        <a:p>
          <a:endParaRPr lang="el-GR"/>
        </a:p>
      </dgm:t>
    </dgm:pt>
    <dgm:pt modelId="{974DCE07-C500-410B-9EA8-11DB3DE7CF00}">
      <dgm:prSet phldrT="[Κείμενο]"/>
      <dgm:spPr/>
      <dgm:t>
        <a:bodyPr/>
        <a:lstStyle/>
        <a:p>
          <a:r>
            <a:rPr lang="en-US" dirty="0" smtClean="0">
              <a:latin typeface="Playfair Display" panose="020B0604020202020204" charset="0"/>
            </a:rPr>
            <a:t>One proposal shall be rejected, due to modification of the partnership scheme after its selection by the respective Committee.</a:t>
          </a:r>
          <a:endParaRPr lang="el-GR" dirty="0"/>
        </a:p>
      </dgm:t>
    </dgm:pt>
    <dgm:pt modelId="{9B4499BD-8390-45A6-B398-718E5E3CA33E}" type="parTrans" cxnId="{87F5AA6C-2CFF-4A27-B499-D99B5D11D724}">
      <dgm:prSet/>
      <dgm:spPr/>
      <dgm:t>
        <a:bodyPr/>
        <a:lstStyle/>
        <a:p>
          <a:endParaRPr lang="el-GR"/>
        </a:p>
      </dgm:t>
    </dgm:pt>
    <dgm:pt modelId="{BC9E7E44-34C6-47EF-A533-DBFF592CEC78}" type="sibTrans" cxnId="{87F5AA6C-2CFF-4A27-B499-D99B5D11D724}">
      <dgm:prSet/>
      <dgm:spPr/>
      <dgm:t>
        <a:bodyPr/>
        <a:lstStyle/>
        <a:p>
          <a:endParaRPr lang="el-GR"/>
        </a:p>
      </dgm:t>
    </dgm:pt>
    <dgm:pt modelId="{8925B7A7-6D55-4897-803E-D076319CFDEA}">
      <dgm:prSet phldrT="[Κείμενο]"/>
      <dgm:spPr/>
      <dgm:t>
        <a:bodyPr/>
        <a:lstStyle/>
        <a:p>
          <a:r>
            <a:rPr lang="en-US" dirty="0" smtClean="0">
              <a:latin typeface="Playfair Display" panose="020B0604020202020204" charset="0"/>
            </a:rPr>
            <a:t>KEAN</a:t>
          </a:r>
          <a:endParaRPr lang="el-GR" dirty="0"/>
        </a:p>
      </dgm:t>
    </dgm:pt>
    <dgm:pt modelId="{1588D867-BD48-4476-87D6-B7F942605F66}" type="parTrans" cxnId="{C8842BC8-AEFA-4793-9249-AC2C2B030B2B}">
      <dgm:prSet/>
      <dgm:spPr/>
      <dgm:t>
        <a:bodyPr/>
        <a:lstStyle/>
        <a:p>
          <a:endParaRPr lang="el-GR"/>
        </a:p>
      </dgm:t>
    </dgm:pt>
    <dgm:pt modelId="{60A7501C-C32F-4708-A668-9041D39E9100}" type="sibTrans" cxnId="{C8842BC8-AEFA-4793-9249-AC2C2B030B2B}">
      <dgm:prSet/>
      <dgm:spPr/>
      <dgm:t>
        <a:bodyPr/>
        <a:lstStyle/>
        <a:p>
          <a:endParaRPr lang="el-GR"/>
        </a:p>
      </dgm:t>
    </dgm:pt>
    <dgm:pt modelId="{E8ABD3F6-86C6-4A21-9671-B806CEA98F32}">
      <dgm:prSet phldrT="[Κείμενο]"/>
      <dgm:spPr/>
      <dgm:t>
        <a:bodyPr/>
        <a:lstStyle/>
        <a:p>
          <a:r>
            <a:rPr lang="en-US" dirty="0" smtClean="0">
              <a:latin typeface="Playfair Display" panose="020B0604020202020204" charset="0"/>
            </a:rPr>
            <a:t>Freedom Gate Greece</a:t>
          </a:r>
          <a:endParaRPr lang="el-GR" dirty="0"/>
        </a:p>
      </dgm:t>
    </dgm:pt>
    <dgm:pt modelId="{AD045264-24E8-4132-90FC-CBC89714B230}" type="parTrans" cxnId="{C041DB4A-DADD-4129-BD21-45949ED0431F}">
      <dgm:prSet/>
      <dgm:spPr/>
      <dgm:t>
        <a:bodyPr/>
        <a:lstStyle/>
        <a:p>
          <a:endParaRPr lang="el-GR"/>
        </a:p>
      </dgm:t>
    </dgm:pt>
    <dgm:pt modelId="{F841AAA6-EFB1-4F50-9C06-A8E2BE0F20D4}" type="sibTrans" cxnId="{C041DB4A-DADD-4129-BD21-45949ED0431F}">
      <dgm:prSet/>
      <dgm:spPr/>
      <dgm:t>
        <a:bodyPr/>
        <a:lstStyle/>
        <a:p>
          <a:endParaRPr lang="el-GR"/>
        </a:p>
      </dgm:t>
    </dgm:pt>
    <dgm:pt modelId="{2252C385-6601-48A0-A999-76AB75903A71}" type="pres">
      <dgm:prSet presAssocID="{2F1CA69A-CF99-47A3-B9A8-32B4559EF431}" presName="Name0" presStyleCnt="0">
        <dgm:presLayoutVars>
          <dgm:dir/>
          <dgm:resizeHandles val="exact"/>
        </dgm:presLayoutVars>
      </dgm:prSet>
      <dgm:spPr/>
      <dgm:t>
        <a:bodyPr/>
        <a:lstStyle/>
        <a:p>
          <a:endParaRPr lang="el-GR"/>
        </a:p>
      </dgm:t>
    </dgm:pt>
    <dgm:pt modelId="{C9E07F42-61A4-480F-9D43-2EF83F2387AB}" type="pres">
      <dgm:prSet presAssocID="{6C4439C7-4939-4C16-8B33-EE94108C7B7F}" presName="node" presStyleLbl="node1" presStyleIdx="0" presStyleCnt="3">
        <dgm:presLayoutVars>
          <dgm:bulletEnabled val="1"/>
        </dgm:presLayoutVars>
      </dgm:prSet>
      <dgm:spPr/>
      <dgm:t>
        <a:bodyPr/>
        <a:lstStyle/>
        <a:p>
          <a:endParaRPr lang="el-GR"/>
        </a:p>
      </dgm:t>
    </dgm:pt>
    <dgm:pt modelId="{C35B1A60-3BCB-4C53-B490-52C7E51D6B1F}" type="pres">
      <dgm:prSet presAssocID="{A922647F-8AE1-458B-B735-880AA1A213D9}" presName="sibTrans" presStyleCnt="0"/>
      <dgm:spPr/>
    </dgm:pt>
    <dgm:pt modelId="{4D978FF7-15F1-4C79-977E-298DEEA1F182}" type="pres">
      <dgm:prSet presAssocID="{2FC7B9A0-C458-4BAE-9032-85141889D065}" presName="node" presStyleLbl="node1" presStyleIdx="1" presStyleCnt="3">
        <dgm:presLayoutVars>
          <dgm:bulletEnabled val="1"/>
        </dgm:presLayoutVars>
      </dgm:prSet>
      <dgm:spPr/>
      <dgm:t>
        <a:bodyPr/>
        <a:lstStyle/>
        <a:p>
          <a:endParaRPr lang="el-GR"/>
        </a:p>
      </dgm:t>
    </dgm:pt>
    <dgm:pt modelId="{2752B94E-ED74-4258-A91A-797B606FA830}" type="pres">
      <dgm:prSet presAssocID="{30C1CE7A-18D3-4234-A41B-DF73FABF931D}" presName="sibTrans" presStyleCnt="0"/>
      <dgm:spPr/>
    </dgm:pt>
    <dgm:pt modelId="{E89DB6F0-081A-4631-9A3F-E9B7DD62DE53}" type="pres">
      <dgm:prSet presAssocID="{974DCE07-C500-410B-9EA8-11DB3DE7CF00}" presName="node" presStyleLbl="node1" presStyleIdx="2" presStyleCnt="3">
        <dgm:presLayoutVars>
          <dgm:bulletEnabled val="1"/>
        </dgm:presLayoutVars>
      </dgm:prSet>
      <dgm:spPr/>
      <dgm:t>
        <a:bodyPr/>
        <a:lstStyle/>
        <a:p>
          <a:endParaRPr lang="el-GR"/>
        </a:p>
      </dgm:t>
    </dgm:pt>
  </dgm:ptLst>
  <dgm:cxnLst>
    <dgm:cxn modelId="{AC5AD18C-ED49-4EE4-BF53-8170DAFBD01B}" type="presOf" srcId="{E8ABD3F6-86C6-4A21-9671-B806CEA98F32}" destId="{C9E07F42-61A4-480F-9D43-2EF83F2387AB}" srcOrd="0" destOrd="4" presId="urn:microsoft.com/office/officeart/2005/8/layout/hList6"/>
    <dgm:cxn modelId="{BB4B07FB-DE0B-4EB4-A962-9E18C13DB732}" srcId="{2F1CA69A-CF99-47A3-B9A8-32B4559EF431}" destId="{6C4439C7-4939-4C16-8B33-EE94108C7B7F}" srcOrd="0" destOrd="0" parTransId="{3658852B-01E5-4DD6-8F71-4A5FF85CACCE}" sibTransId="{A922647F-8AE1-458B-B735-880AA1A213D9}"/>
    <dgm:cxn modelId="{3A146232-BCAF-4088-872C-9CFA52A47AEA}" srcId="{6C4439C7-4939-4C16-8B33-EE94108C7B7F}" destId="{C6F2E9C4-67B8-49BA-9A4A-91A5427EA1B5}" srcOrd="0" destOrd="0" parTransId="{5B0F5EC5-3B52-4C0C-97BF-3561BDE77398}" sibTransId="{6AABC53F-112C-4B69-BF8F-9140AC7A3594}"/>
    <dgm:cxn modelId="{3E3DCF47-6715-4649-9B3F-94F56C2FC1EA}" type="presOf" srcId="{2F1CA69A-CF99-47A3-B9A8-32B4559EF431}" destId="{2252C385-6601-48A0-A999-76AB75903A71}" srcOrd="0" destOrd="0" presId="urn:microsoft.com/office/officeart/2005/8/layout/hList6"/>
    <dgm:cxn modelId="{C8842BC8-AEFA-4793-9249-AC2C2B030B2B}" srcId="{6C4439C7-4939-4C16-8B33-EE94108C7B7F}" destId="{8925B7A7-6D55-4897-803E-D076319CFDEA}" srcOrd="2" destOrd="0" parTransId="{1588D867-BD48-4476-87D6-B7F942605F66}" sibTransId="{60A7501C-C32F-4708-A668-9041D39E9100}"/>
    <dgm:cxn modelId="{C041DB4A-DADD-4129-BD21-45949ED0431F}" srcId="{6C4439C7-4939-4C16-8B33-EE94108C7B7F}" destId="{E8ABD3F6-86C6-4A21-9671-B806CEA98F32}" srcOrd="3" destOrd="0" parTransId="{AD045264-24E8-4132-90FC-CBC89714B230}" sibTransId="{F841AAA6-EFB1-4F50-9C06-A8E2BE0F20D4}"/>
    <dgm:cxn modelId="{8D1DECFD-26C0-4B69-BE34-10C723D5040D}" type="presOf" srcId="{C6F2E9C4-67B8-49BA-9A4A-91A5427EA1B5}" destId="{C9E07F42-61A4-480F-9D43-2EF83F2387AB}" srcOrd="0" destOrd="1" presId="urn:microsoft.com/office/officeart/2005/8/layout/hList6"/>
    <dgm:cxn modelId="{0542AD02-D937-427E-9F50-70803DC28E14}" type="presOf" srcId="{2FC7B9A0-C458-4BAE-9032-85141889D065}" destId="{4D978FF7-15F1-4C79-977E-298DEEA1F182}" srcOrd="0" destOrd="0" presId="urn:microsoft.com/office/officeart/2005/8/layout/hList6"/>
    <dgm:cxn modelId="{7B382A18-61EA-49F7-BA1D-78A9EB87FBF7}" type="presOf" srcId="{974DCE07-C500-410B-9EA8-11DB3DE7CF00}" destId="{E89DB6F0-081A-4631-9A3F-E9B7DD62DE53}" srcOrd="0" destOrd="0" presId="urn:microsoft.com/office/officeart/2005/8/layout/hList6"/>
    <dgm:cxn modelId="{DBCAA9C2-1828-4784-81D8-D8EBBCC1DC1D}" srcId="{2F1CA69A-CF99-47A3-B9A8-32B4559EF431}" destId="{2FC7B9A0-C458-4BAE-9032-85141889D065}" srcOrd="1" destOrd="0" parTransId="{87548B4B-C02D-4CBB-BFC7-A8C87C7D8046}" sibTransId="{30C1CE7A-18D3-4234-A41B-DF73FABF931D}"/>
    <dgm:cxn modelId="{87F5AA6C-2CFF-4A27-B499-D99B5D11D724}" srcId="{2F1CA69A-CF99-47A3-B9A8-32B4559EF431}" destId="{974DCE07-C500-410B-9EA8-11DB3DE7CF00}" srcOrd="2" destOrd="0" parTransId="{9B4499BD-8390-45A6-B398-718E5E3CA33E}" sibTransId="{BC9E7E44-34C6-47EF-A533-DBFF592CEC78}"/>
    <dgm:cxn modelId="{58194667-EDEB-4D36-A2E6-CF788B2E3846}" type="presOf" srcId="{4307DB25-6614-4284-AFC3-E699C3F5B245}" destId="{C9E07F42-61A4-480F-9D43-2EF83F2387AB}" srcOrd="0" destOrd="2" presId="urn:microsoft.com/office/officeart/2005/8/layout/hList6"/>
    <dgm:cxn modelId="{641EBB7A-C969-4F6F-825C-DA958551F466}" type="presOf" srcId="{8925B7A7-6D55-4897-803E-D076319CFDEA}" destId="{C9E07F42-61A4-480F-9D43-2EF83F2387AB}" srcOrd="0" destOrd="3" presId="urn:microsoft.com/office/officeart/2005/8/layout/hList6"/>
    <dgm:cxn modelId="{065A6482-750C-47E0-94E4-02969F0AB60B}" srcId="{6C4439C7-4939-4C16-8B33-EE94108C7B7F}" destId="{4307DB25-6614-4284-AFC3-E699C3F5B245}" srcOrd="1" destOrd="0" parTransId="{92F0E36A-2510-48AA-B421-A6FFBD5E0C59}" sibTransId="{EB94C2E3-D123-44A2-A114-D1F976E4F94C}"/>
    <dgm:cxn modelId="{318D9B61-ED4E-489F-98A8-8F26EA5CE763}" type="presOf" srcId="{6C4439C7-4939-4C16-8B33-EE94108C7B7F}" destId="{C9E07F42-61A4-480F-9D43-2EF83F2387AB}" srcOrd="0" destOrd="0" presId="urn:microsoft.com/office/officeart/2005/8/layout/hList6"/>
    <dgm:cxn modelId="{06A8FD3E-873A-4B4E-B5B5-DB1655991F24}" type="presParOf" srcId="{2252C385-6601-48A0-A999-76AB75903A71}" destId="{C9E07F42-61A4-480F-9D43-2EF83F2387AB}" srcOrd="0" destOrd="0" presId="urn:microsoft.com/office/officeart/2005/8/layout/hList6"/>
    <dgm:cxn modelId="{02DA9C31-E37B-4735-B51B-59CBE369C23C}" type="presParOf" srcId="{2252C385-6601-48A0-A999-76AB75903A71}" destId="{C35B1A60-3BCB-4C53-B490-52C7E51D6B1F}" srcOrd="1" destOrd="0" presId="urn:microsoft.com/office/officeart/2005/8/layout/hList6"/>
    <dgm:cxn modelId="{6A41AC9A-1452-4D28-98E7-E616641E8E3E}" type="presParOf" srcId="{2252C385-6601-48A0-A999-76AB75903A71}" destId="{4D978FF7-15F1-4C79-977E-298DEEA1F182}" srcOrd="2" destOrd="0" presId="urn:microsoft.com/office/officeart/2005/8/layout/hList6"/>
    <dgm:cxn modelId="{72EF4EDC-99A2-4448-8F91-06AB6208F900}" type="presParOf" srcId="{2252C385-6601-48A0-A999-76AB75903A71}" destId="{2752B94E-ED74-4258-A91A-797B606FA830}" srcOrd="3" destOrd="0" presId="urn:microsoft.com/office/officeart/2005/8/layout/hList6"/>
    <dgm:cxn modelId="{076EFEFB-FACC-4AB4-9FDB-FC79BCD51395}" type="presParOf" srcId="{2252C385-6601-48A0-A999-76AB75903A71}" destId="{E89DB6F0-081A-4631-9A3F-E9B7DD62DE53}"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chart" Target="../charts/chart1.xml"/><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ydeap.gr/" TargetMode="Externa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4E0DB"/>
        </a:solidFill>
        <a:effectLst/>
      </p:bgPr>
    </p:bg>
    <p:spTree>
      <p:nvGrpSpPr>
        <p:cNvPr id="1" name=""/>
        <p:cNvGrpSpPr/>
        <p:nvPr/>
      </p:nvGrpSpPr>
      <p:grpSpPr>
        <a:xfrm>
          <a:off x="0" y="0"/>
          <a:ext cx="0" cy="0"/>
          <a:chOff x="0" y="0"/>
          <a:chExt cx="0" cy="0"/>
        </a:xfrm>
      </p:grpSpPr>
      <p:sp>
        <p:nvSpPr>
          <p:cNvPr id="2" name="AutoShape 2"/>
          <p:cNvSpPr/>
          <p:nvPr/>
        </p:nvSpPr>
        <p:spPr>
          <a:xfrm flipV="1">
            <a:off x="1028706" y="4514765"/>
            <a:ext cx="16230594" cy="38509"/>
          </a:xfrm>
          <a:prstGeom prst="line">
            <a:avLst/>
          </a:prstGeom>
          <a:ln w="9525" cap="flat">
            <a:solidFill>
              <a:srgbClr val="2B2C30"/>
            </a:solidFill>
            <a:prstDash val="solid"/>
            <a:headEnd type="none" w="sm" len="sm"/>
            <a:tailEnd type="none" w="sm" len="sm"/>
          </a:ln>
        </p:spPr>
      </p:sp>
      <p:sp>
        <p:nvSpPr>
          <p:cNvPr id="3" name="Freeform 3"/>
          <p:cNvSpPr/>
          <p:nvPr/>
        </p:nvSpPr>
        <p:spPr>
          <a:xfrm>
            <a:off x="413713" y="353161"/>
            <a:ext cx="1791530" cy="1255355"/>
          </a:xfrm>
          <a:custGeom>
            <a:avLst/>
            <a:gdLst/>
            <a:ahLst/>
            <a:cxnLst/>
            <a:rect l="l" t="t" r="r" b="b"/>
            <a:pathLst>
              <a:path w="1791530" h="1255355">
                <a:moveTo>
                  <a:pt x="0" y="0"/>
                </a:moveTo>
                <a:lnTo>
                  <a:pt x="1791530" y="0"/>
                </a:lnTo>
                <a:lnTo>
                  <a:pt x="1791530" y="1255355"/>
                </a:lnTo>
                <a:lnTo>
                  <a:pt x="0" y="1255355"/>
                </a:lnTo>
                <a:lnTo>
                  <a:pt x="0" y="0"/>
                </a:lnTo>
                <a:close/>
              </a:path>
            </a:pathLst>
          </a:custGeom>
          <a:blipFill>
            <a:blip r:embed="rId2"/>
            <a:stretch>
              <a:fillRect/>
            </a:stretch>
          </a:blipFill>
        </p:spPr>
      </p:sp>
      <p:sp>
        <p:nvSpPr>
          <p:cNvPr id="4" name="Freeform 4"/>
          <p:cNvSpPr/>
          <p:nvPr/>
        </p:nvSpPr>
        <p:spPr>
          <a:xfrm>
            <a:off x="15564797" y="653251"/>
            <a:ext cx="2103137" cy="535547"/>
          </a:xfrm>
          <a:custGeom>
            <a:avLst/>
            <a:gdLst/>
            <a:ahLst/>
            <a:cxnLst/>
            <a:rect l="l" t="t" r="r" b="b"/>
            <a:pathLst>
              <a:path w="2103137" h="535547">
                <a:moveTo>
                  <a:pt x="0" y="0"/>
                </a:moveTo>
                <a:lnTo>
                  <a:pt x="2103137" y="0"/>
                </a:lnTo>
                <a:lnTo>
                  <a:pt x="2103137" y="535547"/>
                </a:lnTo>
                <a:lnTo>
                  <a:pt x="0" y="535547"/>
                </a:lnTo>
                <a:lnTo>
                  <a:pt x="0" y="0"/>
                </a:lnTo>
                <a:close/>
              </a:path>
            </a:pathLst>
          </a:custGeom>
          <a:blipFill>
            <a:blip r:embed="rId3"/>
            <a:stretch>
              <a:fillRect/>
            </a:stretch>
          </a:blipFill>
        </p:spPr>
      </p:sp>
      <p:sp>
        <p:nvSpPr>
          <p:cNvPr id="5" name="TextBox 5"/>
          <p:cNvSpPr txBox="1"/>
          <p:nvPr/>
        </p:nvSpPr>
        <p:spPr>
          <a:xfrm>
            <a:off x="1006882" y="4728792"/>
            <a:ext cx="16230600" cy="1276440"/>
          </a:xfrm>
          <a:prstGeom prst="rect">
            <a:avLst/>
          </a:prstGeom>
        </p:spPr>
        <p:txBody>
          <a:bodyPr lIns="0" tIns="0" rIns="0" bIns="0" rtlCol="0" anchor="t">
            <a:spAutoFit/>
          </a:bodyPr>
          <a:lstStyle/>
          <a:p>
            <a:pPr>
              <a:lnSpc>
                <a:spcPts val="5200"/>
              </a:lnSpc>
              <a:spcBef>
                <a:spcPct val="0"/>
              </a:spcBef>
            </a:pPr>
            <a:r>
              <a:rPr lang="en-US" sz="3714" spc="843" dirty="0" smtClean="0">
                <a:solidFill>
                  <a:srgbClr val="2B2C30"/>
                </a:solidFill>
                <a:latin typeface="Public Sans Bold"/>
              </a:rPr>
              <a:t>Capacity Building of National Asylum and Migration Management Systems</a:t>
            </a:r>
            <a:endParaRPr lang="en-US" sz="3714" spc="843" dirty="0">
              <a:solidFill>
                <a:srgbClr val="2B2C30"/>
              </a:solidFill>
              <a:latin typeface="Public Sans Bold"/>
            </a:endParaRPr>
          </a:p>
        </p:txBody>
      </p:sp>
      <p:sp>
        <p:nvSpPr>
          <p:cNvPr id="6" name="TextBox 6"/>
          <p:cNvSpPr txBox="1"/>
          <p:nvPr/>
        </p:nvSpPr>
        <p:spPr>
          <a:xfrm>
            <a:off x="850974" y="2322891"/>
            <a:ext cx="16386508" cy="1949252"/>
          </a:xfrm>
          <a:prstGeom prst="rect">
            <a:avLst/>
          </a:prstGeom>
        </p:spPr>
        <p:txBody>
          <a:bodyPr lIns="0" tIns="0" rIns="0" bIns="0" rtlCol="0" anchor="t">
            <a:spAutoFit/>
          </a:bodyPr>
          <a:lstStyle/>
          <a:p>
            <a:pPr algn="ctr">
              <a:lnSpc>
                <a:spcPts val="15230"/>
              </a:lnSpc>
            </a:pPr>
            <a:r>
              <a:rPr lang="en-US" sz="13900" spc="83" dirty="0" smtClean="0">
                <a:solidFill>
                  <a:srgbClr val="2B2C30"/>
                </a:solidFill>
                <a:latin typeface="Quincy"/>
              </a:rPr>
              <a:t>GR-HOME AFFAIRS</a:t>
            </a:r>
            <a:endParaRPr lang="en-US" sz="13900" spc="83" dirty="0">
              <a:solidFill>
                <a:srgbClr val="2B2C30"/>
              </a:solidFill>
              <a:latin typeface="Quincy"/>
            </a:endParaRPr>
          </a:p>
        </p:txBody>
      </p:sp>
      <p:sp>
        <p:nvSpPr>
          <p:cNvPr id="7" name="TextBox 7"/>
          <p:cNvSpPr txBox="1"/>
          <p:nvPr/>
        </p:nvSpPr>
        <p:spPr>
          <a:xfrm>
            <a:off x="1016407" y="8926830"/>
            <a:ext cx="7862435" cy="897682"/>
          </a:xfrm>
          <a:prstGeom prst="rect">
            <a:avLst/>
          </a:prstGeom>
        </p:spPr>
        <p:txBody>
          <a:bodyPr lIns="0" tIns="0" rIns="0" bIns="0" rtlCol="0" anchor="t">
            <a:spAutoFit/>
          </a:bodyPr>
          <a:lstStyle/>
          <a:p>
            <a:pPr>
              <a:lnSpc>
                <a:spcPts val="3450"/>
              </a:lnSpc>
            </a:pPr>
            <a:r>
              <a:rPr lang="en-US" sz="2300" dirty="0" smtClean="0">
                <a:solidFill>
                  <a:srgbClr val="2B2C30"/>
                </a:solidFill>
                <a:latin typeface="Quincy"/>
              </a:rPr>
              <a:t>European and Development </a:t>
            </a:r>
            <a:r>
              <a:rPr lang="en-US" sz="2300" dirty="0" err="1" smtClean="0">
                <a:solidFill>
                  <a:srgbClr val="2B2C30"/>
                </a:solidFill>
                <a:latin typeface="Quincy"/>
              </a:rPr>
              <a:t>Programmes</a:t>
            </a:r>
            <a:r>
              <a:rPr lang="en-US" sz="2300" dirty="0" smtClean="0">
                <a:solidFill>
                  <a:srgbClr val="2B2C30"/>
                </a:solidFill>
                <a:latin typeface="Quincy"/>
              </a:rPr>
              <a:t> Management Agency/Ministry of Citizen Protection</a:t>
            </a:r>
            <a:endParaRPr lang="en-US" sz="2300" dirty="0">
              <a:solidFill>
                <a:srgbClr val="2B2C30"/>
              </a:solidFill>
              <a:latin typeface="Quincy"/>
            </a:endParaRPr>
          </a:p>
        </p:txBody>
      </p:sp>
      <p:sp>
        <p:nvSpPr>
          <p:cNvPr id="9" name="TextBox 9"/>
          <p:cNvSpPr txBox="1"/>
          <p:nvPr/>
        </p:nvSpPr>
        <p:spPr>
          <a:xfrm>
            <a:off x="3947422" y="970099"/>
            <a:ext cx="9897908" cy="389774"/>
          </a:xfrm>
          <a:prstGeom prst="rect">
            <a:avLst/>
          </a:prstGeom>
        </p:spPr>
        <p:txBody>
          <a:bodyPr lIns="0" tIns="0" rIns="0" bIns="0" rtlCol="0" anchor="t">
            <a:spAutoFit/>
          </a:bodyPr>
          <a:lstStyle/>
          <a:p>
            <a:pPr algn="ctr">
              <a:lnSpc>
                <a:spcPts val="3150"/>
              </a:lnSpc>
            </a:pPr>
            <a:r>
              <a:rPr lang="en-US" sz="2250" spc="801">
                <a:solidFill>
                  <a:srgbClr val="000000"/>
                </a:solidFill>
                <a:latin typeface="Quincy Light"/>
              </a:rPr>
              <a:t>ANNUAL MEETING 2023 </a:t>
            </a:r>
          </a:p>
        </p:txBody>
      </p:sp>
      <p:pic>
        <p:nvPicPr>
          <p:cNvPr id="10" name="Εικόνα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78200" y="8752247"/>
            <a:ext cx="1344977" cy="124684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AutoShape 2"/>
          <p:cNvSpPr/>
          <p:nvPr/>
        </p:nvSpPr>
        <p:spPr>
          <a:xfrm flipV="1">
            <a:off x="1028695" y="1760761"/>
            <a:ext cx="16230594" cy="38509"/>
          </a:xfrm>
          <a:prstGeom prst="line">
            <a:avLst/>
          </a:prstGeom>
          <a:ln w="9525" cap="flat">
            <a:solidFill>
              <a:srgbClr val="2B2C30"/>
            </a:solidFill>
            <a:prstDash val="solid"/>
            <a:headEnd type="none" w="sm" len="sm"/>
            <a:tailEnd type="none" w="sm" len="sm"/>
          </a:ln>
        </p:spPr>
      </p:sp>
      <p:sp>
        <p:nvSpPr>
          <p:cNvPr id="3" name="TextBox 3"/>
          <p:cNvSpPr txBox="1"/>
          <p:nvPr/>
        </p:nvSpPr>
        <p:spPr>
          <a:xfrm>
            <a:off x="15020759" y="9344025"/>
            <a:ext cx="1682491" cy="368765"/>
          </a:xfrm>
          <a:prstGeom prst="rect">
            <a:avLst/>
          </a:prstGeom>
        </p:spPr>
        <p:txBody>
          <a:bodyPr lIns="0" tIns="0" rIns="0" bIns="0" rtlCol="0" anchor="t">
            <a:spAutoFit/>
          </a:bodyPr>
          <a:lstStyle/>
          <a:p>
            <a:pPr>
              <a:lnSpc>
                <a:spcPts val="2717"/>
              </a:lnSpc>
            </a:pPr>
            <a:r>
              <a:rPr lang="en-US" sz="2986" spc="14">
                <a:solidFill>
                  <a:srgbClr val="2B2C30"/>
                </a:solidFill>
                <a:latin typeface="Playfair Display"/>
              </a:rPr>
              <a:t>your Iogo</a:t>
            </a:r>
          </a:p>
        </p:txBody>
      </p:sp>
      <p:sp>
        <p:nvSpPr>
          <p:cNvPr id="4" name="TextBox 4"/>
          <p:cNvSpPr txBox="1"/>
          <p:nvPr/>
        </p:nvSpPr>
        <p:spPr>
          <a:xfrm>
            <a:off x="1006871" y="942975"/>
            <a:ext cx="16230600" cy="651099"/>
          </a:xfrm>
          <a:prstGeom prst="rect">
            <a:avLst/>
          </a:prstGeom>
        </p:spPr>
        <p:txBody>
          <a:bodyPr lIns="0" tIns="0" rIns="0" bIns="0" rtlCol="0" anchor="t">
            <a:spAutoFit/>
          </a:bodyPr>
          <a:lstStyle/>
          <a:p>
            <a:pPr>
              <a:lnSpc>
                <a:spcPts val="5200"/>
              </a:lnSpc>
              <a:spcBef>
                <a:spcPct val="0"/>
              </a:spcBef>
            </a:pPr>
            <a:r>
              <a:rPr lang="en-US" sz="3714" spc="843">
                <a:solidFill>
                  <a:srgbClr val="2B2C30"/>
                </a:solidFill>
                <a:latin typeface="Public Sans Bold"/>
              </a:rPr>
              <a:t>SIZE OF MARKET</a:t>
            </a:r>
          </a:p>
        </p:txBody>
      </p:sp>
      <p:grpSp>
        <p:nvGrpSpPr>
          <p:cNvPr id="5" name="Group 5"/>
          <p:cNvGrpSpPr/>
          <p:nvPr/>
        </p:nvGrpSpPr>
        <p:grpSpPr>
          <a:xfrm>
            <a:off x="-102505" y="2260635"/>
            <a:ext cx="11309601" cy="11309601"/>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2B2C30"/>
              </a:solidFill>
              <a:prstDash val="solid"/>
              <a:miter/>
            </a:ln>
          </p:spPr>
        </p:sp>
        <p:sp>
          <p:nvSpPr>
            <p:cNvPr id="7" name="TextBox 7"/>
            <p:cNvSpPr txBox="1"/>
            <p:nvPr/>
          </p:nvSpPr>
          <p:spPr>
            <a:xfrm>
              <a:off x="76200" y="85725"/>
              <a:ext cx="660400" cy="650875"/>
            </a:xfrm>
            <a:prstGeom prst="rect">
              <a:avLst/>
            </a:prstGeom>
          </p:spPr>
          <p:txBody>
            <a:bodyPr lIns="50800" tIns="50800" rIns="50800" bIns="50800" rtlCol="0" anchor="ctr"/>
            <a:lstStyle/>
            <a:p>
              <a:pPr algn="ctr">
                <a:lnSpc>
                  <a:spcPts val="2120"/>
                </a:lnSpc>
              </a:pPr>
              <a:endParaRPr/>
            </a:p>
          </p:txBody>
        </p:sp>
      </p:grpSp>
      <p:grpSp>
        <p:nvGrpSpPr>
          <p:cNvPr id="8" name="Group 8"/>
          <p:cNvGrpSpPr/>
          <p:nvPr/>
        </p:nvGrpSpPr>
        <p:grpSpPr>
          <a:xfrm>
            <a:off x="1052197" y="4535268"/>
            <a:ext cx="9000196" cy="9000196"/>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2B2C30"/>
              </a:solidFill>
              <a:prstDash val="solid"/>
              <a:miter/>
            </a:ln>
          </p:spPr>
        </p:sp>
        <p:sp>
          <p:nvSpPr>
            <p:cNvPr id="10" name="TextBox 10"/>
            <p:cNvSpPr txBox="1"/>
            <p:nvPr/>
          </p:nvSpPr>
          <p:spPr>
            <a:xfrm>
              <a:off x="76200" y="85725"/>
              <a:ext cx="660400" cy="650875"/>
            </a:xfrm>
            <a:prstGeom prst="rect">
              <a:avLst/>
            </a:prstGeom>
          </p:spPr>
          <p:txBody>
            <a:bodyPr lIns="50800" tIns="50800" rIns="50800" bIns="50800" rtlCol="0" anchor="ctr"/>
            <a:lstStyle/>
            <a:p>
              <a:pPr algn="ctr">
                <a:lnSpc>
                  <a:spcPts val="2120"/>
                </a:lnSpc>
              </a:pPr>
              <a:endParaRPr/>
            </a:p>
          </p:txBody>
        </p:sp>
      </p:grpSp>
      <p:grpSp>
        <p:nvGrpSpPr>
          <p:cNvPr id="11" name="Group 11"/>
          <p:cNvGrpSpPr/>
          <p:nvPr/>
        </p:nvGrpSpPr>
        <p:grpSpPr>
          <a:xfrm>
            <a:off x="2260382" y="7254536"/>
            <a:ext cx="6583826" cy="6583826"/>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9050" cap="sq">
              <a:solidFill>
                <a:srgbClr val="2B2C30"/>
              </a:solidFill>
              <a:prstDash val="solid"/>
              <a:miter/>
            </a:ln>
          </p:spPr>
        </p:sp>
        <p:sp>
          <p:nvSpPr>
            <p:cNvPr id="13" name="TextBox 13"/>
            <p:cNvSpPr txBox="1"/>
            <p:nvPr/>
          </p:nvSpPr>
          <p:spPr>
            <a:xfrm>
              <a:off x="76200" y="85725"/>
              <a:ext cx="660400" cy="650875"/>
            </a:xfrm>
            <a:prstGeom prst="rect">
              <a:avLst/>
            </a:prstGeom>
          </p:spPr>
          <p:txBody>
            <a:bodyPr lIns="50800" tIns="50800" rIns="50800" bIns="50800" rtlCol="0" anchor="ctr"/>
            <a:lstStyle/>
            <a:p>
              <a:pPr algn="ctr">
                <a:lnSpc>
                  <a:spcPts val="2120"/>
                </a:lnSpc>
              </a:pPr>
              <a:endParaRPr/>
            </a:p>
          </p:txBody>
        </p:sp>
      </p:grpSp>
      <p:sp>
        <p:nvSpPr>
          <p:cNvPr id="14" name="TextBox 14"/>
          <p:cNvSpPr txBox="1"/>
          <p:nvPr/>
        </p:nvSpPr>
        <p:spPr>
          <a:xfrm>
            <a:off x="2991928" y="5138727"/>
            <a:ext cx="5120733" cy="1619439"/>
          </a:xfrm>
          <a:prstGeom prst="rect">
            <a:avLst/>
          </a:prstGeom>
        </p:spPr>
        <p:txBody>
          <a:bodyPr lIns="0" tIns="0" rIns="0" bIns="0" rtlCol="0" anchor="t">
            <a:spAutoFit/>
          </a:bodyPr>
          <a:lstStyle/>
          <a:p>
            <a:pPr algn="ctr">
              <a:lnSpc>
                <a:spcPts val="13659"/>
              </a:lnSpc>
            </a:pPr>
            <a:r>
              <a:rPr lang="en-US" sz="8537">
                <a:solidFill>
                  <a:srgbClr val="2B2C30"/>
                </a:solidFill>
                <a:latin typeface="Public Sans Bold"/>
              </a:rPr>
              <a:t>488M</a:t>
            </a:r>
          </a:p>
        </p:txBody>
      </p:sp>
      <p:sp>
        <p:nvSpPr>
          <p:cNvPr id="15" name="TextBox 15"/>
          <p:cNvSpPr txBox="1"/>
          <p:nvPr/>
        </p:nvSpPr>
        <p:spPr>
          <a:xfrm>
            <a:off x="2627792" y="8006126"/>
            <a:ext cx="5849007" cy="1619439"/>
          </a:xfrm>
          <a:prstGeom prst="rect">
            <a:avLst/>
          </a:prstGeom>
        </p:spPr>
        <p:txBody>
          <a:bodyPr lIns="0" tIns="0" rIns="0" bIns="0" rtlCol="0" anchor="t">
            <a:spAutoFit/>
          </a:bodyPr>
          <a:lstStyle/>
          <a:p>
            <a:pPr algn="ctr">
              <a:lnSpc>
                <a:spcPts val="13659"/>
              </a:lnSpc>
            </a:pPr>
            <a:r>
              <a:rPr lang="en-US" sz="8537">
                <a:solidFill>
                  <a:srgbClr val="2B2C30"/>
                </a:solidFill>
                <a:latin typeface="Public Sans Bold"/>
              </a:rPr>
              <a:t>228M</a:t>
            </a:r>
          </a:p>
        </p:txBody>
      </p:sp>
      <p:sp>
        <p:nvSpPr>
          <p:cNvPr id="16" name="TextBox 16"/>
          <p:cNvSpPr txBox="1"/>
          <p:nvPr/>
        </p:nvSpPr>
        <p:spPr>
          <a:xfrm>
            <a:off x="2991928" y="2556681"/>
            <a:ext cx="5120733" cy="1619439"/>
          </a:xfrm>
          <a:prstGeom prst="rect">
            <a:avLst/>
          </a:prstGeom>
        </p:spPr>
        <p:txBody>
          <a:bodyPr lIns="0" tIns="0" rIns="0" bIns="0" rtlCol="0" anchor="t">
            <a:spAutoFit/>
          </a:bodyPr>
          <a:lstStyle/>
          <a:p>
            <a:pPr algn="ctr">
              <a:lnSpc>
                <a:spcPts val="13659"/>
              </a:lnSpc>
            </a:pPr>
            <a:r>
              <a:rPr lang="en-US" sz="8537">
                <a:solidFill>
                  <a:srgbClr val="2B2C30"/>
                </a:solidFill>
                <a:latin typeface="Public Sans Bold"/>
              </a:rPr>
              <a:t>1.3B</a:t>
            </a:r>
          </a:p>
        </p:txBody>
      </p:sp>
      <p:grpSp>
        <p:nvGrpSpPr>
          <p:cNvPr id="17" name="Group 17"/>
          <p:cNvGrpSpPr/>
          <p:nvPr/>
        </p:nvGrpSpPr>
        <p:grpSpPr>
          <a:xfrm>
            <a:off x="12112905" y="2312790"/>
            <a:ext cx="5146395" cy="5783891"/>
            <a:chOff x="0" y="0"/>
            <a:chExt cx="6861860" cy="7711855"/>
          </a:xfrm>
        </p:grpSpPr>
        <p:sp>
          <p:nvSpPr>
            <p:cNvPr id="18" name="TextBox 18"/>
            <p:cNvSpPr txBox="1"/>
            <p:nvPr/>
          </p:nvSpPr>
          <p:spPr>
            <a:xfrm>
              <a:off x="0" y="-66675"/>
              <a:ext cx="6861860" cy="632249"/>
            </a:xfrm>
            <a:prstGeom prst="rect">
              <a:avLst/>
            </a:prstGeom>
          </p:spPr>
          <p:txBody>
            <a:bodyPr lIns="0" tIns="0" rIns="0" bIns="0" rtlCol="0" anchor="t">
              <a:spAutoFit/>
            </a:bodyPr>
            <a:lstStyle/>
            <a:p>
              <a:pPr>
                <a:lnSpc>
                  <a:spcPts val="3919"/>
                </a:lnSpc>
              </a:pPr>
              <a:r>
                <a:rPr lang="en-US" sz="2799">
                  <a:solidFill>
                    <a:srgbClr val="2B2C30"/>
                  </a:solidFill>
                  <a:latin typeface="Public Sans Bold"/>
                </a:rPr>
                <a:t>TAM</a:t>
              </a:r>
            </a:p>
          </p:txBody>
        </p:sp>
        <p:sp>
          <p:nvSpPr>
            <p:cNvPr id="19" name="TextBox 19"/>
            <p:cNvSpPr txBox="1"/>
            <p:nvPr/>
          </p:nvSpPr>
          <p:spPr>
            <a:xfrm>
              <a:off x="0" y="743374"/>
              <a:ext cx="6861860" cy="1751753"/>
            </a:xfrm>
            <a:prstGeom prst="rect">
              <a:avLst/>
            </a:prstGeom>
          </p:spPr>
          <p:txBody>
            <a:bodyPr lIns="0" tIns="0" rIns="0" bIns="0" rtlCol="0" anchor="t">
              <a:spAutoFit/>
            </a:bodyPr>
            <a:lstStyle/>
            <a:p>
              <a:pPr>
                <a:lnSpc>
                  <a:spcPts val="2659"/>
                </a:lnSpc>
              </a:pPr>
              <a:r>
                <a:rPr lang="en-US" sz="1899">
                  <a:solidFill>
                    <a:srgbClr val="2B2C30"/>
                  </a:solidFill>
                  <a:latin typeface="Public Sans"/>
                </a:rPr>
                <a:t>Lorem ipsum dolor sit amet, adipiscing elit, sed do eiusmod tempo. Ut enim ad minim lore veniam, quis nostrud exercitation ullamco ips laboris nisi ut aliquip.</a:t>
              </a:r>
            </a:p>
          </p:txBody>
        </p:sp>
        <p:sp>
          <p:nvSpPr>
            <p:cNvPr id="20" name="TextBox 20"/>
            <p:cNvSpPr txBox="1"/>
            <p:nvPr/>
          </p:nvSpPr>
          <p:spPr>
            <a:xfrm>
              <a:off x="0" y="2986189"/>
              <a:ext cx="6861860" cy="632249"/>
            </a:xfrm>
            <a:prstGeom prst="rect">
              <a:avLst/>
            </a:prstGeom>
          </p:spPr>
          <p:txBody>
            <a:bodyPr lIns="0" tIns="0" rIns="0" bIns="0" rtlCol="0" anchor="t">
              <a:spAutoFit/>
            </a:bodyPr>
            <a:lstStyle/>
            <a:p>
              <a:pPr>
                <a:lnSpc>
                  <a:spcPts val="3919"/>
                </a:lnSpc>
              </a:pPr>
              <a:r>
                <a:rPr lang="en-US" sz="2799">
                  <a:solidFill>
                    <a:srgbClr val="2B2C30"/>
                  </a:solidFill>
                  <a:latin typeface="Public Sans Bold"/>
                </a:rPr>
                <a:t>SAM</a:t>
              </a:r>
            </a:p>
          </p:txBody>
        </p:sp>
        <p:sp>
          <p:nvSpPr>
            <p:cNvPr id="21" name="TextBox 21"/>
            <p:cNvSpPr txBox="1"/>
            <p:nvPr/>
          </p:nvSpPr>
          <p:spPr>
            <a:xfrm>
              <a:off x="0" y="3796238"/>
              <a:ext cx="6861860" cy="1307253"/>
            </a:xfrm>
            <a:prstGeom prst="rect">
              <a:avLst/>
            </a:prstGeom>
          </p:spPr>
          <p:txBody>
            <a:bodyPr lIns="0" tIns="0" rIns="0" bIns="0" rtlCol="0" anchor="t">
              <a:spAutoFit/>
            </a:bodyPr>
            <a:lstStyle/>
            <a:p>
              <a:pPr>
                <a:lnSpc>
                  <a:spcPts val="2659"/>
                </a:lnSpc>
              </a:pPr>
              <a:r>
                <a:rPr lang="en-US" sz="1899">
                  <a:solidFill>
                    <a:srgbClr val="2B2C30"/>
                  </a:solidFill>
                  <a:latin typeface="Public Sans"/>
                </a:rPr>
                <a:t>Lorem ipsum dolor sit amet, adipiscing elit, sed do eiusmod tempor incididunt ut labore et dolore magna aliqua.</a:t>
              </a:r>
            </a:p>
          </p:txBody>
        </p:sp>
        <p:sp>
          <p:nvSpPr>
            <p:cNvPr id="22" name="TextBox 22"/>
            <p:cNvSpPr txBox="1"/>
            <p:nvPr/>
          </p:nvSpPr>
          <p:spPr>
            <a:xfrm>
              <a:off x="0" y="5594553"/>
              <a:ext cx="6861860" cy="632249"/>
            </a:xfrm>
            <a:prstGeom prst="rect">
              <a:avLst/>
            </a:prstGeom>
          </p:spPr>
          <p:txBody>
            <a:bodyPr lIns="0" tIns="0" rIns="0" bIns="0" rtlCol="0" anchor="t">
              <a:spAutoFit/>
            </a:bodyPr>
            <a:lstStyle/>
            <a:p>
              <a:pPr>
                <a:lnSpc>
                  <a:spcPts val="3919"/>
                </a:lnSpc>
              </a:pPr>
              <a:r>
                <a:rPr lang="en-US" sz="2799">
                  <a:solidFill>
                    <a:srgbClr val="2B2C30"/>
                  </a:solidFill>
                  <a:latin typeface="Public Sans Bold"/>
                </a:rPr>
                <a:t>SOM</a:t>
              </a:r>
            </a:p>
          </p:txBody>
        </p:sp>
        <p:sp>
          <p:nvSpPr>
            <p:cNvPr id="23" name="TextBox 23"/>
            <p:cNvSpPr txBox="1"/>
            <p:nvPr/>
          </p:nvSpPr>
          <p:spPr>
            <a:xfrm>
              <a:off x="0" y="6404601"/>
              <a:ext cx="6861860" cy="1307253"/>
            </a:xfrm>
            <a:prstGeom prst="rect">
              <a:avLst/>
            </a:prstGeom>
          </p:spPr>
          <p:txBody>
            <a:bodyPr lIns="0" tIns="0" rIns="0" bIns="0" rtlCol="0" anchor="t">
              <a:spAutoFit/>
            </a:bodyPr>
            <a:lstStyle/>
            <a:p>
              <a:pPr>
                <a:lnSpc>
                  <a:spcPts val="2659"/>
                </a:lnSpc>
              </a:pPr>
              <a:r>
                <a:rPr lang="en-US" sz="1899">
                  <a:solidFill>
                    <a:srgbClr val="2B2C30"/>
                  </a:solidFill>
                  <a:latin typeface="Public Sans"/>
                </a:rPr>
                <a:t>Lorem ipsum dolor sit amet, adipiscing elit, sed do eiusmod tempor incididunt ut labore et dolore magna aliqua.</a:t>
              </a:r>
            </a:p>
          </p:txBody>
        </p:sp>
      </p:grpSp>
      <p:sp>
        <p:nvSpPr>
          <p:cNvPr id="24" name="Freeform 24"/>
          <p:cNvSpPr/>
          <p:nvPr/>
        </p:nvSpPr>
        <p:spPr>
          <a:xfrm>
            <a:off x="9122171" y="9712790"/>
            <a:ext cx="1632492" cy="393158"/>
          </a:xfrm>
          <a:custGeom>
            <a:avLst/>
            <a:gdLst/>
            <a:ahLst/>
            <a:cxnLst/>
            <a:rect l="l" t="t" r="r" b="b"/>
            <a:pathLst>
              <a:path w="1632492" h="393158">
                <a:moveTo>
                  <a:pt x="0" y="0"/>
                </a:moveTo>
                <a:lnTo>
                  <a:pt x="1632492" y="0"/>
                </a:lnTo>
                <a:lnTo>
                  <a:pt x="1632492" y="393158"/>
                </a:lnTo>
                <a:lnTo>
                  <a:pt x="0" y="393158"/>
                </a:lnTo>
                <a:lnTo>
                  <a:pt x="0" y="0"/>
                </a:lnTo>
                <a:close/>
              </a:path>
            </a:pathLst>
          </a:custGeom>
          <a:blipFill>
            <a:blip r:embed="rId2"/>
            <a:stretch>
              <a:fillRect/>
            </a:stretch>
          </a:blipFill>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TextBox 2"/>
          <p:cNvSpPr txBox="1"/>
          <p:nvPr/>
        </p:nvSpPr>
        <p:spPr>
          <a:xfrm>
            <a:off x="14343982" y="9282694"/>
            <a:ext cx="2359267" cy="368765"/>
          </a:xfrm>
          <a:prstGeom prst="rect">
            <a:avLst/>
          </a:prstGeom>
        </p:spPr>
        <p:txBody>
          <a:bodyPr lIns="0" tIns="0" rIns="0" bIns="0" rtlCol="0" anchor="t">
            <a:spAutoFit/>
          </a:bodyPr>
          <a:lstStyle/>
          <a:p>
            <a:pPr>
              <a:lnSpc>
                <a:spcPts val="2717"/>
              </a:lnSpc>
            </a:pPr>
            <a:r>
              <a:rPr lang="en-US" sz="2986" spc="14">
                <a:solidFill>
                  <a:srgbClr val="2B2C30"/>
                </a:solidFill>
                <a:latin typeface="Playfair Display"/>
              </a:rPr>
              <a:t>your logo</a:t>
            </a:r>
          </a:p>
        </p:txBody>
      </p:sp>
      <p:sp>
        <p:nvSpPr>
          <p:cNvPr id="3" name="TextBox 3"/>
          <p:cNvSpPr txBox="1"/>
          <p:nvPr/>
        </p:nvSpPr>
        <p:spPr>
          <a:xfrm>
            <a:off x="1006871" y="942975"/>
            <a:ext cx="16230600" cy="651099"/>
          </a:xfrm>
          <a:prstGeom prst="rect">
            <a:avLst/>
          </a:prstGeom>
        </p:spPr>
        <p:txBody>
          <a:bodyPr lIns="0" tIns="0" rIns="0" bIns="0" rtlCol="0" anchor="t">
            <a:spAutoFit/>
          </a:bodyPr>
          <a:lstStyle/>
          <a:p>
            <a:pPr>
              <a:lnSpc>
                <a:spcPts val="5200"/>
              </a:lnSpc>
              <a:spcBef>
                <a:spcPct val="0"/>
              </a:spcBef>
            </a:pPr>
            <a:r>
              <a:rPr lang="en-US" sz="3714" spc="843">
                <a:solidFill>
                  <a:srgbClr val="2B2C30"/>
                </a:solidFill>
                <a:latin typeface="Public Sans Bold"/>
              </a:rPr>
              <a:t>OUR NUMBERS</a:t>
            </a:r>
          </a:p>
        </p:txBody>
      </p:sp>
      <p:sp>
        <p:nvSpPr>
          <p:cNvPr id="4" name="AutoShape 4"/>
          <p:cNvSpPr/>
          <p:nvPr/>
        </p:nvSpPr>
        <p:spPr>
          <a:xfrm flipV="1">
            <a:off x="-7086597" y="1760761"/>
            <a:ext cx="16230594" cy="38509"/>
          </a:xfrm>
          <a:prstGeom prst="line">
            <a:avLst/>
          </a:prstGeom>
          <a:ln w="9525" cap="flat">
            <a:solidFill>
              <a:srgbClr val="2B2C30"/>
            </a:solidFill>
            <a:prstDash val="solid"/>
            <a:headEnd type="none" w="sm" len="sm"/>
            <a:tailEnd type="none" w="sm" len="sm"/>
          </a:ln>
        </p:spPr>
      </p:sp>
      <p:grpSp>
        <p:nvGrpSpPr>
          <p:cNvPr id="5" name="Group 5"/>
          <p:cNvGrpSpPr/>
          <p:nvPr/>
        </p:nvGrpSpPr>
        <p:grpSpPr>
          <a:xfrm>
            <a:off x="9687962" y="1028700"/>
            <a:ext cx="7571338" cy="6829511"/>
            <a:chOff x="0" y="0"/>
            <a:chExt cx="10095117" cy="9106015"/>
          </a:xfrm>
        </p:grpSpPr>
        <p:sp>
          <p:nvSpPr>
            <p:cNvPr id="6" name="TextBox 6"/>
            <p:cNvSpPr txBox="1"/>
            <p:nvPr/>
          </p:nvSpPr>
          <p:spPr>
            <a:xfrm>
              <a:off x="1189147" y="8646699"/>
              <a:ext cx="483989" cy="459317"/>
            </a:xfrm>
            <a:prstGeom prst="rect">
              <a:avLst/>
            </a:prstGeom>
          </p:spPr>
          <p:txBody>
            <a:bodyPr lIns="0" tIns="0" rIns="0" bIns="0" rtlCol="0" anchor="t">
              <a:spAutoFit/>
            </a:bodyPr>
            <a:lstStyle/>
            <a:p>
              <a:pPr algn="ctr">
                <a:lnSpc>
                  <a:spcPts val="2800"/>
                </a:lnSpc>
              </a:pPr>
              <a:r>
                <a:rPr lang="en-US" sz="2000">
                  <a:solidFill>
                    <a:srgbClr val="2B2C30"/>
                  </a:solidFill>
                  <a:latin typeface="Public Sans Bold"/>
                </a:rPr>
                <a:t>Q4</a:t>
              </a:r>
            </a:p>
          </p:txBody>
        </p:sp>
        <p:sp>
          <p:nvSpPr>
            <p:cNvPr id="7" name="TextBox 7"/>
            <p:cNvSpPr txBox="1"/>
            <p:nvPr/>
          </p:nvSpPr>
          <p:spPr>
            <a:xfrm>
              <a:off x="3153071" y="8646699"/>
              <a:ext cx="406797" cy="459317"/>
            </a:xfrm>
            <a:prstGeom prst="rect">
              <a:avLst/>
            </a:prstGeom>
          </p:spPr>
          <p:txBody>
            <a:bodyPr lIns="0" tIns="0" rIns="0" bIns="0" rtlCol="0" anchor="t">
              <a:spAutoFit/>
            </a:bodyPr>
            <a:lstStyle/>
            <a:p>
              <a:pPr algn="ctr">
                <a:lnSpc>
                  <a:spcPts val="2800"/>
                </a:lnSpc>
              </a:pPr>
              <a:r>
                <a:rPr lang="en-US" sz="2000">
                  <a:solidFill>
                    <a:srgbClr val="2B2C30"/>
                  </a:solidFill>
                  <a:latin typeface="Public Sans Bold"/>
                </a:rPr>
                <a:t>Q1</a:t>
              </a:r>
            </a:p>
          </p:txBody>
        </p:sp>
        <p:sp>
          <p:nvSpPr>
            <p:cNvPr id="8" name="TextBox 8"/>
            <p:cNvSpPr txBox="1"/>
            <p:nvPr/>
          </p:nvSpPr>
          <p:spPr>
            <a:xfrm>
              <a:off x="5043375" y="8646699"/>
              <a:ext cx="476845" cy="459317"/>
            </a:xfrm>
            <a:prstGeom prst="rect">
              <a:avLst/>
            </a:prstGeom>
          </p:spPr>
          <p:txBody>
            <a:bodyPr lIns="0" tIns="0" rIns="0" bIns="0" rtlCol="0" anchor="t">
              <a:spAutoFit/>
            </a:bodyPr>
            <a:lstStyle/>
            <a:p>
              <a:pPr algn="ctr">
                <a:lnSpc>
                  <a:spcPts val="2800"/>
                </a:lnSpc>
              </a:pPr>
              <a:r>
                <a:rPr lang="en-US" sz="2000">
                  <a:solidFill>
                    <a:srgbClr val="2B2C30"/>
                  </a:solidFill>
                  <a:latin typeface="Public Sans Bold"/>
                </a:rPr>
                <a:t>Q2</a:t>
              </a:r>
            </a:p>
          </p:txBody>
        </p:sp>
        <p:sp>
          <p:nvSpPr>
            <p:cNvPr id="9" name="TextBox 9"/>
            <p:cNvSpPr txBox="1"/>
            <p:nvPr/>
          </p:nvSpPr>
          <p:spPr>
            <a:xfrm>
              <a:off x="6963593" y="8646699"/>
              <a:ext cx="487065" cy="459317"/>
            </a:xfrm>
            <a:prstGeom prst="rect">
              <a:avLst/>
            </a:prstGeom>
          </p:spPr>
          <p:txBody>
            <a:bodyPr lIns="0" tIns="0" rIns="0" bIns="0" rtlCol="0" anchor="t">
              <a:spAutoFit/>
            </a:bodyPr>
            <a:lstStyle/>
            <a:p>
              <a:pPr algn="ctr">
                <a:lnSpc>
                  <a:spcPts val="2800"/>
                </a:lnSpc>
              </a:pPr>
              <a:r>
                <a:rPr lang="en-US" sz="2000">
                  <a:solidFill>
                    <a:srgbClr val="2B2C30"/>
                  </a:solidFill>
                  <a:latin typeface="Public Sans Bold"/>
                </a:rPr>
                <a:t>Q3</a:t>
              </a:r>
            </a:p>
          </p:txBody>
        </p:sp>
        <p:sp>
          <p:nvSpPr>
            <p:cNvPr id="10" name="TextBox 10"/>
            <p:cNvSpPr txBox="1"/>
            <p:nvPr/>
          </p:nvSpPr>
          <p:spPr>
            <a:xfrm>
              <a:off x="8890459" y="8646699"/>
              <a:ext cx="483989" cy="459317"/>
            </a:xfrm>
            <a:prstGeom prst="rect">
              <a:avLst/>
            </a:prstGeom>
          </p:spPr>
          <p:txBody>
            <a:bodyPr lIns="0" tIns="0" rIns="0" bIns="0" rtlCol="0" anchor="t">
              <a:spAutoFit/>
            </a:bodyPr>
            <a:lstStyle/>
            <a:p>
              <a:pPr algn="ctr">
                <a:lnSpc>
                  <a:spcPts val="2800"/>
                </a:lnSpc>
              </a:pPr>
              <a:r>
                <a:rPr lang="en-US" sz="2000">
                  <a:solidFill>
                    <a:srgbClr val="2B2C30"/>
                  </a:solidFill>
                  <a:latin typeface="Public Sans Bold"/>
                </a:rPr>
                <a:t>Q4</a:t>
              </a:r>
            </a:p>
          </p:txBody>
        </p:sp>
        <p:grpSp>
          <p:nvGrpSpPr>
            <p:cNvPr id="11" name="Group 11"/>
            <p:cNvGrpSpPr>
              <a:grpSpLocks noChangeAspect="1"/>
            </p:cNvGrpSpPr>
            <p:nvPr/>
          </p:nvGrpSpPr>
          <p:grpSpPr>
            <a:xfrm>
              <a:off x="468478" y="201083"/>
              <a:ext cx="9626639" cy="8333432"/>
              <a:chOff x="0" y="0"/>
              <a:chExt cx="9626639" cy="8333432"/>
            </a:xfrm>
          </p:grpSpPr>
          <p:sp>
            <p:nvSpPr>
              <p:cNvPr id="12" name="Freeform 12"/>
              <p:cNvSpPr/>
              <p:nvPr/>
            </p:nvSpPr>
            <p:spPr>
              <a:xfrm>
                <a:off x="0" y="-6350"/>
                <a:ext cx="9626640" cy="12700"/>
              </a:xfrm>
              <a:custGeom>
                <a:avLst/>
                <a:gdLst/>
                <a:ahLst/>
                <a:cxnLst/>
                <a:rect l="l" t="t" r="r" b="b"/>
                <a:pathLst>
                  <a:path w="9626640" h="12700">
                    <a:moveTo>
                      <a:pt x="0" y="0"/>
                    </a:moveTo>
                    <a:lnTo>
                      <a:pt x="9626640" y="0"/>
                    </a:lnTo>
                    <a:lnTo>
                      <a:pt x="9626640" y="12700"/>
                    </a:lnTo>
                    <a:lnTo>
                      <a:pt x="0" y="12700"/>
                    </a:lnTo>
                    <a:close/>
                  </a:path>
                </a:pathLst>
              </a:custGeom>
              <a:solidFill>
                <a:srgbClr val="2B2C30">
                  <a:alpha val="24706"/>
                </a:srgbClr>
              </a:solidFill>
            </p:spPr>
          </p:sp>
          <p:sp>
            <p:nvSpPr>
              <p:cNvPr id="13" name="Freeform 13"/>
              <p:cNvSpPr/>
              <p:nvPr/>
            </p:nvSpPr>
            <p:spPr>
              <a:xfrm>
                <a:off x="0" y="2077008"/>
                <a:ext cx="9626640" cy="12700"/>
              </a:xfrm>
              <a:custGeom>
                <a:avLst/>
                <a:gdLst/>
                <a:ahLst/>
                <a:cxnLst/>
                <a:rect l="l" t="t" r="r" b="b"/>
                <a:pathLst>
                  <a:path w="9626640" h="12700">
                    <a:moveTo>
                      <a:pt x="0" y="0"/>
                    </a:moveTo>
                    <a:lnTo>
                      <a:pt x="9626640" y="0"/>
                    </a:lnTo>
                    <a:lnTo>
                      <a:pt x="9626640" y="12700"/>
                    </a:lnTo>
                    <a:lnTo>
                      <a:pt x="0" y="12700"/>
                    </a:lnTo>
                    <a:close/>
                  </a:path>
                </a:pathLst>
              </a:custGeom>
              <a:solidFill>
                <a:srgbClr val="2B2C30">
                  <a:alpha val="24706"/>
                </a:srgbClr>
              </a:solidFill>
            </p:spPr>
          </p:sp>
          <p:sp>
            <p:nvSpPr>
              <p:cNvPr id="14" name="Freeform 14"/>
              <p:cNvSpPr/>
              <p:nvPr/>
            </p:nvSpPr>
            <p:spPr>
              <a:xfrm>
                <a:off x="0" y="4160366"/>
                <a:ext cx="9626640" cy="12700"/>
              </a:xfrm>
              <a:custGeom>
                <a:avLst/>
                <a:gdLst/>
                <a:ahLst/>
                <a:cxnLst/>
                <a:rect l="l" t="t" r="r" b="b"/>
                <a:pathLst>
                  <a:path w="9626640" h="12700">
                    <a:moveTo>
                      <a:pt x="0" y="0"/>
                    </a:moveTo>
                    <a:lnTo>
                      <a:pt x="9626640" y="0"/>
                    </a:lnTo>
                    <a:lnTo>
                      <a:pt x="9626640" y="12700"/>
                    </a:lnTo>
                    <a:lnTo>
                      <a:pt x="0" y="12700"/>
                    </a:lnTo>
                    <a:close/>
                  </a:path>
                </a:pathLst>
              </a:custGeom>
              <a:solidFill>
                <a:srgbClr val="2B2C30">
                  <a:alpha val="24706"/>
                </a:srgbClr>
              </a:solidFill>
            </p:spPr>
          </p:sp>
          <p:sp>
            <p:nvSpPr>
              <p:cNvPr id="15" name="Freeform 15"/>
              <p:cNvSpPr/>
              <p:nvPr/>
            </p:nvSpPr>
            <p:spPr>
              <a:xfrm>
                <a:off x="0" y="6243724"/>
                <a:ext cx="9626640" cy="12700"/>
              </a:xfrm>
              <a:custGeom>
                <a:avLst/>
                <a:gdLst/>
                <a:ahLst/>
                <a:cxnLst/>
                <a:rect l="l" t="t" r="r" b="b"/>
                <a:pathLst>
                  <a:path w="9626640" h="12700">
                    <a:moveTo>
                      <a:pt x="0" y="0"/>
                    </a:moveTo>
                    <a:lnTo>
                      <a:pt x="9626640" y="0"/>
                    </a:lnTo>
                    <a:lnTo>
                      <a:pt x="9626640" y="12700"/>
                    </a:lnTo>
                    <a:lnTo>
                      <a:pt x="0" y="12700"/>
                    </a:lnTo>
                    <a:close/>
                  </a:path>
                </a:pathLst>
              </a:custGeom>
              <a:solidFill>
                <a:srgbClr val="2B2C30">
                  <a:alpha val="24706"/>
                </a:srgbClr>
              </a:solidFill>
            </p:spPr>
          </p:sp>
          <p:sp>
            <p:nvSpPr>
              <p:cNvPr id="16" name="Freeform 16"/>
              <p:cNvSpPr/>
              <p:nvPr/>
            </p:nvSpPr>
            <p:spPr>
              <a:xfrm>
                <a:off x="0" y="8327082"/>
                <a:ext cx="9626640" cy="12700"/>
              </a:xfrm>
              <a:custGeom>
                <a:avLst/>
                <a:gdLst/>
                <a:ahLst/>
                <a:cxnLst/>
                <a:rect l="l" t="t" r="r" b="b"/>
                <a:pathLst>
                  <a:path w="9626640" h="12700">
                    <a:moveTo>
                      <a:pt x="0" y="0"/>
                    </a:moveTo>
                    <a:lnTo>
                      <a:pt x="9626640" y="0"/>
                    </a:lnTo>
                    <a:lnTo>
                      <a:pt x="9626640" y="12700"/>
                    </a:lnTo>
                    <a:lnTo>
                      <a:pt x="0" y="12700"/>
                    </a:lnTo>
                    <a:close/>
                  </a:path>
                </a:pathLst>
              </a:custGeom>
              <a:solidFill>
                <a:srgbClr val="2B2C30">
                  <a:alpha val="60000"/>
                </a:srgbClr>
              </a:solidFill>
            </p:spPr>
          </p:sp>
        </p:grpSp>
        <p:sp>
          <p:nvSpPr>
            <p:cNvPr id="17" name="TextBox 17"/>
            <p:cNvSpPr txBox="1"/>
            <p:nvPr/>
          </p:nvSpPr>
          <p:spPr>
            <a:xfrm>
              <a:off x="0" y="-57150"/>
              <a:ext cx="299145" cy="459317"/>
            </a:xfrm>
            <a:prstGeom prst="rect">
              <a:avLst/>
            </a:prstGeom>
          </p:spPr>
          <p:txBody>
            <a:bodyPr lIns="0" tIns="0" rIns="0" bIns="0" rtlCol="0" anchor="t">
              <a:spAutoFit/>
            </a:bodyPr>
            <a:lstStyle/>
            <a:p>
              <a:pPr algn="r">
                <a:lnSpc>
                  <a:spcPts val="2800"/>
                </a:lnSpc>
              </a:pPr>
              <a:r>
                <a:rPr lang="en-US" sz="2000">
                  <a:solidFill>
                    <a:srgbClr val="2B2C30"/>
                  </a:solidFill>
                  <a:latin typeface="Public Sans Bold"/>
                </a:rPr>
                <a:t>8 </a:t>
              </a:r>
            </a:p>
          </p:txBody>
        </p:sp>
        <p:sp>
          <p:nvSpPr>
            <p:cNvPr id="18" name="TextBox 18"/>
            <p:cNvSpPr txBox="1"/>
            <p:nvPr/>
          </p:nvSpPr>
          <p:spPr>
            <a:xfrm>
              <a:off x="3572" y="2026208"/>
              <a:ext cx="295573" cy="459317"/>
            </a:xfrm>
            <a:prstGeom prst="rect">
              <a:avLst/>
            </a:prstGeom>
          </p:spPr>
          <p:txBody>
            <a:bodyPr lIns="0" tIns="0" rIns="0" bIns="0" rtlCol="0" anchor="t">
              <a:spAutoFit/>
            </a:bodyPr>
            <a:lstStyle/>
            <a:p>
              <a:pPr algn="r">
                <a:lnSpc>
                  <a:spcPts val="2800"/>
                </a:lnSpc>
              </a:pPr>
              <a:r>
                <a:rPr lang="en-US" sz="2000">
                  <a:solidFill>
                    <a:srgbClr val="2B2C30"/>
                  </a:solidFill>
                  <a:latin typeface="Public Sans Bold"/>
                </a:rPr>
                <a:t>6 </a:t>
              </a:r>
            </a:p>
          </p:txBody>
        </p:sp>
        <p:sp>
          <p:nvSpPr>
            <p:cNvPr id="19" name="TextBox 19"/>
            <p:cNvSpPr txBox="1"/>
            <p:nvPr/>
          </p:nvSpPr>
          <p:spPr>
            <a:xfrm>
              <a:off x="5060" y="4109566"/>
              <a:ext cx="294084" cy="459317"/>
            </a:xfrm>
            <a:prstGeom prst="rect">
              <a:avLst/>
            </a:prstGeom>
          </p:spPr>
          <p:txBody>
            <a:bodyPr lIns="0" tIns="0" rIns="0" bIns="0" rtlCol="0" anchor="t">
              <a:spAutoFit/>
            </a:bodyPr>
            <a:lstStyle/>
            <a:p>
              <a:pPr algn="r">
                <a:lnSpc>
                  <a:spcPts val="2800"/>
                </a:lnSpc>
              </a:pPr>
              <a:r>
                <a:rPr lang="en-US" sz="2000">
                  <a:solidFill>
                    <a:srgbClr val="2B2C30"/>
                  </a:solidFill>
                  <a:latin typeface="Public Sans Bold"/>
                </a:rPr>
                <a:t>4 </a:t>
              </a:r>
            </a:p>
          </p:txBody>
        </p:sp>
        <p:sp>
          <p:nvSpPr>
            <p:cNvPr id="20" name="TextBox 20"/>
            <p:cNvSpPr txBox="1"/>
            <p:nvPr/>
          </p:nvSpPr>
          <p:spPr>
            <a:xfrm>
              <a:off x="12204" y="6192924"/>
              <a:ext cx="286941" cy="459317"/>
            </a:xfrm>
            <a:prstGeom prst="rect">
              <a:avLst/>
            </a:prstGeom>
          </p:spPr>
          <p:txBody>
            <a:bodyPr lIns="0" tIns="0" rIns="0" bIns="0" rtlCol="0" anchor="t">
              <a:spAutoFit/>
            </a:bodyPr>
            <a:lstStyle/>
            <a:p>
              <a:pPr algn="r">
                <a:lnSpc>
                  <a:spcPts val="2800"/>
                </a:lnSpc>
              </a:pPr>
              <a:r>
                <a:rPr lang="en-US" sz="2000">
                  <a:solidFill>
                    <a:srgbClr val="2B2C30"/>
                  </a:solidFill>
                  <a:latin typeface="Public Sans Bold"/>
                </a:rPr>
                <a:t>2 </a:t>
              </a:r>
            </a:p>
          </p:txBody>
        </p:sp>
        <p:sp>
          <p:nvSpPr>
            <p:cNvPr id="21" name="TextBox 21"/>
            <p:cNvSpPr txBox="1"/>
            <p:nvPr/>
          </p:nvSpPr>
          <p:spPr>
            <a:xfrm>
              <a:off x="9029" y="8276282"/>
              <a:ext cx="290116" cy="459317"/>
            </a:xfrm>
            <a:prstGeom prst="rect">
              <a:avLst/>
            </a:prstGeom>
          </p:spPr>
          <p:txBody>
            <a:bodyPr lIns="0" tIns="0" rIns="0" bIns="0" rtlCol="0" anchor="t">
              <a:spAutoFit/>
            </a:bodyPr>
            <a:lstStyle/>
            <a:p>
              <a:pPr algn="r">
                <a:lnSpc>
                  <a:spcPts val="2800"/>
                </a:lnSpc>
              </a:pPr>
              <a:r>
                <a:rPr lang="en-US" sz="2000">
                  <a:solidFill>
                    <a:srgbClr val="2B2C30"/>
                  </a:solidFill>
                  <a:latin typeface="Public Sans Bold"/>
                </a:rPr>
                <a:t>0 </a:t>
              </a:r>
            </a:p>
          </p:txBody>
        </p:sp>
        <p:grpSp>
          <p:nvGrpSpPr>
            <p:cNvPr id="22" name="Group 22"/>
            <p:cNvGrpSpPr>
              <a:grpSpLocks noChangeAspect="1"/>
            </p:cNvGrpSpPr>
            <p:nvPr/>
          </p:nvGrpSpPr>
          <p:grpSpPr>
            <a:xfrm>
              <a:off x="1367642" y="1179262"/>
              <a:ext cx="7828311" cy="4293716"/>
              <a:chOff x="899164" y="978179"/>
              <a:chExt cx="7828311" cy="4293716"/>
            </a:xfrm>
          </p:grpSpPr>
          <p:sp>
            <p:nvSpPr>
              <p:cNvPr id="23" name="Freeform 23"/>
              <p:cNvSpPr/>
              <p:nvPr/>
            </p:nvSpPr>
            <p:spPr>
              <a:xfrm>
                <a:off x="899164" y="2050886"/>
                <a:ext cx="2021348" cy="3220726"/>
              </a:xfrm>
              <a:custGeom>
                <a:avLst/>
                <a:gdLst/>
                <a:ahLst/>
                <a:cxnLst/>
                <a:rect l="l" t="t" r="r" b="b"/>
                <a:pathLst>
                  <a:path w="2021348" h="3220726">
                    <a:moveTo>
                      <a:pt x="127000" y="3157509"/>
                    </a:moveTo>
                    <a:cubicBezTo>
                      <a:pt x="126844" y="3122550"/>
                      <a:pt x="98460" y="3094293"/>
                      <a:pt x="63500" y="3094293"/>
                    </a:cubicBezTo>
                    <a:cubicBezTo>
                      <a:pt x="28540" y="3094293"/>
                      <a:pt x="156" y="3122550"/>
                      <a:pt x="0" y="3157509"/>
                    </a:cubicBezTo>
                    <a:cubicBezTo>
                      <a:pt x="156" y="3192468"/>
                      <a:pt x="28540" y="3220726"/>
                      <a:pt x="63500" y="3220726"/>
                    </a:cubicBezTo>
                    <a:cubicBezTo>
                      <a:pt x="98460" y="3220726"/>
                      <a:pt x="126844" y="3192468"/>
                      <a:pt x="127000" y="3157509"/>
                    </a:cubicBezTo>
                    <a:close/>
                    <a:moveTo>
                      <a:pt x="39172" y="3142520"/>
                    </a:moveTo>
                    <a:cubicBezTo>
                      <a:pt x="30980" y="3155951"/>
                      <a:pt x="35184" y="3173477"/>
                      <a:pt x="48578" y="3181729"/>
                    </a:cubicBezTo>
                    <a:cubicBezTo>
                      <a:pt x="61972" y="3189981"/>
                      <a:pt x="79516" y="3185855"/>
                      <a:pt x="87828" y="3172498"/>
                    </a:cubicBezTo>
                    <a:lnTo>
                      <a:pt x="2013156" y="47461"/>
                    </a:lnTo>
                    <a:cubicBezTo>
                      <a:pt x="2021348" y="34030"/>
                      <a:pt x="2017143" y="16504"/>
                      <a:pt x="2003750" y="8252"/>
                    </a:cubicBezTo>
                    <a:cubicBezTo>
                      <a:pt x="1990356" y="0"/>
                      <a:pt x="1972811" y="4127"/>
                      <a:pt x="1964499" y="17483"/>
                    </a:cubicBezTo>
                    <a:close/>
                  </a:path>
                </a:pathLst>
              </a:custGeom>
              <a:solidFill>
                <a:srgbClr val="2B2C30"/>
              </a:solidFill>
            </p:spPr>
          </p:sp>
          <p:sp>
            <p:nvSpPr>
              <p:cNvPr id="24" name="Freeform 24"/>
              <p:cNvSpPr/>
              <p:nvPr/>
            </p:nvSpPr>
            <p:spPr>
              <a:xfrm>
                <a:off x="2824492" y="1009123"/>
                <a:ext cx="2021334" cy="1137452"/>
              </a:xfrm>
              <a:custGeom>
                <a:avLst/>
                <a:gdLst/>
                <a:ahLst/>
                <a:cxnLst/>
                <a:rect l="l" t="t" r="r" b="b"/>
                <a:pathLst>
                  <a:path w="2021334" h="1137452">
                    <a:moveTo>
                      <a:pt x="127000" y="1074235"/>
                    </a:moveTo>
                    <a:cubicBezTo>
                      <a:pt x="126843" y="1039276"/>
                      <a:pt x="98459" y="1011018"/>
                      <a:pt x="63500" y="1011018"/>
                    </a:cubicBezTo>
                    <a:cubicBezTo>
                      <a:pt x="28540" y="1011018"/>
                      <a:pt x="156" y="1039276"/>
                      <a:pt x="0" y="1074235"/>
                    </a:cubicBezTo>
                    <a:cubicBezTo>
                      <a:pt x="156" y="1109194"/>
                      <a:pt x="28540" y="1137452"/>
                      <a:pt x="63500" y="1137452"/>
                    </a:cubicBezTo>
                    <a:cubicBezTo>
                      <a:pt x="98459" y="1137452"/>
                      <a:pt x="126843" y="1109194"/>
                      <a:pt x="127000" y="1074235"/>
                    </a:cubicBezTo>
                    <a:close/>
                    <a:moveTo>
                      <a:pt x="49902" y="1049103"/>
                    </a:moveTo>
                    <a:cubicBezTo>
                      <a:pt x="36099" y="1056651"/>
                      <a:pt x="30993" y="1073936"/>
                      <a:pt x="38480" y="1087772"/>
                    </a:cubicBezTo>
                    <a:cubicBezTo>
                      <a:pt x="45966" y="1101609"/>
                      <a:pt x="63227" y="1106792"/>
                      <a:pt x="77097" y="1099367"/>
                    </a:cubicBezTo>
                    <a:lnTo>
                      <a:pt x="2002425" y="57688"/>
                    </a:lnTo>
                    <a:cubicBezTo>
                      <a:pt x="2016228" y="50140"/>
                      <a:pt x="2021334" y="32856"/>
                      <a:pt x="2013848" y="19019"/>
                    </a:cubicBezTo>
                    <a:cubicBezTo>
                      <a:pt x="2006362" y="5183"/>
                      <a:pt x="1989100" y="0"/>
                      <a:pt x="1975230" y="7424"/>
                    </a:cubicBezTo>
                    <a:close/>
                  </a:path>
                </a:pathLst>
              </a:custGeom>
              <a:solidFill>
                <a:srgbClr val="2B2C30"/>
              </a:solidFill>
            </p:spPr>
          </p:sp>
          <p:sp>
            <p:nvSpPr>
              <p:cNvPr id="25" name="Freeform 25"/>
              <p:cNvSpPr/>
              <p:nvPr/>
            </p:nvSpPr>
            <p:spPr>
              <a:xfrm>
                <a:off x="4749820" y="978462"/>
                <a:ext cx="2021317" cy="4262379"/>
              </a:xfrm>
              <a:custGeom>
                <a:avLst/>
                <a:gdLst/>
                <a:ahLst/>
                <a:cxnLst/>
                <a:rect l="l" t="t" r="r" b="b"/>
                <a:pathLst>
                  <a:path w="2021317" h="4262379">
                    <a:moveTo>
                      <a:pt x="127000" y="63217"/>
                    </a:moveTo>
                    <a:cubicBezTo>
                      <a:pt x="126844" y="28258"/>
                      <a:pt x="98459" y="0"/>
                      <a:pt x="63500" y="0"/>
                    </a:cubicBezTo>
                    <a:cubicBezTo>
                      <a:pt x="28540" y="0"/>
                      <a:pt x="156" y="28258"/>
                      <a:pt x="0" y="63217"/>
                    </a:cubicBezTo>
                    <a:cubicBezTo>
                      <a:pt x="156" y="98176"/>
                      <a:pt x="28540" y="126434"/>
                      <a:pt x="63500" y="126434"/>
                    </a:cubicBezTo>
                    <a:cubicBezTo>
                      <a:pt x="98459" y="126434"/>
                      <a:pt x="126844" y="98176"/>
                      <a:pt x="127000" y="63217"/>
                    </a:cubicBezTo>
                    <a:close/>
                    <a:moveTo>
                      <a:pt x="89439" y="51231"/>
                    </a:moveTo>
                    <a:cubicBezTo>
                      <a:pt x="82776" y="36980"/>
                      <a:pt x="65848" y="30794"/>
                      <a:pt x="51567" y="37393"/>
                    </a:cubicBezTo>
                    <a:cubicBezTo>
                      <a:pt x="37286" y="43992"/>
                      <a:pt x="31025" y="60893"/>
                      <a:pt x="37560" y="75203"/>
                    </a:cubicBezTo>
                    <a:lnTo>
                      <a:pt x="1962888" y="4241919"/>
                    </a:lnTo>
                    <a:cubicBezTo>
                      <a:pt x="1969544" y="4256183"/>
                      <a:pt x="1986480" y="4262379"/>
                      <a:pt x="2000770" y="4255777"/>
                    </a:cubicBezTo>
                    <a:cubicBezTo>
                      <a:pt x="2015058" y="4249174"/>
                      <a:pt x="2021316" y="4232260"/>
                      <a:pt x="2014767" y="4217947"/>
                    </a:cubicBezTo>
                    <a:close/>
                  </a:path>
                </a:pathLst>
              </a:custGeom>
              <a:solidFill>
                <a:srgbClr val="2B2C30"/>
              </a:solidFill>
            </p:spPr>
          </p:sp>
          <p:sp>
            <p:nvSpPr>
              <p:cNvPr id="26" name="Freeform 26"/>
              <p:cNvSpPr/>
              <p:nvPr/>
            </p:nvSpPr>
            <p:spPr>
              <a:xfrm>
                <a:off x="6675148" y="2020141"/>
                <a:ext cx="2052327" cy="3251471"/>
              </a:xfrm>
              <a:custGeom>
                <a:avLst/>
                <a:gdLst/>
                <a:ahLst/>
                <a:cxnLst/>
                <a:rect l="l" t="t" r="r" b="b"/>
                <a:pathLst>
                  <a:path w="2052327" h="3251471">
                    <a:moveTo>
                      <a:pt x="127000" y="3188254"/>
                    </a:moveTo>
                    <a:cubicBezTo>
                      <a:pt x="126843" y="3153295"/>
                      <a:pt x="98459" y="3125038"/>
                      <a:pt x="63500" y="3125038"/>
                    </a:cubicBezTo>
                    <a:cubicBezTo>
                      <a:pt x="28540" y="3125038"/>
                      <a:pt x="156" y="3153295"/>
                      <a:pt x="0" y="3188254"/>
                    </a:cubicBezTo>
                    <a:cubicBezTo>
                      <a:pt x="156" y="3223213"/>
                      <a:pt x="28540" y="3251471"/>
                      <a:pt x="63500" y="3251471"/>
                    </a:cubicBezTo>
                    <a:cubicBezTo>
                      <a:pt x="98459" y="3251471"/>
                      <a:pt x="126843" y="3223213"/>
                      <a:pt x="127000" y="3188254"/>
                    </a:cubicBezTo>
                    <a:close/>
                    <a:moveTo>
                      <a:pt x="39171" y="3173265"/>
                    </a:moveTo>
                    <a:cubicBezTo>
                      <a:pt x="30979" y="3186696"/>
                      <a:pt x="35183" y="3204222"/>
                      <a:pt x="48577" y="3212474"/>
                    </a:cubicBezTo>
                    <a:cubicBezTo>
                      <a:pt x="61971" y="3220726"/>
                      <a:pt x="79516" y="3216600"/>
                      <a:pt x="87828" y="3203243"/>
                    </a:cubicBezTo>
                    <a:lnTo>
                      <a:pt x="2013156" y="78206"/>
                    </a:lnTo>
                    <a:cubicBezTo>
                      <a:pt x="2021348" y="64775"/>
                      <a:pt x="2017143" y="47249"/>
                      <a:pt x="2003749" y="38997"/>
                    </a:cubicBezTo>
                    <a:cubicBezTo>
                      <a:pt x="1990356" y="30745"/>
                      <a:pt x="1972811" y="34872"/>
                      <a:pt x="1964499" y="48228"/>
                    </a:cubicBezTo>
                    <a:close/>
                    <a:moveTo>
                      <a:pt x="2052327" y="63217"/>
                    </a:moveTo>
                    <a:cubicBezTo>
                      <a:pt x="2052170" y="28258"/>
                      <a:pt x="2023787" y="0"/>
                      <a:pt x="1988827" y="0"/>
                    </a:cubicBezTo>
                    <a:cubicBezTo>
                      <a:pt x="1953867" y="0"/>
                      <a:pt x="1925484" y="28258"/>
                      <a:pt x="1925327" y="63217"/>
                    </a:cubicBezTo>
                    <a:cubicBezTo>
                      <a:pt x="1925484" y="98176"/>
                      <a:pt x="1953867" y="126434"/>
                      <a:pt x="1988827" y="126434"/>
                    </a:cubicBezTo>
                    <a:cubicBezTo>
                      <a:pt x="2023787" y="126434"/>
                      <a:pt x="2052170" y="98176"/>
                      <a:pt x="2052327" y="63217"/>
                    </a:cubicBezTo>
                    <a:close/>
                  </a:path>
                </a:pathLst>
              </a:custGeom>
              <a:solidFill>
                <a:srgbClr val="2B2C30"/>
              </a:solidFill>
            </p:spPr>
          </p:sp>
        </p:grpSp>
      </p:grpSp>
      <p:sp>
        <p:nvSpPr>
          <p:cNvPr id="27" name="TextBox 27"/>
          <p:cNvSpPr txBox="1"/>
          <p:nvPr/>
        </p:nvSpPr>
        <p:spPr>
          <a:xfrm>
            <a:off x="1006871" y="2177925"/>
            <a:ext cx="8115300" cy="596499"/>
          </a:xfrm>
          <a:prstGeom prst="rect">
            <a:avLst/>
          </a:prstGeom>
        </p:spPr>
        <p:txBody>
          <a:bodyPr lIns="0" tIns="0" rIns="0" bIns="0" rtlCol="0" anchor="t">
            <a:spAutoFit/>
          </a:bodyPr>
          <a:lstStyle/>
          <a:p>
            <a:pPr>
              <a:lnSpc>
                <a:spcPts val="4888"/>
              </a:lnSpc>
            </a:pPr>
            <a:r>
              <a:rPr lang="en-US" sz="3760" spc="18">
                <a:solidFill>
                  <a:srgbClr val="2B2C30"/>
                </a:solidFill>
                <a:latin typeface="Playfair Display"/>
              </a:rPr>
              <a:t> your text</a:t>
            </a:r>
          </a:p>
        </p:txBody>
      </p:sp>
      <p:sp>
        <p:nvSpPr>
          <p:cNvPr id="28" name="Freeform 28"/>
          <p:cNvSpPr/>
          <p:nvPr/>
        </p:nvSpPr>
        <p:spPr>
          <a:xfrm>
            <a:off x="7926598" y="9258300"/>
            <a:ext cx="1632492" cy="393158"/>
          </a:xfrm>
          <a:custGeom>
            <a:avLst/>
            <a:gdLst/>
            <a:ahLst/>
            <a:cxnLst/>
            <a:rect l="l" t="t" r="r" b="b"/>
            <a:pathLst>
              <a:path w="1632492" h="393158">
                <a:moveTo>
                  <a:pt x="0" y="0"/>
                </a:moveTo>
                <a:lnTo>
                  <a:pt x="1632491" y="0"/>
                </a:lnTo>
                <a:lnTo>
                  <a:pt x="1632491" y="393158"/>
                </a:lnTo>
                <a:lnTo>
                  <a:pt x="0" y="393158"/>
                </a:lnTo>
                <a:lnTo>
                  <a:pt x="0" y="0"/>
                </a:lnTo>
                <a:close/>
              </a:path>
            </a:pathLst>
          </a:custGeom>
          <a:blipFill>
            <a:blip r:embed="rId2"/>
            <a:stretch>
              <a:fillRect/>
            </a:stretch>
          </a:blipFill>
        </p:spPr>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TextBox 2"/>
          <p:cNvSpPr txBox="1"/>
          <p:nvPr/>
        </p:nvSpPr>
        <p:spPr>
          <a:xfrm>
            <a:off x="14990680" y="9344025"/>
            <a:ext cx="1682491" cy="368765"/>
          </a:xfrm>
          <a:prstGeom prst="rect">
            <a:avLst/>
          </a:prstGeom>
        </p:spPr>
        <p:txBody>
          <a:bodyPr lIns="0" tIns="0" rIns="0" bIns="0" rtlCol="0" anchor="t">
            <a:spAutoFit/>
          </a:bodyPr>
          <a:lstStyle/>
          <a:p>
            <a:pPr>
              <a:lnSpc>
                <a:spcPts val="2717"/>
              </a:lnSpc>
            </a:pPr>
            <a:r>
              <a:rPr lang="en-US" sz="2986" spc="14">
                <a:solidFill>
                  <a:srgbClr val="2B2C30"/>
                </a:solidFill>
                <a:latin typeface="Playfair Display"/>
              </a:rPr>
              <a:t>your logo</a:t>
            </a:r>
          </a:p>
        </p:txBody>
      </p:sp>
      <p:sp>
        <p:nvSpPr>
          <p:cNvPr id="3" name="TextBox 3"/>
          <p:cNvSpPr txBox="1"/>
          <p:nvPr/>
        </p:nvSpPr>
        <p:spPr>
          <a:xfrm>
            <a:off x="1006871" y="942975"/>
            <a:ext cx="16230600" cy="651099"/>
          </a:xfrm>
          <a:prstGeom prst="rect">
            <a:avLst/>
          </a:prstGeom>
        </p:spPr>
        <p:txBody>
          <a:bodyPr lIns="0" tIns="0" rIns="0" bIns="0" rtlCol="0" anchor="t">
            <a:spAutoFit/>
          </a:bodyPr>
          <a:lstStyle/>
          <a:p>
            <a:pPr>
              <a:lnSpc>
                <a:spcPts val="5200"/>
              </a:lnSpc>
              <a:spcBef>
                <a:spcPct val="0"/>
              </a:spcBef>
            </a:pPr>
            <a:r>
              <a:rPr lang="en-US" sz="3714" spc="843">
                <a:solidFill>
                  <a:srgbClr val="2B2C30"/>
                </a:solidFill>
                <a:latin typeface="Public Sans Bold"/>
              </a:rPr>
              <a:t>PATH TO IMPLEMENTATION</a:t>
            </a:r>
          </a:p>
        </p:txBody>
      </p:sp>
      <p:sp>
        <p:nvSpPr>
          <p:cNvPr id="4" name="AutoShape 4"/>
          <p:cNvSpPr/>
          <p:nvPr/>
        </p:nvSpPr>
        <p:spPr>
          <a:xfrm flipV="1">
            <a:off x="-7086597" y="1760761"/>
            <a:ext cx="16230594" cy="38509"/>
          </a:xfrm>
          <a:prstGeom prst="line">
            <a:avLst/>
          </a:prstGeom>
          <a:ln w="9525" cap="flat">
            <a:solidFill>
              <a:srgbClr val="2B2C30"/>
            </a:solidFill>
            <a:prstDash val="solid"/>
            <a:headEnd type="none" w="sm" len="sm"/>
            <a:tailEnd type="none" w="sm" len="sm"/>
          </a:ln>
        </p:spPr>
      </p:sp>
      <p:sp>
        <p:nvSpPr>
          <p:cNvPr id="5" name="TextBox 5"/>
          <p:cNvSpPr txBox="1"/>
          <p:nvPr/>
        </p:nvSpPr>
        <p:spPr>
          <a:xfrm>
            <a:off x="7620000" y="4149648"/>
            <a:ext cx="3086100" cy="2146933"/>
          </a:xfrm>
          <a:prstGeom prst="rect">
            <a:avLst/>
          </a:prstGeom>
        </p:spPr>
        <p:txBody>
          <a:bodyPr lIns="0" tIns="0" rIns="0" bIns="0" rtlCol="0" anchor="t">
            <a:spAutoFit/>
          </a:bodyPr>
          <a:lstStyle/>
          <a:p>
            <a:pPr algn="l">
              <a:lnSpc>
                <a:spcPts val="2880"/>
              </a:lnSpc>
            </a:pPr>
            <a:r>
              <a:rPr lang="en-US" sz="1800">
                <a:solidFill>
                  <a:srgbClr val="2B2C30"/>
                </a:solidFill>
                <a:latin typeface="Public Sans"/>
              </a:rPr>
              <a:t>Lorem ipsum dolor sit amet, consectetur adipiscing elit. Vivamus pellentesque, urna at ullamcorper commodo, nulla nisi ultrices eros, non bibendum tellus.</a:t>
            </a:r>
          </a:p>
        </p:txBody>
      </p:sp>
      <p:sp>
        <p:nvSpPr>
          <p:cNvPr id="6" name="TextBox 6"/>
          <p:cNvSpPr txBox="1"/>
          <p:nvPr/>
        </p:nvSpPr>
        <p:spPr>
          <a:xfrm>
            <a:off x="7620000" y="3216198"/>
            <a:ext cx="2785647" cy="428625"/>
          </a:xfrm>
          <a:prstGeom prst="rect">
            <a:avLst/>
          </a:prstGeom>
        </p:spPr>
        <p:txBody>
          <a:bodyPr lIns="0" tIns="0" rIns="0" bIns="0" rtlCol="0" anchor="t">
            <a:spAutoFit/>
          </a:bodyPr>
          <a:lstStyle/>
          <a:p>
            <a:pPr>
              <a:lnSpc>
                <a:spcPts val="3480"/>
              </a:lnSpc>
            </a:pPr>
            <a:r>
              <a:rPr lang="en-US" sz="2900">
                <a:solidFill>
                  <a:srgbClr val="2B2C30"/>
                </a:solidFill>
                <a:latin typeface="Playfair Display Italics"/>
              </a:rPr>
              <a:t>Launch</a:t>
            </a:r>
          </a:p>
        </p:txBody>
      </p:sp>
      <p:sp>
        <p:nvSpPr>
          <p:cNvPr id="7" name="TextBox 7"/>
          <p:cNvSpPr txBox="1"/>
          <p:nvPr/>
        </p:nvSpPr>
        <p:spPr>
          <a:xfrm>
            <a:off x="7620000" y="3635298"/>
            <a:ext cx="2785647" cy="428625"/>
          </a:xfrm>
          <a:prstGeom prst="rect">
            <a:avLst/>
          </a:prstGeom>
        </p:spPr>
        <p:txBody>
          <a:bodyPr lIns="0" tIns="0" rIns="0" bIns="0" rtlCol="0" anchor="t">
            <a:spAutoFit/>
          </a:bodyPr>
          <a:lstStyle/>
          <a:p>
            <a:pPr>
              <a:lnSpc>
                <a:spcPts val="3359"/>
              </a:lnSpc>
            </a:pPr>
            <a:r>
              <a:rPr lang="en-US" sz="2799">
                <a:solidFill>
                  <a:srgbClr val="2B2C30"/>
                </a:solidFill>
                <a:latin typeface="Public Sans Bold"/>
              </a:rPr>
              <a:t>Q3</a:t>
            </a:r>
          </a:p>
        </p:txBody>
      </p:sp>
      <p:sp>
        <p:nvSpPr>
          <p:cNvPr id="8" name="TextBox 8"/>
          <p:cNvSpPr txBox="1"/>
          <p:nvPr/>
        </p:nvSpPr>
        <p:spPr>
          <a:xfrm>
            <a:off x="1006871" y="4149648"/>
            <a:ext cx="3086100" cy="2870833"/>
          </a:xfrm>
          <a:prstGeom prst="rect">
            <a:avLst/>
          </a:prstGeom>
        </p:spPr>
        <p:txBody>
          <a:bodyPr lIns="0" tIns="0" rIns="0" bIns="0" rtlCol="0" anchor="t">
            <a:spAutoFit/>
          </a:bodyPr>
          <a:lstStyle/>
          <a:p>
            <a:pPr algn="l">
              <a:lnSpc>
                <a:spcPts val="2880"/>
              </a:lnSpc>
            </a:pPr>
            <a:r>
              <a:rPr lang="en-US" sz="1800">
                <a:solidFill>
                  <a:srgbClr val="2B2C30"/>
                </a:solidFill>
                <a:latin typeface="Public Sans"/>
              </a:rPr>
              <a:t>Lorem ipsum dolor sit amet, adipiscing elit, so eiusmod tempor incididunt ut labore et dolore magna aliqua. Ut enim ad minim veniam, quis nostrud exercitation ullamco laboris nisi ut aliquip ex ea commodo consequat.</a:t>
            </a:r>
          </a:p>
        </p:txBody>
      </p:sp>
      <p:sp>
        <p:nvSpPr>
          <p:cNvPr id="9" name="TextBox 9"/>
          <p:cNvSpPr txBox="1"/>
          <p:nvPr/>
        </p:nvSpPr>
        <p:spPr>
          <a:xfrm>
            <a:off x="1066800" y="3216198"/>
            <a:ext cx="2785647" cy="428625"/>
          </a:xfrm>
          <a:prstGeom prst="rect">
            <a:avLst/>
          </a:prstGeom>
        </p:spPr>
        <p:txBody>
          <a:bodyPr lIns="0" tIns="0" rIns="0" bIns="0" rtlCol="0" anchor="t">
            <a:spAutoFit/>
          </a:bodyPr>
          <a:lstStyle/>
          <a:p>
            <a:pPr>
              <a:lnSpc>
                <a:spcPts val="3480"/>
              </a:lnSpc>
            </a:pPr>
            <a:r>
              <a:rPr lang="en-US" sz="2900">
                <a:solidFill>
                  <a:srgbClr val="2B2C30"/>
                </a:solidFill>
                <a:latin typeface="Playfair Display Italics"/>
              </a:rPr>
              <a:t>Adapt</a:t>
            </a:r>
          </a:p>
        </p:txBody>
      </p:sp>
      <p:sp>
        <p:nvSpPr>
          <p:cNvPr id="10" name="TextBox 10"/>
          <p:cNvSpPr txBox="1"/>
          <p:nvPr/>
        </p:nvSpPr>
        <p:spPr>
          <a:xfrm>
            <a:off x="1066800" y="3635298"/>
            <a:ext cx="2785647" cy="428625"/>
          </a:xfrm>
          <a:prstGeom prst="rect">
            <a:avLst/>
          </a:prstGeom>
        </p:spPr>
        <p:txBody>
          <a:bodyPr lIns="0" tIns="0" rIns="0" bIns="0" rtlCol="0" anchor="t">
            <a:spAutoFit/>
          </a:bodyPr>
          <a:lstStyle/>
          <a:p>
            <a:pPr>
              <a:lnSpc>
                <a:spcPts val="3359"/>
              </a:lnSpc>
            </a:pPr>
            <a:r>
              <a:rPr lang="en-US" sz="2799">
                <a:solidFill>
                  <a:srgbClr val="2B2C30"/>
                </a:solidFill>
                <a:latin typeface="Public Sans Bold"/>
              </a:rPr>
              <a:t>Q1</a:t>
            </a:r>
          </a:p>
        </p:txBody>
      </p:sp>
      <p:sp>
        <p:nvSpPr>
          <p:cNvPr id="11" name="TextBox 11"/>
          <p:cNvSpPr txBox="1"/>
          <p:nvPr/>
        </p:nvSpPr>
        <p:spPr>
          <a:xfrm>
            <a:off x="4343400" y="4149648"/>
            <a:ext cx="3086100" cy="2146933"/>
          </a:xfrm>
          <a:prstGeom prst="rect">
            <a:avLst/>
          </a:prstGeom>
        </p:spPr>
        <p:txBody>
          <a:bodyPr lIns="0" tIns="0" rIns="0" bIns="0" rtlCol="0" anchor="t">
            <a:spAutoFit/>
          </a:bodyPr>
          <a:lstStyle/>
          <a:p>
            <a:pPr algn="l">
              <a:lnSpc>
                <a:spcPts val="2880"/>
              </a:lnSpc>
            </a:pPr>
            <a:r>
              <a:rPr lang="en-US" sz="1800">
                <a:solidFill>
                  <a:srgbClr val="2B2C30"/>
                </a:solidFill>
                <a:latin typeface="Public Sans"/>
              </a:rPr>
              <a:t>Lorem ipsum dolor sit amet, consectetur adipiscing elit. Vivamus pellentesque, urna at ullamcorper commodo, nulla nisi ultrices eros, non bibendum tellus.</a:t>
            </a:r>
          </a:p>
        </p:txBody>
      </p:sp>
      <p:sp>
        <p:nvSpPr>
          <p:cNvPr id="12" name="TextBox 12"/>
          <p:cNvSpPr txBox="1"/>
          <p:nvPr/>
        </p:nvSpPr>
        <p:spPr>
          <a:xfrm>
            <a:off x="4343400" y="3216198"/>
            <a:ext cx="2785647" cy="428625"/>
          </a:xfrm>
          <a:prstGeom prst="rect">
            <a:avLst/>
          </a:prstGeom>
        </p:spPr>
        <p:txBody>
          <a:bodyPr lIns="0" tIns="0" rIns="0" bIns="0" rtlCol="0" anchor="t">
            <a:spAutoFit/>
          </a:bodyPr>
          <a:lstStyle/>
          <a:p>
            <a:pPr>
              <a:lnSpc>
                <a:spcPts val="3480"/>
              </a:lnSpc>
            </a:pPr>
            <a:r>
              <a:rPr lang="en-US" sz="2900">
                <a:solidFill>
                  <a:srgbClr val="2B2C30"/>
                </a:solidFill>
                <a:latin typeface="Playfair Display Italics"/>
              </a:rPr>
              <a:t>Evaluate</a:t>
            </a:r>
          </a:p>
        </p:txBody>
      </p:sp>
      <p:sp>
        <p:nvSpPr>
          <p:cNvPr id="13" name="TextBox 13"/>
          <p:cNvSpPr txBox="1"/>
          <p:nvPr/>
        </p:nvSpPr>
        <p:spPr>
          <a:xfrm>
            <a:off x="4343400" y="3635298"/>
            <a:ext cx="2785647" cy="428625"/>
          </a:xfrm>
          <a:prstGeom prst="rect">
            <a:avLst/>
          </a:prstGeom>
        </p:spPr>
        <p:txBody>
          <a:bodyPr lIns="0" tIns="0" rIns="0" bIns="0" rtlCol="0" anchor="t">
            <a:spAutoFit/>
          </a:bodyPr>
          <a:lstStyle/>
          <a:p>
            <a:pPr>
              <a:lnSpc>
                <a:spcPts val="3359"/>
              </a:lnSpc>
            </a:pPr>
            <a:r>
              <a:rPr lang="en-US" sz="2799">
                <a:solidFill>
                  <a:srgbClr val="2B2C30"/>
                </a:solidFill>
                <a:latin typeface="Public Sans Bold"/>
              </a:rPr>
              <a:t>Q2</a:t>
            </a:r>
          </a:p>
        </p:txBody>
      </p:sp>
      <p:sp>
        <p:nvSpPr>
          <p:cNvPr id="14" name="TextBox 14"/>
          <p:cNvSpPr txBox="1"/>
          <p:nvPr/>
        </p:nvSpPr>
        <p:spPr>
          <a:xfrm>
            <a:off x="10896600" y="4149648"/>
            <a:ext cx="3086100" cy="3232783"/>
          </a:xfrm>
          <a:prstGeom prst="rect">
            <a:avLst/>
          </a:prstGeom>
        </p:spPr>
        <p:txBody>
          <a:bodyPr lIns="0" tIns="0" rIns="0" bIns="0" rtlCol="0" anchor="t">
            <a:spAutoFit/>
          </a:bodyPr>
          <a:lstStyle/>
          <a:p>
            <a:pPr algn="l">
              <a:lnSpc>
                <a:spcPts val="2880"/>
              </a:lnSpc>
            </a:pPr>
            <a:r>
              <a:rPr lang="en-US" sz="1800">
                <a:solidFill>
                  <a:srgbClr val="2B2C30"/>
                </a:solidFill>
                <a:latin typeface="Public Sans"/>
              </a:rPr>
              <a:t>Lorem ipsum dolor sit amet, adipiscing elit, sed do eiusmod tempor incididunt ut labore et dolore magna aliqua. Ut enim ad minim veniam, quis nostrud exercitation ullamco laboris nisi ut aliquip ex ea commodo consequat.</a:t>
            </a:r>
          </a:p>
        </p:txBody>
      </p:sp>
      <p:sp>
        <p:nvSpPr>
          <p:cNvPr id="15" name="TextBox 15"/>
          <p:cNvSpPr txBox="1"/>
          <p:nvPr/>
        </p:nvSpPr>
        <p:spPr>
          <a:xfrm>
            <a:off x="10896600" y="3216198"/>
            <a:ext cx="2785647" cy="428625"/>
          </a:xfrm>
          <a:prstGeom prst="rect">
            <a:avLst/>
          </a:prstGeom>
        </p:spPr>
        <p:txBody>
          <a:bodyPr lIns="0" tIns="0" rIns="0" bIns="0" rtlCol="0" anchor="t">
            <a:spAutoFit/>
          </a:bodyPr>
          <a:lstStyle/>
          <a:p>
            <a:pPr>
              <a:lnSpc>
                <a:spcPts val="3480"/>
              </a:lnSpc>
            </a:pPr>
            <a:r>
              <a:rPr lang="en-US" sz="2900">
                <a:solidFill>
                  <a:srgbClr val="2B2C30"/>
                </a:solidFill>
                <a:latin typeface="Playfair Display Italics"/>
              </a:rPr>
              <a:t>Monitor</a:t>
            </a:r>
          </a:p>
        </p:txBody>
      </p:sp>
      <p:sp>
        <p:nvSpPr>
          <p:cNvPr id="16" name="TextBox 16"/>
          <p:cNvSpPr txBox="1"/>
          <p:nvPr/>
        </p:nvSpPr>
        <p:spPr>
          <a:xfrm>
            <a:off x="10896600" y="3635298"/>
            <a:ext cx="2785647" cy="428625"/>
          </a:xfrm>
          <a:prstGeom prst="rect">
            <a:avLst/>
          </a:prstGeom>
        </p:spPr>
        <p:txBody>
          <a:bodyPr lIns="0" tIns="0" rIns="0" bIns="0" rtlCol="0" anchor="t">
            <a:spAutoFit/>
          </a:bodyPr>
          <a:lstStyle/>
          <a:p>
            <a:pPr>
              <a:lnSpc>
                <a:spcPts val="3359"/>
              </a:lnSpc>
            </a:pPr>
            <a:r>
              <a:rPr lang="en-US" sz="2799">
                <a:solidFill>
                  <a:srgbClr val="2B2C30"/>
                </a:solidFill>
                <a:latin typeface="Public Sans Bold"/>
              </a:rPr>
              <a:t>Q4</a:t>
            </a:r>
          </a:p>
        </p:txBody>
      </p:sp>
      <p:sp>
        <p:nvSpPr>
          <p:cNvPr id="17" name="TextBox 17"/>
          <p:cNvSpPr txBox="1"/>
          <p:nvPr/>
        </p:nvSpPr>
        <p:spPr>
          <a:xfrm>
            <a:off x="14173200" y="4149648"/>
            <a:ext cx="3086100" cy="2146933"/>
          </a:xfrm>
          <a:prstGeom prst="rect">
            <a:avLst/>
          </a:prstGeom>
        </p:spPr>
        <p:txBody>
          <a:bodyPr lIns="0" tIns="0" rIns="0" bIns="0" rtlCol="0" anchor="t">
            <a:spAutoFit/>
          </a:bodyPr>
          <a:lstStyle/>
          <a:p>
            <a:pPr algn="l">
              <a:lnSpc>
                <a:spcPts val="2880"/>
              </a:lnSpc>
            </a:pPr>
            <a:r>
              <a:rPr lang="en-US" sz="1800">
                <a:solidFill>
                  <a:srgbClr val="2B2C30"/>
                </a:solidFill>
                <a:latin typeface="Public Sans"/>
              </a:rPr>
              <a:t>Lorem ipsum dolor sit amet, consectetur adipiscing elit. Vivamus pellentesque, urna at ullamcorper commodo, nulla nisi ultrices eros, non bibendum tellus.</a:t>
            </a:r>
          </a:p>
        </p:txBody>
      </p:sp>
      <p:sp>
        <p:nvSpPr>
          <p:cNvPr id="18" name="TextBox 18"/>
          <p:cNvSpPr txBox="1"/>
          <p:nvPr/>
        </p:nvSpPr>
        <p:spPr>
          <a:xfrm>
            <a:off x="14173200" y="3216198"/>
            <a:ext cx="2785647" cy="428625"/>
          </a:xfrm>
          <a:prstGeom prst="rect">
            <a:avLst/>
          </a:prstGeom>
        </p:spPr>
        <p:txBody>
          <a:bodyPr lIns="0" tIns="0" rIns="0" bIns="0" rtlCol="0" anchor="t">
            <a:spAutoFit/>
          </a:bodyPr>
          <a:lstStyle/>
          <a:p>
            <a:pPr>
              <a:lnSpc>
                <a:spcPts val="3480"/>
              </a:lnSpc>
            </a:pPr>
            <a:r>
              <a:rPr lang="en-US" sz="2900">
                <a:solidFill>
                  <a:srgbClr val="2B2C30"/>
                </a:solidFill>
                <a:latin typeface="Playfair Display Italics"/>
              </a:rPr>
              <a:t>Iterate</a:t>
            </a:r>
          </a:p>
        </p:txBody>
      </p:sp>
      <p:sp>
        <p:nvSpPr>
          <p:cNvPr id="19" name="TextBox 19"/>
          <p:cNvSpPr txBox="1"/>
          <p:nvPr/>
        </p:nvSpPr>
        <p:spPr>
          <a:xfrm>
            <a:off x="14173200" y="3635298"/>
            <a:ext cx="2785647" cy="428625"/>
          </a:xfrm>
          <a:prstGeom prst="rect">
            <a:avLst/>
          </a:prstGeom>
        </p:spPr>
        <p:txBody>
          <a:bodyPr lIns="0" tIns="0" rIns="0" bIns="0" rtlCol="0" anchor="t">
            <a:spAutoFit/>
          </a:bodyPr>
          <a:lstStyle/>
          <a:p>
            <a:pPr>
              <a:lnSpc>
                <a:spcPts val="3359"/>
              </a:lnSpc>
            </a:pPr>
            <a:r>
              <a:rPr lang="en-US" sz="2799">
                <a:solidFill>
                  <a:srgbClr val="2B2C30"/>
                </a:solidFill>
                <a:latin typeface="Public Sans Bold"/>
              </a:rPr>
              <a:t>Q1</a:t>
            </a:r>
          </a:p>
        </p:txBody>
      </p:sp>
      <p:grpSp>
        <p:nvGrpSpPr>
          <p:cNvPr id="20" name="Group 20"/>
          <p:cNvGrpSpPr/>
          <p:nvPr/>
        </p:nvGrpSpPr>
        <p:grpSpPr>
          <a:xfrm>
            <a:off x="4343400" y="2756663"/>
            <a:ext cx="138677" cy="138677"/>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B2C30"/>
            </a:solidFill>
          </p:spPr>
        </p:sp>
        <p:sp>
          <p:nvSpPr>
            <p:cNvPr id="22" name="TextBox 22"/>
            <p:cNvSpPr txBox="1"/>
            <p:nvPr/>
          </p:nvSpPr>
          <p:spPr>
            <a:xfrm>
              <a:off x="76200" y="85725"/>
              <a:ext cx="660400" cy="650875"/>
            </a:xfrm>
            <a:prstGeom prst="rect">
              <a:avLst/>
            </a:prstGeom>
          </p:spPr>
          <p:txBody>
            <a:bodyPr lIns="50800" tIns="50800" rIns="50800" bIns="50800" rtlCol="0" anchor="ctr"/>
            <a:lstStyle/>
            <a:p>
              <a:pPr algn="ctr">
                <a:lnSpc>
                  <a:spcPts val="2120"/>
                </a:lnSpc>
              </a:pPr>
              <a:endParaRPr/>
            </a:p>
          </p:txBody>
        </p:sp>
      </p:grpSp>
      <p:grpSp>
        <p:nvGrpSpPr>
          <p:cNvPr id="23" name="Group 23"/>
          <p:cNvGrpSpPr/>
          <p:nvPr/>
        </p:nvGrpSpPr>
        <p:grpSpPr>
          <a:xfrm>
            <a:off x="1028700" y="2756663"/>
            <a:ext cx="138677" cy="138677"/>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B2C30"/>
            </a:solidFill>
          </p:spPr>
        </p:sp>
        <p:sp>
          <p:nvSpPr>
            <p:cNvPr id="25" name="TextBox 25"/>
            <p:cNvSpPr txBox="1"/>
            <p:nvPr/>
          </p:nvSpPr>
          <p:spPr>
            <a:xfrm>
              <a:off x="76200" y="85725"/>
              <a:ext cx="660400" cy="650875"/>
            </a:xfrm>
            <a:prstGeom prst="rect">
              <a:avLst/>
            </a:prstGeom>
          </p:spPr>
          <p:txBody>
            <a:bodyPr lIns="50800" tIns="50800" rIns="50800" bIns="50800" rtlCol="0" anchor="ctr"/>
            <a:lstStyle/>
            <a:p>
              <a:pPr algn="ctr">
                <a:lnSpc>
                  <a:spcPts val="2120"/>
                </a:lnSpc>
              </a:pPr>
              <a:endParaRPr/>
            </a:p>
          </p:txBody>
        </p:sp>
      </p:grpSp>
      <p:grpSp>
        <p:nvGrpSpPr>
          <p:cNvPr id="26" name="Group 26"/>
          <p:cNvGrpSpPr/>
          <p:nvPr/>
        </p:nvGrpSpPr>
        <p:grpSpPr>
          <a:xfrm>
            <a:off x="7620000" y="2756663"/>
            <a:ext cx="138677" cy="138677"/>
            <a:chOff x="0" y="0"/>
            <a:chExt cx="812800" cy="812800"/>
          </a:xfrm>
        </p:grpSpPr>
        <p:sp>
          <p:nvSpPr>
            <p:cNvPr id="27" name="Freeform 2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B2C30"/>
            </a:solidFill>
          </p:spPr>
        </p:sp>
        <p:sp>
          <p:nvSpPr>
            <p:cNvPr id="28" name="TextBox 28"/>
            <p:cNvSpPr txBox="1"/>
            <p:nvPr/>
          </p:nvSpPr>
          <p:spPr>
            <a:xfrm>
              <a:off x="76200" y="85725"/>
              <a:ext cx="660400" cy="650875"/>
            </a:xfrm>
            <a:prstGeom prst="rect">
              <a:avLst/>
            </a:prstGeom>
          </p:spPr>
          <p:txBody>
            <a:bodyPr lIns="50800" tIns="50800" rIns="50800" bIns="50800" rtlCol="0" anchor="ctr"/>
            <a:lstStyle/>
            <a:p>
              <a:pPr algn="ctr">
                <a:lnSpc>
                  <a:spcPts val="2120"/>
                </a:lnSpc>
              </a:pPr>
              <a:endParaRPr/>
            </a:p>
          </p:txBody>
        </p:sp>
      </p:grpSp>
      <p:grpSp>
        <p:nvGrpSpPr>
          <p:cNvPr id="29" name="Group 29"/>
          <p:cNvGrpSpPr/>
          <p:nvPr/>
        </p:nvGrpSpPr>
        <p:grpSpPr>
          <a:xfrm>
            <a:off x="10896600" y="2756663"/>
            <a:ext cx="138677" cy="138677"/>
            <a:chOff x="0" y="0"/>
            <a:chExt cx="812800" cy="812800"/>
          </a:xfrm>
        </p:grpSpPr>
        <p:sp>
          <p:nvSpPr>
            <p:cNvPr id="30" name="Freeform 3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B2C30"/>
            </a:solidFill>
          </p:spPr>
        </p:sp>
        <p:sp>
          <p:nvSpPr>
            <p:cNvPr id="31" name="TextBox 31"/>
            <p:cNvSpPr txBox="1"/>
            <p:nvPr/>
          </p:nvSpPr>
          <p:spPr>
            <a:xfrm>
              <a:off x="76200" y="85725"/>
              <a:ext cx="660400" cy="650875"/>
            </a:xfrm>
            <a:prstGeom prst="rect">
              <a:avLst/>
            </a:prstGeom>
          </p:spPr>
          <p:txBody>
            <a:bodyPr lIns="50800" tIns="50800" rIns="50800" bIns="50800" rtlCol="0" anchor="ctr"/>
            <a:lstStyle/>
            <a:p>
              <a:pPr algn="ctr">
                <a:lnSpc>
                  <a:spcPts val="2120"/>
                </a:lnSpc>
              </a:pPr>
              <a:endParaRPr/>
            </a:p>
          </p:txBody>
        </p:sp>
      </p:grpSp>
      <p:grpSp>
        <p:nvGrpSpPr>
          <p:cNvPr id="32" name="Group 32"/>
          <p:cNvGrpSpPr/>
          <p:nvPr/>
        </p:nvGrpSpPr>
        <p:grpSpPr>
          <a:xfrm>
            <a:off x="14173200" y="2756663"/>
            <a:ext cx="138677" cy="138677"/>
            <a:chOff x="0" y="0"/>
            <a:chExt cx="812800" cy="812800"/>
          </a:xfrm>
        </p:grpSpPr>
        <p:sp>
          <p:nvSpPr>
            <p:cNvPr id="33" name="Freeform 3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B2C30"/>
            </a:solidFill>
          </p:spPr>
        </p:sp>
        <p:sp>
          <p:nvSpPr>
            <p:cNvPr id="34" name="TextBox 34"/>
            <p:cNvSpPr txBox="1"/>
            <p:nvPr/>
          </p:nvSpPr>
          <p:spPr>
            <a:xfrm>
              <a:off x="76200" y="85725"/>
              <a:ext cx="660400" cy="650875"/>
            </a:xfrm>
            <a:prstGeom prst="rect">
              <a:avLst/>
            </a:prstGeom>
          </p:spPr>
          <p:txBody>
            <a:bodyPr lIns="50800" tIns="50800" rIns="50800" bIns="50800" rtlCol="0" anchor="ctr"/>
            <a:lstStyle/>
            <a:p>
              <a:pPr algn="ctr">
                <a:lnSpc>
                  <a:spcPts val="2120"/>
                </a:lnSpc>
              </a:pPr>
              <a:endParaRPr/>
            </a:p>
          </p:txBody>
        </p:sp>
      </p:grpSp>
      <p:sp>
        <p:nvSpPr>
          <p:cNvPr id="35" name="AutoShape 35"/>
          <p:cNvSpPr/>
          <p:nvPr/>
        </p:nvSpPr>
        <p:spPr>
          <a:xfrm>
            <a:off x="1127760" y="2821239"/>
            <a:ext cx="17396401" cy="0"/>
          </a:xfrm>
          <a:prstGeom prst="line">
            <a:avLst/>
          </a:prstGeom>
          <a:ln w="9525" cap="flat">
            <a:solidFill>
              <a:srgbClr val="2B2C30"/>
            </a:solidFill>
            <a:prstDash val="solid"/>
            <a:headEnd type="none" w="sm" len="sm"/>
            <a:tailEnd type="none" w="sm" len="sm"/>
          </a:ln>
        </p:spPr>
      </p:sp>
      <p:sp>
        <p:nvSpPr>
          <p:cNvPr id="36" name="Freeform 36"/>
          <p:cNvSpPr/>
          <p:nvPr/>
        </p:nvSpPr>
        <p:spPr>
          <a:xfrm>
            <a:off x="7926598" y="9258300"/>
            <a:ext cx="1632492" cy="393158"/>
          </a:xfrm>
          <a:custGeom>
            <a:avLst/>
            <a:gdLst/>
            <a:ahLst/>
            <a:cxnLst/>
            <a:rect l="l" t="t" r="r" b="b"/>
            <a:pathLst>
              <a:path w="1632492" h="393158">
                <a:moveTo>
                  <a:pt x="0" y="0"/>
                </a:moveTo>
                <a:lnTo>
                  <a:pt x="1632491" y="0"/>
                </a:lnTo>
                <a:lnTo>
                  <a:pt x="1632491" y="393158"/>
                </a:lnTo>
                <a:lnTo>
                  <a:pt x="0" y="393158"/>
                </a:lnTo>
                <a:lnTo>
                  <a:pt x="0" y="0"/>
                </a:lnTo>
                <a:close/>
              </a:path>
            </a:pathLst>
          </a:custGeom>
          <a:blipFill>
            <a:blip r:embed="rId2"/>
            <a:stretch>
              <a:fillRect/>
            </a:stretch>
          </a:blipFill>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TextBox 2"/>
          <p:cNvSpPr txBox="1"/>
          <p:nvPr/>
        </p:nvSpPr>
        <p:spPr>
          <a:xfrm>
            <a:off x="1028692" y="372509"/>
            <a:ext cx="16230600" cy="1231106"/>
          </a:xfrm>
          <a:prstGeom prst="rect">
            <a:avLst/>
          </a:prstGeom>
        </p:spPr>
        <p:txBody>
          <a:bodyPr lIns="0" tIns="0" rIns="0" bIns="0" rtlCol="0" anchor="t">
            <a:spAutoFit/>
          </a:bodyPr>
          <a:lstStyle/>
          <a:p>
            <a:pPr algn="ctr"/>
            <a:r>
              <a:rPr lang="en" sz="4000" dirty="0">
                <a:latin typeface="Playfair Display" panose="020B0604020202020204" charset="0"/>
              </a:rPr>
              <a:t>GR-G</a:t>
            </a:r>
            <a:r>
              <a:rPr lang="en" sz="4000" dirty="0"/>
              <a:t> </a:t>
            </a:r>
            <a:r>
              <a:rPr lang="en" sz="4000" dirty="0">
                <a:latin typeface="Playfair Display" panose="020B0604020202020204" charset="0"/>
              </a:rPr>
              <a:t>‘’Capacity Building of national Asylum and Migration Management Systems‘’ </a:t>
            </a:r>
            <a:endParaRPr lang="el-GR" sz="4000" dirty="0">
              <a:latin typeface="Playfair Display" panose="020B0604020202020204" charset="0"/>
            </a:endParaRPr>
          </a:p>
        </p:txBody>
      </p:sp>
      <p:sp>
        <p:nvSpPr>
          <p:cNvPr id="3" name="AutoShape 3"/>
          <p:cNvSpPr/>
          <p:nvPr/>
        </p:nvSpPr>
        <p:spPr>
          <a:xfrm flipV="1">
            <a:off x="1012127" y="1028700"/>
            <a:ext cx="16230594" cy="38509"/>
          </a:xfrm>
          <a:prstGeom prst="line">
            <a:avLst/>
          </a:prstGeom>
          <a:ln w="9525" cap="flat">
            <a:solidFill>
              <a:srgbClr val="2B2C30"/>
            </a:solidFill>
            <a:prstDash val="solid"/>
            <a:headEnd type="none" w="sm" len="sm"/>
            <a:tailEnd type="none" w="sm" len="sm"/>
          </a:ln>
        </p:spPr>
      </p:sp>
      <p:sp>
        <p:nvSpPr>
          <p:cNvPr id="4" name="TextBox 4"/>
          <p:cNvSpPr txBox="1"/>
          <p:nvPr/>
        </p:nvSpPr>
        <p:spPr>
          <a:xfrm>
            <a:off x="1041941" y="2216602"/>
            <a:ext cx="5968459" cy="6463308"/>
          </a:xfrm>
          <a:prstGeom prst="rect">
            <a:avLst/>
          </a:prstGeom>
        </p:spPr>
        <p:txBody>
          <a:bodyPr wrap="square" lIns="0" tIns="0" rIns="0" bIns="0" rtlCol="0" anchor="t">
            <a:spAutoFit/>
          </a:bodyPr>
          <a:lstStyle/>
          <a:p>
            <a:pPr marL="457200" indent="-457200">
              <a:lnSpc>
                <a:spcPts val="5000"/>
              </a:lnSpc>
              <a:buFont typeface="Arial" panose="020B0604020202020204" pitchFamily="34" charset="0"/>
              <a:buChar char="•"/>
            </a:pPr>
            <a:r>
              <a:rPr lang="en-US" sz="2000" spc="30" dirty="0">
                <a:solidFill>
                  <a:srgbClr val="2B2C30"/>
                </a:solidFill>
                <a:latin typeface="Playfair Display"/>
              </a:rPr>
              <a:t>Total budget: 19.411.765 € (16,5 mil. € EEA Grants)</a:t>
            </a:r>
          </a:p>
          <a:p>
            <a:pPr marL="457200" indent="-457200">
              <a:lnSpc>
                <a:spcPts val="5000"/>
              </a:lnSpc>
              <a:buFont typeface="Arial" panose="020B0604020202020204" pitchFamily="34" charset="0"/>
              <a:buChar char="•"/>
            </a:pPr>
            <a:r>
              <a:rPr lang="en-US" sz="2000" spc="30" dirty="0">
                <a:solidFill>
                  <a:srgbClr val="2B2C30"/>
                </a:solidFill>
                <a:latin typeface="Playfair Display"/>
              </a:rPr>
              <a:t>8 Project Promoters</a:t>
            </a:r>
          </a:p>
          <a:p>
            <a:pPr marL="457200" indent="-457200">
              <a:lnSpc>
                <a:spcPts val="5000"/>
              </a:lnSpc>
              <a:buFont typeface="Arial" panose="020B0604020202020204" pitchFamily="34" charset="0"/>
              <a:buChar char="•"/>
            </a:pPr>
            <a:r>
              <a:rPr lang="en-US" sz="2000" spc="30" dirty="0">
                <a:solidFill>
                  <a:srgbClr val="2B2C30"/>
                </a:solidFill>
                <a:latin typeface="Playfair Display"/>
              </a:rPr>
              <a:t>4 Donor Project Partners</a:t>
            </a:r>
          </a:p>
          <a:p>
            <a:pPr marL="457200" indent="-457200">
              <a:lnSpc>
                <a:spcPts val="5000"/>
              </a:lnSpc>
              <a:buFont typeface="Arial" panose="020B0604020202020204" pitchFamily="34" charset="0"/>
              <a:buChar char="•"/>
            </a:pPr>
            <a:r>
              <a:rPr lang="en-US" sz="2000" spc="30" dirty="0">
                <a:solidFill>
                  <a:srgbClr val="2B2C30"/>
                </a:solidFill>
                <a:latin typeface="Playfair Display"/>
              </a:rPr>
              <a:t>6 Project Partners and service providers (public sector entities and civil society organizations).</a:t>
            </a:r>
          </a:p>
          <a:p>
            <a:pPr marL="457200" indent="-457200">
              <a:lnSpc>
                <a:spcPts val="5000"/>
              </a:lnSpc>
              <a:buFont typeface="Arial" panose="020B0604020202020204" pitchFamily="34" charset="0"/>
              <a:buChar char="•"/>
            </a:pPr>
            <a:r>
              <a:rPr lang="en-US" sz="2000" spc="30" dirty="0">
                <a:solidFill>
                  <a:srgbClr val="2B2C30"/>
                </a:solidFill>
                <a:latin typeface="Playfair Display"/>
              </a:rPr>
              <a:t>1 Small Grant Scheme</a:t>
            </a:r>
          </a:p>
          <a:p>
            <a:pPr marL="604519" lvl="1" indent="-302260">
              <a:lnSpc>
                <a:spcPts val="5235"/>
              </a:lnSpc>
              <a:buFont typeface="Arial"/>
              <a:buChar char="•"/>
            </a:pPr>
            <a:endParaRPr lang="en-US" sz="2000" dirty="0">
              <a:solidFill>
                <a:srgbClr val="2B2C30"/>
              </a:solidFill>
              <a:latin typeface="Public Sans"/>
            </a:endParaRPr>
          </a:p>
          <a:p>
            <a:pPr marL="604519" lvl="1" indent="-302260">
              <a:lnSpc>
                <a:spcPts val="5235"/>
              </a:lnSpc>
              <a:buFont typeface="Arial"/>
              <a:buChar char="•"/>
            </a:pPr>
            <a:endParaRPr lang="en-US" sz="2000" dirty="0">
              <a:solidFill>
                <a:srgbClr val="2B2C30"/>
              </a:solidFill>
              <a:latin typeface="Public Sans"/>
            </a:endParaRPr>
          </a:p>
        </p:txBody>
      </p:sp>
      <p:sp>
        <p:nvSpPr>
          <p:cNvPr id="5" name="Freeform 5"/>
          <p:cNvSpPr/>
          <p:nvPr/>
        </p:nvSpPr>
        <p:spPr>
          <a:xfrm>
            <a:off x="8212348" y="9258300"/>
            <a:ext cx="1632492" cy="393158"/>
          </a:xfrm>
          <a:custGeom>
            <a:avLst/>
            <a:gdLst/>
            <a:ahLst/>
            <a:cxnLst/>
            <a:rect l="l" t="t" r="r" b="b"/>
            <a:pathLst>
              <a:path w="1632492" h="393158">
                <a:moveTo>
                  <a:pt x="0" y="0"/>
                </a:moveTo>
                <a:lnTo>
                  <a:pt x="1632491" y="0"/>
                </a:lnTo>
                <a:lnTo>
                  <a:pt x="1632491" y="393158"/>
                </a:lnTo>
                <a:lnTo>
                  <a:pt x="0" y="393158"/>
                </a:lnTo>
                <a:lnTo>
                  <a:pt x="0" y="0"/>
                </a:lnTo>
                <a:close/>
              </a:path>
            </a:pathLst>
          </a:custGeom>
          <a:blipFill>
            <a:blip r:embed="rId2"/>
            <a:stretch>
              <a:fillRect/>
            </a:stretch>
          </a:blipFill>
        </p:spPr>
      </p:sp>
      <p:graphicFrame>
        <p:nvGraphicFramePr>
          <p:cNvPr id="7" name="11 - Θέση περιεχομένου"/>
          <p:cNvGraphicFramePr>
            <a:graphicFrameLocks/>
          </p:cNvGraphicFramePr>
          <p:nvPr>
            <p:extLst>
              <p:ext uri="{D42A27DB-BD31-4B8C-83A1-F6EECF244321}">
                <p14:modId xmlns:p14="http://schemas.microsoft.com/office/powerpoint/2010/main" val="2669467765"/>
              </p:ext>
            </p:extLst>
          </p:nvPr>
        </p:nvGraphicFramePr>
        <p:xfrm>
          <a:off x="7239000" y="2120348"/>
          <a:ext cx="10820400" cy="5943600"/>
        </p:xfrm>
        <a:graphic>
          <a:graphicData uri="http://schemas.openxmlformats.org/drawingml/2006/chart">
            <c:chart xmlns:c="http://schemas.openxmlformats.org/drawingml/2006/chart" xmlns:r="http://schemas.openxmlformats.org/officeDocument/2006/relationships" r:id="rId3"/>
          </a:graphicData>
        </a:graphic>
      </p:graphicFrame>
      <p:pic>
        <p:nvPicPr>
          <p:cNvPr id="8" name="Εικόνα 7"/>
          <p:cNvPicPr>
            <a:picLocks noChangeAspect="1"/>
          </p:cNvPicPr>
          <p:nvPr/>
        </p:nvPicPr>
        <p:blipFill>
          <a:blip r:embed="rId4"/>
          <a:stretch>
            <a:fillRect/>
          </a:stretch>
        </p:blipFill>
        <p:spPr>
          <a:xfrm>
            <a:off x="16154400" y="8636454"/>
            <a:ext cx="1341236" cy="1243692"/>
          </a:xfrm>
          <a:prstGeom prst="rect">
            <a:avLst/>
          </a:prstGeom>
        </p:spPr>
      </p:pic>
      <p:pic>
        <p:nvPicPr>
          <p:cNvPr id="9" name="4 - Εικόνα" descr="download (1).jfif"/>
          <p:cNvPicPr>
            <a:picLocks noChangeAspect="1"/>
          </p:cNvPicPr>
          <p:nvPr/>
        </p:nvPicPr>
        <p:blipFill>
          <a:blip r:embed="rId5"/>
          <a:stretch>
            <a:fillRect/>
          </a:stretch>
        </p:blipFill>
        <p:spPr>
          <a:xfrm>
            <a:off x="1460918" y="7516405"/>
            <a:ext cx="1206082" cy="1206082"/>
          </a:xfrm>
          <a:prstGeom prst="rect">
            <a:avLst/>
          </a:prstGeom>
        </p:spPr>
      </p:pic>
      <p:pic>
        <p:nvPicPr>
          <p:cNvPr id="10" name="5 - Εικόνα" descr="Logo_14mm_cmyk"/>
          <p:cNvPicPr/>
          <p:nvPr/>
        </p:nvPicPr>
        <p:blipFill>
          <a:blip r:embed="rId6"/>
          <a:srcRect/>
          <a:stretch>
            <a:fillRect/>
          </a:stretch>
        </p:blipFill>
        <p:spPr bwMode="auto">
          <a:xfrm>
            <a:off x="4572001" y="7658100"/>
            <a:ext cx="1447800" cy="813340"/>
          </a:xfrm>
          <a:prstGeom prst="rect">
            <a:avLst/>
          </a:prstGeom>
          <a:noFill/>
          <a:ln w="9525">
            <a:noFill/>
            <a:miter lim="800000"/>
            <a:headEnd/>
            <a:tailEnd/>
          </a:ln>
        </p:spPr>
      </p:pic>
      <p:pic>
        <p:nvPicPr>
          <p:cNvPr id="11" name="6 - Εικόνα" descr="justis2.png"/>
          <p:cNvPicPr>
            <a:picLocks noChangeAspect="1"/>
          </p:cNvPicPr>
          <p:nvPr/>
        </p:nvPicPr>
        <p:blipFill>
          <a:blip r:embed="rId7"/>
          <a:stretch>
            <a:fillRect/>
          </a:stretch>
        </p:blipFill>
        <p:spPr>
          <a:xfrm>
            <a:off x="1012127" y="8946945"/>
            <a:ext cx="2112073" cy="941483"/>
          </a:xfrm>
          <a:prstGeom prst="rect">
            <a:avLst/>
          </a:prstGeom>
        </p:spPr>
      </p:pic>
      <p:pic>
        <p:nvPicPr>
          <p:cNvPr id="12" name="7 - Εικόνα" descr="download (1).png"/>
          <p:cNvPicPr>
            <a:picLocks noChangeAspect="1"/>
          </p:cNvPicPr>
          <p:nvPr/>
        </p:nvPicPr>
        <p:blipFill>
          <a:blip r:embed="rId8"/>
          <a:stretch>
            <a:fillRect/>
          </a:stretch>
        </p:blipFill>
        <p:spPr>
          <a:xfrm>
            <a:off x="4197291" y="8874245"/>
            <a:ext cx="2051109" cy="90152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3" name="TextBox 3"/>
          <p:cNvSpPr txBox="1"/>
          <p:nvPr/>
        </p:nvSpPr>
        <p:spPr>
          <a:xfrm>
            <a:off x="1006871" y="942975"/>
            <a:ext cx="16230600" cy="616066"/>
          </a:xfrm>
          <a:prstGeom prst="rect">
            <a:avLst/>
          </a:prstGeom>
        </p:spPr>
        <p:txBody>
          <a:bodyPr lIns="0" tIns="0" rIns="0" bIns="0" rtlCol="0" anchor="t">
            <a:spAutoFit/>
          </a:bodyPr>
          <a:lstStyle/>
          <a:p>
            <a:pPr algn="ctr">
              <a:lnSpc>
                <a:spcPts val="5200"/>
              </a:lnSpc>
              <a:spcBef>
                <a:spcPct val="0"/>
              </a:spcBef>
            </a:pPr>
            <a:r>
              <a:rPr lang="en-US" sz="4000" dirty="0" smtClean="0">
                <a:solidFill>
                  <a:srgbClr val="2B2C30"/>
                </a:solidFill>
                <a:latin typeface="Playfair Display" panose="020B0604020202020204" charset="0"/>
              </a:rPr>
              <a:t>Implementation Status</a:t>
            </a:r>
            <a:endParaRPr lang="en-US" sz="4000" dirty="0">
              <a:solidFill>
                <a:srgbClr val="2B2C30"/>
              </a:solidFill>
              <a:latin typeface="Playfair Display" panose="020B0604020202020204" charset="0"/>
            </a:endParaRPr>
          </a:p>
        </p:txBody>
      </p:sp>
      <p:sp>
        <p:nvSpPr>
          <p:cNvPr id="4" name="AutoShape 4"/>
          <p:cNvSpPr/>
          <p:nvPr/>
        </p:nvSpPr>
        <p:spPr>
          <a:xfrm flipV="1">
            <a:off x="1028695" y="1760761"/>
            <a:ext cx="16230594" cy="38509"/>
          </a:xfrm>
          <a:prstGeom prst="line">
            <a:avLst/>
          </a:prstGeom>
          <a:ln w="9525" cap="flat">
            <a:solidFill>
              <a:srgbClr val="2B2C30"/>
            </a:solidFill>
            <a:prstDash val="solid"/>
            <a:headEnd type="none" w="sm" len="sm"/>
            <a:tailEnd type="none" w="sm" len="sm"/>
          </a:ln>
        </p:spPr>
      </p:sp>
      <p:sp>
        <p:nvSpPr>
          <p:cNvPr id="5" name="Freeform 5"/>
          <p:cNvSpPr/>
          <p:nvPr/>
        </p:nvSpPr>
        <p:spPr>
          <a:xfrm>
            <a:off x="8167229" y="9162923"/>
            <a:ext cx="1632492" cy="393158"/>
          </a:xfrm>
          <a:custGeom>
            <a:avLst/>
            <a:gdLst/>
            <a:ahLst/>
            <a:cxnLst/>
            <a:rect l="l" t="t" r="r" b="b"/>
            <a:pathLst>
              <a:path w="1632492" h="393158">
                <a:moveTo>
                  <a:pt x="0" y="0"/>
                </a:moveTo>
                <a:lnTo>
                  <a:pt x="1632492" y="0"/>
                </a:lnTo>
                <a:lnTo>
                  <a:pt x="1632492" y="393159"/>
                </a:lnTo>
                <a:lnTo>
                  <a:pt x="0" y="393159"/>
                </a:lnTo>
                <a:lnTo>
                  <a:pt x="0" y="0"/>
                </a:lnTo>
                <a:close/>
              </a:path>
            </a:pathLst>
          </a:custGeom>
          <a:blipFill>
            <a:blip r:embed="rId2"/>
            <a:stretch>
              <a:fillRect/>
            </a:stretch>
          </a:blipFill>
        </p:spPr>
      </p:sp>
      <p:graphicFrame>
        <p:nvGraphicFramePr>
          <p:cNvPr id="8" name="Γράφημα 7"/>
          <p:cNvGraphicFramePr/>
          <p:nvPr>
            <p:extLst>
              <p:ext uri="{D42A27DB-BD31-4B8C-83A1-F6EECF244321}">
                <p14:modId xmlns:p14="http://schemas.microsoft.com/office/powerpoint/2010/main" val="2381227041"/>
              </p:ext>
            </p:extLst>
          </p:nvPr>
        </p:nvGraphicFramePr>
        <p:xfrm>
          <a:off x="3733800" y="2781300"/>
          <a:ext cx="11734800" cy="5715000"/>
        </p:xfrm>
        <a:graphic>
          <a:graphicData uri="http://schemas.openxmlformats.org/drawingml/2006/chart">
            <c:chart xmlns:c="http://schemas.openxmlformats.org/drawingml/2006/chart" xmlns:r="http://schemas.openxmlformats.org/officeDocument/2006/relationships" r:id="rId3"/>
          </a:graphicData>
        </a:graphic>
      </p:graphicFrame>
      <p:pic>
        <p:nvPicPr>
          <p:cNvPr id="9" name="Εικόνα 8"/>
          <p:cNvPicPr>
            <a:picLocks noChangeAspect="1"/>
          </p:cNvPicPr>
          <p:nvPr/>
        </p:nvPicPr>
        <p:blipFill>
          <a:blip r:embed="rId4"/>
          <a:stretch>
            <a:fillRect/>
          </a:stretch>
        </p:blipFill>
        <p:spPr>
          <a:xfrm>
            <a:off x="16072556" y="8668058"/>
            <a:ext cx="1341236" cy="124369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TextBox 2"/>
          <p:cNvSpPr txBox="1"/>
          <p:nvPr/>
        </p:nvSpPr>
        <p:spPr>
          <a:xfrm>
            <a:off x="1006871" y="942975"/>
            <a:ext cx="16230600" cy="616066"/>
          </a:xfrm>
          <a:prstGeom prst="rect">
            <a:avLst/>
          </a:prstGeom>
        </p:spPr>
        <p:txBody>
          <a:bodyPr lIns="0" tIns="0" rIns="0" bIns="0" rtlCol="0" anchor="t">
            <a:spAutoFit/>
          </a:bodyPr>
          <a:lstStyle/>
          <a:p>
            <a:pPr algn="ctr">
              <a:lnSpc>
                <a:spcPts val="5200"/>
              </a:lnSpc>
              <a:spcBef>
                <a:spcPct val="0"/>
              </a:spcBef>
            </a:pPr>
            <a:r>
              <a:rPr lang="en-US" sz="4000" spc="843" dirty="0" smtClean="0">
                <a:solidFill>
                  <a:srgbClr val="2B2C30"/>
                </a:solidFill>
                <a:latin typeface="Playfair Display" panose="020B0604020202020204" charset="0"/>
              </a:rPr>
              <a:t>Small Grant Scheme</a:t>
            </a:r>
            <a:endParaRPr lang="en-US" sz="4000" spc="843" dirty="0">
              <a:solidFill>
                <a:srgbClr val="2B2C30"/>
              </a:solidFill>
              <a:latin typeface="Playfair Display" panose="020B0604020202020204" charset="0"/>
            </a:endParaRPr>
          </a:p>
        </p:txBody>
      </p:sp>
      <p:sp>
        <p:nvSpPr>
          <p:cNvPr id="3" name="AutoShape 3"/>
          <p:cNvSpPr/>
          <p:nvPr/>
        </p:nvSpPr>
        <p:spPr>
          <a:xfrm flipV="1">
            <a:off x="1028695" y="1760761"/>
            <a:ext cx="16230594" cy="38509"/>
          </a:xfrm>
          <a:prstGeom prst="line">
            <a:avLst/>
          </a:prstGeom>
          <a:ln w="9525" cap="flat">
            <a:solidFill>
              <a:srgbClr val="2B2C30"/>
            </a:solidFill>
            <a:prstDash val="solid"/>
            <a:headEnd type="none" w="sm" len="sm"/>
            <a:tailEnd type="none" w="sm" len="sm"/>
          </a:ln>
        </p:spPr>
      </p:sp>
      <p:sp>
        <p:nvSpPr>
          <p:cNvPr id="6" name="Freeform 6"/>
          <p:cNvSpPr/>
          <p:nvPr/>
        </p:nvSpPr>
        <p:spPr>
          <a:xfrm>
            <a:off x="8089627" y="9258300"/>
            <a:ext cx="1632492" cy="393158"/>
          </a:xfrm>
          <a:custGeom>
            <a:avLst/>
            <a:gdLst/>
            <a:ahLst/>
            <a:cxnLst/>
            <a:rect l="l" t="t" r="r" b="b"/>
            <a:pathLst>
              <a:path w="1632492" h="393158">
                <a:moveTo>
                  <a:pt x="0" y="0"/>
                </a:moveTo>
                <a:lnTo>
                  <a:pt x="1632491" y="0"/>
                </a:lnTo>
                <a:lnTo>
                  <a:pt x="1632491" y="393158"/>
                </a:lnTo>
                <a:lnTo>
                  <a:pt x="0" y="393158"/>
                </a:lnTo>
                <a:lnTo>
                  <a:pt x="0" y="0"/>
                </a:lnTo>
                <a:close/>
              </a:path>
            </a:pathLst>
          </a:custGeom>
          <a:blipFill>
            <a:blip r:embed="rId2"/>
            <a:stretch>
              <a:fillRect/>
            </a:stretch>
          </a:blipFill>
        </p:spPr>
      </p:sp>
      <p:sp>
        <p:nvSpPr>
          <p:cNvPr id="8" name="TextBox 7"/>
          <p:cNvSpPr txBox="1"/>
          <p:nvPr/>
        </p:nvSpPr>
        <p:spPr>
          <a:xfrm>
            <a:off x="1219200" y="2247900"/>
            <a:ext cx="15163800"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latin typeface="Playfair Display" panose="020B0604020202020204" charset="0"/>
              </a:rPr>
              <a:t>A total of nine (9) proposals have been submitted for evaluation</a:t>
            </a:r>
          </a:p>
          <a:p>
            <a:pPr marL="285750" indent="-285750">
              <a:buFont typeface="Arial" panose="020B0604020202020204" pitchFamily="34" charset="0"/>
              <a:buChar char="•"/>
            </a:pPr>
            <a:endParaRPr lang="en-US" sz="2000" dirty="0">
              <a:latin typeface="Playfair Display" panose="020B0604020202020204" charset="0"/>
            </a:endParaRPr>
          </a:p>
          <a:p>
            <a:pPr marL="285750" indent="-285750">
              <a:buFont typeface="Arial" panose="020B0604020202020204" pitchFamily="34" charset="0"/>
              <a:buChar char="•"/>
            </a:pPr>
            <a:r>
              <a:rPr lang="en-US" sz="2000" dirty="0" smtClean="0">
                <a:latin typeface="Playfair Display" panose="020B0604020202020204" charset="0"/>
              </a:rPr>
              <a:t>A total of six (6) proposals have been selected for funding by the respective Selection Committee</a:t>
            </a:r>
          </a:p>
          <a:p>
            <a:pPr marL="285750" indent="-285750">
              <a:buFont typeface="Arial" panose="020B0604020202020204" pitchFamily="34" charset="0"/>
              <a:buChar char="•"/>
            </a:pPr>
            <a:endParaRPr lang="en-US" sz="2000" dirty="0">
              <a:latin typeface="Playfair Display" panose="020B0604020202020204" charset="0"/>
            </a:endParaRPr>
          </a:p>
          <a:p>
            <a:pPr marL="285750" indent="-285750">
              <a:buFont typeface="Arial" panose="020B0604020202020204" pitchFamily="34" charset="0"/>
              <a:buChar char="•"/>
            </a:pPr>
            <a:r>
              <a:rPr lang="en-US" sz="2000" dirty="0" smtClean="0">
                <a:latin typeface="Playfair Display" panose="020B0604020202020204" charset="0"/>
              </a:rPr>
              <a:t>The applicants have also submitted their proposals through the National MIS</a:t>
            </a:r>
            <a:endParaRPr lang="el-GR" sz="2000" dirty="0"/>
          </a:p>
        </p:txBody>
      </p:sp>
      <p:graphicFrame>
        <p:nvGraphicFramePr>
          <p:cNvPr id="10" name="Διάγραμμα 9"/>
          <p:cNvGraphicFramePr/>
          <p:nvPr>
            <p:extLst>
              <p:ext uri="{D42A27DB-BD31-4B8C-83A1-F6EECF244321}">
                <p14:modId xmlns:p14="http://schemas.microsoft.com/office/powerpoint/2010/main" val="3782429533"/>
              </p:ext>
            </p:extLst>
          </p:nvPr>
        </p:nvGraphicFramePr>
        <p:xfrm>
          <a:off x="3429000" y="3883502"/>
          <a:ext cx="9906000" cy="513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Εικόνα 11"/>
          <p:cNvPicPr>
            <a:picLocks noChangeAspect="1"/>
          </p:cNvPicPr>
          <p:nvPr/>
        </p:nvPicPr>
        <p:blipFill>
          <a:blip r:embed="rId8"/>
          <a:stretch>
            <a:fillRect/>
          </a:stretch>
        </p:blipFill>
        <p:spPr>
          <a:xfrm>
            <a:off x="16002000" y="8636454"/>
            <a:ext cx="1341236" cy="124369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AutoShape 2"/>
          <p:cNvSpPr/>
          <p:nvPr/>
        </p:nvSpPr>
        <p:spPr>
          <a:xfrm flipV="1">
            <a:off x="1028695" y="1760761"/>
            <a:ext cx="16230594" cy="38509"/>
          </a:xfrm>
          <a:prstGeom prst="line">
            <a:avLst/>
          </a:prstGeom>
          <a:ln w="9525" cap="flat">
            <a:solidFill>
              <a:srgbClr val="2B2C30"/>
            </a:solidFill>
            <a:prstDash val="solid"/>
            <a:headEnd type="none" w="sm" len="sm"/>
            <a:tailEnd type="none" w="sm" len="sm"/>
          </a:ln>
        </p:spPr>
      </p:sp>
      <p:sp>
        <p:nvSpPr>
          <p:cNvPr id="3" name="TextBox 3"/>
          <p:cNvSpPr txBox="1"/>
          <p:nvPr/>
        </p:nvSpPr>
        <p:spPr>
          <a:xfrm>
            <a:off x="1006871" y="942975"/>
            <a:ext cx="16230600" cy="616066"/>
          </a:xfrm>
          <a:prstGeom prst="rect">
            <a:avLst/>
          </a:prstGeom>
        </p:spPr>
        <p:txBody>
          <a:bodyPr lIns="0" tIns="0" rIns="0" bIns="0" rtlCol="0" anchor="t">
            <a:spAutoFit/>
          </a:bodyPr>
          <a:lstStyle/>
          <a:p>
            <a:pPr algn="ctr">
              <a:lnSpc>
                <a:spcPts val="5200"/>
              </a:lnSpc>
              <a:spcBef>
                <a:spcPct val="0"/>
              </a:spcBef>
            </a:pPr>
            <a:r>
              <a:rPr lang="en-US" sz="4000" b="1" spc="843" dirty="0" smtClean="0">
                <a:solidFill>
                  <a:srgbClr val="2B2C30"/>
                </a:solidFill>
                <a:latin typeface="Playfair Display" panose="020B0604020202020204" charset="0"/>
              </a:rPr>
              <a:t>The way ahead</a:t>
            </a:r>
            <a:endParaRPr lang="en-US" sz="4000" b="1" spc="843" dirty="0">
              <a:solidFill>
                <a:srgbClr val="2B2C30"/>
              </a:solidFill>
              <a:latin typeface="Playfair Display" panose="020B0604020202020204" charset="0"/>
            </a:endParaRPr>
          </a:p>
        </p:txBody>
      </p:sp>
      <p:grpSp>
        <p:nvGrpSpPr>
          <p:cNvPr id="4" name="Group 4"/>
          <p:cNvGrpSpPr/>
          <p:nvPr/>
        </p:nvGrpSpPr>
        <p:grpSpPr>
          <a:xfrm>
            <a:off x="975822" y="3909067"/>
            <a:ext cx="5146395" cy="1992532"/>
            <a:chOff x="0" y="-66675"/>
            <a:chExt cx="6861860" cy="2656708"/>
          </a:xfrm>
        </p:grpSpPr>
        <p:sp>
          <p:nvSpPr>
            <p:cNvPr id="5" name="TextBox 5"/>
            <p:cNvSpPr txBox="1"/>
            <p:nvPr/>
          </p:nvSpPr>
          <p:spPr>
            <a:xfrm>
              <a:off x="0" y="-66675"/>
              <a:ext cx="6861860" cy="623760"/>
            </a:xfrm>
            <a:prstGeom prst="rect">
              <a:avLst/>
            </a:prstGeom>
          </p:spPr>
          <p:txBody>
            <a:bodyPr lIns="0" tIns="0" rIns="0" bIns="0" rtlCol="0" anchor="t">
              <a:spAutoFit/>
            </a:bodyPr>
            <a:lstStyle/>
            <a:p>
              <a:pPr algn="ctr">
                <a:lnSpc>
                  <a:spcPts val="3919"/>
                </a:lnSpc>
              </a:pPr>
              <a:r>
                <a:rPr lang="en-US" sz="3200" b="1" dirty="0" smtClean="0">
                  <a:solidFill>
                    <a:srgbClr val="2B2C30"/>
                  </a:solidFill>
                  <a:latin typeface="Playfair Display" panose="020B0604020202020204" charset="0"/>
                </a:rPr>
                <a:t>Reallocation of funds</a:t>
              </a:r>
              <a:endParaRPr lang="en-US" sz="3200" b="1" dirty="0">
                <a:solidFill>
                  <a:srgbClr val="2B2C30"/>
                </a:solidFill>
                <a:latin typeface="Playfair Display" panose="020B0604020202020204" charset="0"/>
              </a:endParaRPr>
            </a:p>
          </p:txBody>
        </p:sp>
        <p:sp>
          <p:nvSpPr>
            <p:cNvPr id="6" name="TextBox 6"/>
            <p:cNvSpPr txBox="1"/>
            <p:nvPr/>
          </p:nvSpPr>
          <p:spPr>
            <a:xfrm>
              <a:off x="0" y="743374"/>
              <a:ext cx="6861860" cy="1846659"/>
            </a:xfrm>
            <a:prstGeom prst="rect">
              <a:avLst/>
            </a:prstGeom>
          </p:spPr>
          <p:txBody>
            <a:bodyPr lIns="0" tIns="0" rIns="0" bIns="0" rtlCol="0" anchor="t">
              <a:spAutoFit/>
            </a:bodyPr>
            <a:lstStyle/>
            <a:p>
              <a:pPr algn="ctr">
                <a:lnSpc>
                  <a:spcPts val="2659"/>
                </a:lnSpc>
              </a:pPr>
              <a:r>
                <a:rPr lang="en-US" sz="2000" dirty="0">
                  <a:solidFill>
                    <a:srgbClr val="2B2C30"/>
                  </a:solidFill>
                  <a:latin typeface="Playfair Display" panose="020B0604020202020204" charset="0"/>
                </a:rPr>
                <a:t>f</a:t>
              </a:r>
              <a:r>
                <a:rPr lang="en-US" sz="2000" dirty="0" smtClean="0">
                  <a:solidFill>
                    <a:srgbClr val="2B2C30"/>
                  </a:solidFill>
                  <a:latin typeface="Playfair Display" panose="020B0604020202020204" charset="0"/>
                </a:rPr>
                <a:t>rom the savings of the </a:t>
              </a:r>
              <a:r>
                <a:rPr lang="en-US" sz="2000" dirty="0" err="1" smtClean="0">
                  <a:solidFill>
                    <a:srgbClr val="2B2C30"/>
                  </a:solidFill>
                  <a:latin typeface="Playfair Display" panose="020B0604020202020204" charset="0"/>
                </a:rPr>
                <a:t>Programme</a:t>
              </a:r>
              <a:r>
                <a:rPr lang="en-US" sz="2000" dirty="0" smtClean="0">
                  <a:solidFill>
                    <a:srgbClr val="2B2C30"/>
                  </a:solidFill>
                  <a:latin typeface="Playfair Display" panose="020B0604020202020204" charset="0"/>
                </a:rPr>
                <a:t> towards the </a:t>
              </a:r>
              <a:r>
                <a:rPr lang="en-US" sz="2000" dirty="0">
                  <a:solidFill>
                    <a:srgbClr val="2B2C30"/>
                  </a:solidFill>
                  <a:latin typeface="Playfair Display" panose="020B0604020202020204" charset="0"/>
                </a:rPr>
                <a:t>B</a:t>
              </a:r>
              <a:r>
                <a:rPr lang="en-US" sz="2000" dirty="0" smtClean="0">
                  <a:solidFill>
                    <a:srgbClr val="2B2C30"/>
                  </a:solidFill>
                  <a:latin typeface="Playfair Display" panose="020B0604020202020204" charset="0"/>
                </a:rPr>
                <a:t>ilateral </a:t>
              </a:r>
              <a:r>
                <a:rPr lang="en-US" sz="2000" dirty="0">
                  <a:solidFill>
                    <a:srgbClr val="2B2C30"/>
                  </a:solidFill>
                  <a:latin typeface="Playfair Display" panose="020B0604020202020204" charset="0"/>
                </a:rPr>
                <a:t>F</a:t>
              </a:r>
              <a:r>
                <a:rPr lang="en-US" sz="2000" dirty="0" smtClean="0">
                  <a:solidFill>
                    <a:srgbClr val="2B2C30"/>
                  </a:solidFill>
                  <a:latin typeface="Playfair Display" panose="020B0604020202020204" charset="0"/>
                </a:rPr>
                <a:t>und in order to implement bilateral activities after 30.04.2024</a:t>
              </a:r>
              <a:endParaRPr lang="en-US" sz="2000" dirty="0">
                <a:solidFill>
                  <a:srgbClr val="2B2C30"/>
                </a:solidFill>
                <a:latin typeface="Playfair Display" panose="020B0604020202020204" charset="0"/>
              </a:endParaRPr>
            </a:p>
            <a:p>
              <a:pPr>
                <a:lnSpc>
                  <a:spcPts val="2659"/>
                </a:lnSpc>
              </a:pPr>
              <a:endParaRPr lang="en-US" sz="2000" dirty="0">
                <a:solidFill>
                  <a:srgbClr val="2B2C30"/>
                </a:solidFill>
                <a:latin typeface="Public Sans"/>
              </a:endParaRPr>
            </a:p>
          </p:txBody>
        </p:sp>
      </p:grpSp>
      <p:grpSp>
        <p:nvGrpSpPr>
          <p:cNvPr id="7" name="Group 7"/>
          <p:cNvGrpSpPr/>
          <p:nvPr/>
        </p:nvGrpSpPr>
        <p:grpSpPr>
          <a:xfrm>
            <a:off x="6603873" y="3882501"/>
            <a:ext cx="5146395" cy="1646283"/>
            <a:chOff x="0" y="-66675"/>
            <a:chExt cx="6861860" cy="2195044"/>
          </a:xfrm>
        </p:grpSpPr>
        <p:sp>
          <p:nvSpPr>
            <p:cNvPr id="8" name="TextBox 8"/>
            <p:cNvSpPr txBox="1"/>
            <p:nvPr/>
          </p:nvSpPr>
          <p:spPr>
            <a:xfrm>
              <a:off x="0" y="-66675"/>
              <a:ext cx="6861860" cy="623760"/>
            </a:xfrm>
            <a:prstGeom prst="rect">
              <a:avLst/>
            </a:prstGeom>
          </p:spPr>
          <p:txBody>
            <a:bodyPr lIns="0" tIns="0" rIns="0" bIns="0" rtlCol="0" anchor="t">
              <a:spAutoFit/>
            </a:bodyPr>
            <a:lstStyle/>
            <a:p>
              <a:pPr algn="ctr">
                <a:lnSpc>
                  <a:spcPts val="3919"/>
                </a:lnSpc>
              </a:pPr>
              <a:r>
                <a:rPr lang="en-US" sz="3200" b="1" dirty="0" smtClean="0">
                  <a:solidFill>
                    <a:srgbClr val="2B2C30"/>
                  </a:solidFill>
                  <a:latin typeface="Playfair Display" panose="020B0604020202020204" charset="0"/>
                </a:rPr>
                <a:t>Implementatio</a:t>
              </a:r>
              <a:r>
                <a:rPr lang="en-US" sz="3200" b="1" dirty="0">
                  <a:solidFill>
                    <a:srgbClr val="2B2C30"/>
                  </a:solidFill>
                  <a:latin typeface="Playfair Display" panose="020B0604020202020204" charset="0"/>
                </a:rPr>
                <a:t>n</a:t>
              </a:r>
              <a:endParaRPr lang="en-US" sz="2800" b="1" dirty="0">
                <a:solidFill>
                  <a:srgbClr val="2B2C30"/>
                </a:solidFill>
                <a:latin typeface="Playfair Display" panose="020B0604020202020204" charset="0"/>
              </a:endParaRPr>
            </a:p>
          </p:txBody>
        </p:sp>
        <p:sp>
          <p:nvSpPr>
            <p:cNvPr id="9" name="TextBox 9"/>
            <p:cNvSpPr txBox="1"/>
            <p:nvPr/>
          </p:nvSpPr>
          <p:spPr>
            <a:xfrm>
              <a:off x="0" y="743374"/>
              <a:ext cx="6861860" cy="1384995"/>
            </a:xfrm>
            <a:prstGeom prst="rect">
              <a:avLst/>
            </a:prstGeom>
          </p:spPr>
          <p:txBody>
            <a:bodyPr lIns="0" tIns="0" rIns="0" bIns="0" rtlCol="0" anchor="t">
              <a:spAutoFit/>
            </a:bodyPr>
            <a:lstStyle/>
            <a:p>
              <a:pPr algn="ctr">
                <a:lnSpc>
                  <a:spcPts val="2659"/>
                </a:lnSpc>
              </a:pPr>
              <a:r>
                <a:rPr lang="en-US" sz="2000" dirty="0">
                  <a:solidFill>
                    <a:srgbClr val="2B2C30"/>
                  </a:solidFill>
                  <a:latin typeface="Playfair Display" panose="020B0604020202020204" charset="0"/>
                </a:rPr>
                <a:t>o</a:t>
              </a:r>
              <a:r>
                <a:rPr lang="en-US" sz="2000" dirty="0" smtClean="0">
                  <a:solidFill>
                    <a:srgbClr val="2B2C30"/>
                  </a:solidFill>
                  <a:latin typeface="Playfair Display" panose="020B0604020202020204" charset="0"/>
                </a:rPr>
                <a:t>f bilateral activities</a:t>
              </a:r>
              <a:endParaRPr lang="en-US" sz="2000" dirty="0">
                <a:solidFill>
                  <a:srgbClr val="2B2C30"/>
                </a:solidFill>
                <a:latin typeface="Playfair Display" panose="020B0604020202020204" charset="0"/>
              </a:endParaRPr>
            </a:p>
            <a:p>
              <a:pPr>
                <a:lnSpc>
                  <a:spcPts val="2659"/>
                </a:lnSpc>
              </a:pPr>
              <a:endParaRPr lang="en-US" sz="2000" dirty="0">
                <a:solidFill>
                  <a:srgbClr val="2B2C30"/>
                </a:solidFill>
                <a:latin typeface="Public Sans"/>
              </a:endParaRPr>
            </a:p>
            <a:p>
              <a:pPr>
                <a:lnSpc>
                  <a:spcPts val="2659"/>
                </a:lnSpc>
              </a:pPr>
              <a:endParaRPr lang="en-US" sz="2000" dirty="0">
                <a:solidFill>
                  <a:srgbClr val="2B2C30"/>
                </a:solidFill>
                <a:latin typeface="Public Sans"/>
              </a:endParaRPr>
            </a:p>
          </p:txBody>
        </p:sp>
      </p:grpSp>
      <p:grpSp>
        <p:nvGrpSpPr>
          <p:cNvPr id="10" name="Group 10"/>
          <p:cNvGrpSpPr/>
          <p:nvPr/>
        </p:nvGrpSpPr>
        <p:grpSpPr>
          <a:xfrm>
            <a:off x="12112894" y="3836126"/>
            <a:ext cx="5146395" cy="1992532"/>
            <a:chOff x="0" y="-66675"/>
            <a:chExt cx="6861860" cy="2656711"/>
          </a:xfrm>
        </p:grpSpPr>
        <p:sp>
          <p:nvSpPr>
            <p:cNvPr id="11" name="TextBox 11"/>
            <p:cNvSpPr txBox="1"/>
            <p:nvPr/>
          </p:nvSpPr>
          <p:spPr>
            <a:xfrm>
              <a:off x="0" y="-66675"/>
              <a:ext cx="6861860" cy="623760"/>
            </a:xfrm>
            <a:prstGeom prst="rect">
              <a:avLst/>
            </a:prstGeom>
          </p:spPr>
          <p:txBody>
            <a:bodyPr lIns="0" tIns="0" rIns="0" bIns="0" rtlCol="0" anchor="t">
              <a:spAutoFit/>
            </a:bodyPr>
            <a:lstStyle/>
            <a:p>
              <a:pPr algn="ctr">
                <a:lnSpc>
                  <a:spcPts val="3919"/>
                </a:lnSpc>
              </a:pPr>
              <a:r>
                <a:rPr lang="en-US" sz="3200" b="1" dirty="0" smtClean="0">
                  <a:solidFill>
                    <a:srgbClr val="2B2C30"/>
                  </a:solidFill>
                  <a:latin typeface="Playfair Display" panose="020B0604020202020204" charset="0"/>
                </a:rPr>
                <a:t>Preparation</a:t>
              </a:r>
              <a:endParaRPr lang="en-US" sz="2800" b="1" dirty="0">
                <a:solidFill>
                  <a:srgbClr val="2B2C30"/>
                </a:solidFill>
                <a:latin typeface="Playfair Display" panose="020B0604020202020204" charset="0"/>
              </a:endParaRPr>
            </a:p>
          </p:txBody>
        </p:sp>
        <p:sp>
          <p:nvSpPr>
            <p:cNvPr id="12" name="TextBox 12"/>
            <p:cNvSpPr txBox="1"/>
            <p:nvPr/>
          </p:nvSpPr>
          <p:spPr>
            <a:xfrm>
              <a:off x="0" y="743375"/>
              <a:ext cx="6861860" cy="1846661"/>
            </a:xfrm>
            <a:prstGeom prst="rect">
              <a:avLst/>
            </a:prstGeom>
          </p:spPr>
          <p:txBody>
            <a:bodyPr lIns="0" tIns="0" rIns="0" bIns="0" rtlCol="0" anchor="t">
              <a:spAutoFit/>
            </a:bodyPr>
            <a:lstStyle/>
            <a:p>
              <a:pPr algn="ctr">
                <a:lnSpc>
                  <a:spcPts val="2659"/>
                </a:lnSpc>
              </a:pPr>
              <a:r>
                <a:rPr lang="en-US" sz="1899" dirty="0">
                  <a:solidFill>
                    <a:srgbClr val="2B2C30"/>
                  </a:solidFill>
                  <a:latin typeface="Playfair Display" panose="020B0604020202020204" charset="0"/>
                </a:rPr>
                <a:t>f</a:t>
              </a:r>
              <a:r>
                <a:rPr lang="en-US" sz="1899" dirty="0" smtClean="0">
                  <a:solidFill>
                    <a:srgbClr val="2B2C30"/>
                  </a:solidFill>
                  <a:latin typeface="Playfair Display" panose="020B0604020202020204" charset="0"/>
                </a:rPr>
                <a:t>or the </a:t>
              </a:r>
              <a:r>
                <a:rPr lang="en-US" sz="2000" dirty="0" smtClean="0">
                  <a:solidFill>
                    <a:srgbClr val="2B2C30"/>
                  </a:solidFill>
                  <a:latin typeface="Playfair Display" panose="020B0604020202020204" charset="0"/>
                </a:rPr>
                <a:t>closure</a:t>
              </a:r>
              <a:r>
                <a:rPr lang="en-US" sz="1899" dirty="0" smtClean="0">
                  <a:solidFill>
                    <a:srgbClr val="2B2C30"/>
                  </a:solidFill>
                  <a:latin typeface="Playfair Display" panose="020B0604020202020204" charset="0"/>
                </a:rPr>
                <a:t> of the </a:t>
              </a:r>
              <a:r>
                <a:rPr lang="en-US" sz="1899" dirty="0" err="1" smtClean="0">
                  <a:solidFill>
                    <a:srgbClr val="2B2C30"/>
                  </a:solidFill>
                  <a:latin typeface="Playfair Display" panose="020B0604020202020204" charset="0"/>
                </a:rPr>
                <a:t>Programme</a:t>
              </a:r>
              <a:endParaRPr lang="en-US" sz="1899" dirty="0">
                <a:solidFill>
                  <a:srgbClr val="2B2C30"/>
                </a:solidFill>
                <a:latin typeface="Playfair Display" panose="020B0604020202020204" charset="0"/>
              </a:endParaRPr>
            </a:p>
            <a:p>
              <a:pPr>
                <a:lnSpc>
                  <a:spcPts val="2659"/>
                </a:lnSpc>
              </a:pPr>
              <a:endParaRPr lang="en-US" sz="1899" dirty="0">
                <a:solidFill>
                  <a:srgbClr val="2B2C30"/>
                </a:solidFill>
                <a:latin typeface="Public Sans"/>
              </a:endParaRPr>
            </a:p>
            <a:p>
              <a:pPr>
                <a:lnSpc>
                  <a:spcPts val="2659"/>
                </a:lnSpc>
              </a:pPr>
              <a:endParaRPr lang="en-US" sz="1899" dirty="0">
                <a:solidFill>
                  <a:srgbClr val="2B2C30"/>
                </a:solidFill>
                <a:latin typeface="Public Sans"/>
              </a:endParaRPr>
            </a:p>
            <a:p>
              <a:pPr>
                <a:lnSpc>
                  <a:spcPts val="2659"/>
                </a:lnSpc>
              </a:pPr>
              <a:endParaRPr lang="en-US" sz="1899" dirty="0">
                <a:solidFill>
                  <a:srgbClr val="2B2C30"/>
                </a:solidFill>
                <a:latin typeface="Public Sans"/>
              </a:endParaRPr>
            </a:p>
          </p:txBody>
        </p:sp>
      </p:grpSp>
      <p:sp>
        <p:nvSpPr>
          <p:cNvPr id="13" name="Freeform 13"/>
          <p:cNvSpPr/>
          <p:nvPr/>
        </p:nvSpPr>
        <p:spPr>
          <a:xfrm>
            <a:off x="7866440" y="9258300"/>
            <a:ext cx="1632492" cy="393158"/>
          </a:xfrm>
          <a:custGeom>
            <a:avLst/>
            <a:gdLst/>
            <a:ahLst/>
            <a:cxnLst/>
            <a:rect l="l" t="t" r="r" b="b"/>
            <a:pathLst>
              <a:path w="1632492" h="393158">
                <a:moveTo>
                  <a:pt x="0" y="0"/>
                </a:moveTo>
                <a:lnTo>
                  <a:pt x="1632492" y="0"/>
                </a:lnTo>
                <a:lnTo>
                  <a:pt x="1632492" y="393158"/>
                </a:lnTo>
                <a:lnTo>
                  <a:pt x="0" y="393158"/>
                </a:lnTo>
                <a:lnTo>
                  <a:pt x="0" y="0"/>
                </a:lnTo>
                <a:close/>
              </a:path>
            </a:pathLst>
          </a:custGeom>
          <a:blipFill>
            <a:blip r:embed="rId2"/>
            <a:stretch>
              <a:fillRect/>
            </a:stretch>
          </a:blipFill>
        </p:spPr>
      </p:sp>
      <p:pic>
        <p:nvPicPr>
          <p:cNvPr id="17" name="Εικόνα 16"/>
          <p:cNvPicPr>
            <a:picLocks noChangeAspect="1"/>
          </p:cNvPicPr>
          <p:nvPr/>
        </p:nvPicPr>
        <p:blipFill>
          <a:blip r:embed="rId3"/>
          <a:stretch>
            <a:fillRect/>
          </a:stretch>
        </p:blipFill>
        <p:spPr>
          <a:xfrm>
            <a:off x="16078200" y="8636454"/>
            <a:ext cx="1341236" cy="124369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AutoShape 2"/>
          <p:cNvSpPr/>
          <p:nvPr/>
        </p:nvSpPr>
        <p:spPr>
          <a:xfrm flipV="1">
            <a:off x="1028706" y="4514765"/>
            <a:ext cx="16230594" cy="38509"/>
          </a:xfrm>
          <a:prstGeom prst="line">
            <a:avLst/>
          </a:prstGeom>
          <a:ln w="9525" cap="flat">
            <a:solidFill>
              <a:srgbClr val="2B2C30"/>
            </a:solidFill>
            <a:prstDash val="solid"/>
            <a:headEnd type="none" w="sm" len="sm"/>
            <a:tailEnd type="none" w="sm" len="sm"/>
          </a:ln>
        </p:spPr>
      </p:sp>
      <p:sp>
        <p:nvSpPr>
          <p:cNvPr id="3" name="TextBox 3"/>
          <p:cNvSpPr txBox="1"/>
          <p:nvPr/>
        </p:nvSpPr>
        <p:spPr>
          <a:xfrm>
            <a:off x="228600" y="8360618"/>
            <a:ext cx="7862435" cy="1741118"/>
          </a:xfrm>
          <a:prstGeom prst="rect">
            <a:avLst/>
          </a:prstGeom>
        </p:spPr>
        <p:txBody>
          <a:bodyPr lIns="0" tIns="0" rIns="0" bIns="0" rtlCol="0" anchor="t">
            <a:spAutoFit/>
          </a:bodyPr>
          <a:lstStyle/>
          <a:p>
            <a:pPr>
              <a:lnSpc>
                <a:spcPts val="3450"/>
              </a:lnSpc>
            </a:pPr>
            <a:r>
              <a:rPr lang="en-US" dirty="0" smtClean="0">
                <a:solidFill>
                  <a:srgbClr val="2B2C30"/>
                </a:solidFill>
                <a:latin typeface="Playfair Display" panose="020B0604020202020204" charset="0"/>
              </a:rPr>
              <a:t>Ministry of Citizen Protection</a:t>
            </a:r>
          </a:p>
          <a:p>
            <a:pPr>
              <a:lnSpc>
                <a:spcPts val="3450"/>
              </a:lnSpc>
            </a:pPr>
            <a:r>
              <a:rPr lang="en-US" dirty="0" smtClean="0">
                <a:solidFill>
                  <a:srgbClr val="2B2C30"/>
                </a:solidFill>
                <a:latin typeface="Playfair Display" panose="020B0604020202020204" charset="0"/>
              </a:rPr>
              <a:t>European and Development </a:t>
            </a:r>
            <a:r>
              <a:rPr lang="en-US" dirty="0" err="1" smtClean="0">
                <a:solidFill>
                  <a:srgbClr val="2B2C30"/>
                </a:solidFill>
                <a:latin typeface="Playfair Display" panose="020B0604020202020204" charset="0"/>
              </a:rPr>
              <a:t>Programmes</a:t>
            </a:r>
            <a:r>
              <a:rPr lang="en-US" dirty="0" smtClean="0">
                <a:solidFill>
                  <a:srgbClr val="2B2C30"/>
                </a:solidFill>
                <a:latin typeface="Playfair Display" panose="020B0604020202020204" charset="0"/>
              </a:rPr>
              <a:t> Management Agency</a:t>
            </a:r>
          </a:p>
          <a:p>
            <a:pPr>
              <a:lnSpc>
                <a:spcPts val="3450"/>
              </a:lnSpc>
            </a:pPr>
            <a:r>
              <a:rPr lang="en-US" dirty="0" smtClean="0">
                <a:solidFill>
                  <a:srgbClr val="2B2C30"/>
                </a:solidFill>
                <a:latin typeface="Playfair Display" panose="020B0604020202020204" charset="0"/>
                <a:hlinkClick r:id="rId2"/>
              </a:rPr>
              <a:t>www.ydeap.gr</a:t>
            </a:r>
            <a:endParaRPr lang="en-US" dirty="0" smtClean="0">
              <a:solidFill>
                <a:srgbClr val="2B2C30"/>
              </a:solidFill>
              <a:latin typeface="Playfair Display" panose="020B0604020202020204" charset="0"/>
            </a:endParaRPr>
          </a:p>
          <a:p>
            <a:pPr>
              <a:lnSpc>
                <a:spcPts val="3450"/>
              </a:lnSpc>
            </a:pPr>
            <a:r>
              <a:rPr lang="en-US" dirty="0" smtClean="0">
                <a:solidFill>
                  <a:srgbClr val="2B2C30"/>
                </a:solidFill>
                <a:latin typeface="Playfair Display" panose="020B0604020202020204" charset="0"/>
              </a:rPr>
              <a:t>ydeap@yptp.gr </a:t>
            </a:r>
            <a:endParaRPr lang="en-US" dirty="0">
              <a:solidFill>
                <a:srgbClr val="2B2C30"/>
              </a:solidFill>
              <a:latin typeface="Playfair Display" panose="020B0604020202020204" charset="0"/>
            </a:endParaRPr>
          </a:p>
        </p:txBody>
      </p:sp>
      <p:sp>
        <p:nvSpPr>
          <p:cNvPr id="4" name="Freeform 4"/>
          <p:cNvSpPr/>
          <p:nvPr/>
        </p:nvSpPr>
        <p:spPr>
          <a:xfrm>
            <a:off x="7926598" y="9258300"/>
            <a:ext cx="1632492" cy="393158"/>
          </a:xfrm>
          <a:custGeom>
            <a:avLst/>
            <a:gdLst/>
            <a:ahLst/>
            <a:cxnLst/>
            <a:rect l="l" t="t" r="r" b="b"/>
            <a:pathLst>
              <a:path w="1632492" h="393158">
                <a:moveTo>
                  <a:pt x="0" y="0"/>
                </a:moveTo>
                <a:lnTo>
                  <a:pt x="1632491" y="0"/>
                </a:lnTo>
                <a:lnTo>
                  <a:pt x="1632491" y="393158"/>
                </a:lnTo>
                <a:lnTo>
                  <a:pt x="0" y="393158"/>
                </a:lnTo>
                <a:lnTo>
                  <a:pt x="0" y="0"/>
                </a:lnTo>
                <a:close/>
              </a:path>
            </a:pathLst>
          </a:custGeom>
          <a:blipFill>
            <a:blip r:embed="rId3"/>
            <a:stretch>
              <a:fillRect/>
            </a:stretch>
          </a:blipFill>
        </p:spPr>
      </p:sp>
      <p:sp>
        <p:nvSpPr>
          <p:cNvPr id="5" name="Freeform 5"/>
          <p:cNvSpPr/>
          <p:nvPr/>
        </p:nvSpPr>
        <p:spPr>
          <a:xfrm>
            <a:off x="1028700" y="515086"/>
            <a:ext cx="1791530" cy="1255355"/>
          </a:xfrm>
          <a:custGeom>
            <a:avLst/>
            <a:gdLst/>
            <a:ahLst/>
            <a:cxnLst/>
            <a:rect l="l" t="t" r="r" b="b"/>
            <a:pathLst>
              <a:path w="1791530" h="1255355">
                <a:moveTo>
                  <a:pt x="0" y="0"/>
                </a:moveTo>
                <a:lnTo>
                  <a:pt x="1791530" y="0"/>
                </a:lnTo>
                <a:lnTo>
                  <a:pt x="1791530" y="1255355"/>
                </a:lnTo>
                <a:lnTo>
                  <a:pt x="0" y="1255355"/>
                </a:lnTo>
                <a:lnTo>
                  <a:pt x="0" y="0"/>
                </a:lnTo>
                <a:close/>
              </a:path>
            </a:pathLst>
          </a:custGeom>
          <a:blipFill>
            <a:blip r:embed="rId4"/>
            <a:stretch>
              <a:fillRect/>
            </a:stretch>
          </a:blipFill>
        </p:spPr>
      </p:sp>
      <p:sp>
        <p:nvSpPr>
          <p:cNvPr id="6" name="TextBox 6"/>
          <p:cNvSpPr txBox="1"/>
          <p:nvPr/>
        </p:nvSpPr>
        <p:spPr>
          <a:xfrm>
            <a:off x="1006882" y="4728792"/>
            <a:ext cx="16230600" cy="616066"/>
          </a:xfrm>
          <a:prstGeom prst="rect">
            <a:avLst/>
          </a:prstGeom>
        </p:spPr>
        <p:txBody>
          <a:bodyPr lIns="0" tIns="0" rIns="0" bIns="0" rtlCol="0" anchor="t">
            <a:spAutoFit/>
          </a:bodyPr>
          <a:lstStyle/>
          <a:p>
            <a:pPr>
              <a:lnSpc>
                <a:spcPts val="5200"/>
              </a:lnSpc>
              <a:spcBef>
                <a:spcPct val="0"/>
              </a:spcBef>
            </a:pPr>
            <a:r>
              <a:rPr lang="en-US" sz="4000" spc="843" dirty="0" smtClean="0">
                <a:solidFill>
                  <a:srgbClr val="2B2C30"/>
                </a:solidFill>
                <a:latin typeface="Playfair Display" panose="020B0604020202020204" charset="0"/>
              </a:rPr>
              <a:t>for your attention</a:t>
            </a:r>
            <a:endParaRPr lang="en-US" sz="4000" spc="843" dirty="0">
              <a:solidFill>
                <a:srgbClr val="2B2C30"/>
              </a:solidFill>
              <a:latin typeface="Playfair Display" panose="020B0604020202020204" charset="0"/>
            </a:endParaRPr>
          </a:p>
        </p:txBody>
      </p:sp>
      <p:sp>
        <p:nvSpPr>
          <p:cNvPr id="7" name="Freeform 7"/>
          <p:cNvSpPr/>
          <p:nvPr/>
        </p:nvSpPr>
        <p:spPr>
          <a:xfrm>
            <a:off x="14604524" y="515086"/>
            <a:ext cx="2103137" cy="535547"/>
          </a:xfrm>
          <a:custGeom>
            <a:avLst/>
            <a:gdLst/>
            <a:ahLst/>
            <a:cxnLst/>
            <a:rect l="l" t="t" r="r" b="b"/>
            <a:pathLst>
              <a:path w="2103137" h="535547">
                <a:moveTo>
                  <a:pt x="0" y="0"/>
                </a:moveTo>
                <a:lnTo>
                  <a:pt x="2103137" y="0"/>
                </a:lnTo>
                <a:lnTo>
                  <a:pt x="2103137" y="535547"/>
                </a:lnTo>
                <a:lnTo>
                  <a:pt x="0" y="535547"/>
                </a:lnTo>
                <a:lnTo>
                  <a:pt x="0" y="0"/>
                </a:lnTo>
                <a:close/>
              </a:path>
            </a:pathLst>
          </a:custGeom>
          <a:blipFill>
            <a:blip r:embed="rId5"/>
            <a:stretch>
              <a:fillRect/>
            </a:stretch>
          </a:blipFill>
        </p:spPr>
      </p:sp>
      <p:sp>
        <p:nvSpPr>
          <p:cNvPr id="8" name="TextBox 8"/>
          <p:cNvSpPr txBox="1"/>
          <p:nvPr/>
        </p:nvSpPr>
        <p:spPr>
          <a:xfrm>
            <a:off x="850974" y="2322891"/>
            <a:ext cx="16408332" cy="1962076"/>
          </a:xfrm>
          <a:prstGeom prst="rect">
            <a:avLst/>
          </a:prstGeom>
        </p:spPr>
        <p:txBody>
          <a:bodyPr lIns="0" tIns="0" rIns="0" bIns="0" rtlCol="0" anchor="t">
            <a:spAutoFit/>
          </a:bodyPr>
          <a:lstStyle/>
          <a:p>
            <a:pPr>
              <a:lnSpc>
                <a:spcPts val="15250"/>
              </a:lnSpc>
            </a:pPr>
            <a:r>
              <a:rPr lang="en-US" sz="16758" spc="83" dirty="0">
                <a:solidFill>
                  <a:srgbClr val="2B2C30"/>
                </a:solidFill>
                <a:latin typeface="Playfair Display" panose="020B0604020202020204" charset="0"/>
              </a:rPr>
              <a:t>Thank you!</a:t>
            </a:r>
          </a:p>
        </p:txBody>
      </p:sp>
      <p:pic>
        <p:nvPicPr>
          <p:cNvPr id="10" name="Εικόνα 9"/>
          <p:cNvPicPr>
            <a:picLocks noChangeAspect="1"/>
          </p:cNvPicPr>
          <p:nvPr/>
        </p:nvPicPr>
        <p:blipFill>
          <a:blip r:embed="rId6"/>
          <a:stretch>
            <a:fillRect/>
          </a:stretch>
        </p:blipFill>
        <p:spPr>
          <a:xfrm>
            <a:off x="16037043" y="8609331"/>
            <a:ext cx="1341236" cy="124369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TextBox 2"/>
          <p:cNvSpPr txBox="1"/>
          <p:nvPr/>
        </p:nvSpPr>
        <p:spPr>
          <a:xfrm>
            <a:off x="1028700" y="4960963"/>
            <a:ext cx="3761659" cy="354457"/>
          </a:xfrm>
          <a:prstGeom prst="rect">
            <a:avLst/>
          </a:prstGeom>
        </p:spPr>
        <p:txBody>
          <a:bodyPr lIns="0" tIns="0" rIns="0" bIns="0" rtlCol="0" anchor="t">
            <a:spAutoFit/>
          </a:bodyPr>
          <a:lstStyle/>
          <a:p>
            <a:pPr>
              <a:lnSpc>
                <a:spcPts val="2638"/>
              </a:lnSpc>
            </a:pPr>
            <a:r>
              <a:rPr lang="en-US" sz="2899" spc="14">
                <a:solidFill>
                  <a:srgbClr val="2B2C30"/>
                </a:solidFill>
                <a:latin typeface="Playfair Display Italics"/>
              </a:rPr>
              <a:t>Servicing</a:t>
            </a:r>
          </a:p>
        </p:txBody>
      </p:sp>
      <p:sp>
        <p:nvSpPr>
          <p:cNvPr id="3" name="TextBox 3"/>
          <p:cNvSpPr txBox="1"/>
          <p:nvPr/>
        </p:nvSpPr>
        <p:spPr>
          <a:xfrm>
            <a:off x="5176274" y="4960963"/>
            <a:ext cx="3761659" cy="354457"/>
          </a:xfrm>
          <a:prstGeom prst="rect">
            <a:avLst/>
          </a:prstGeom>
        </p:spPr>
        <p:txBody>
          <a:bodyPr lIns="0" tIns="0" rIns="0" bIns="0" rtlCol="0" anchor="t">
            <a:spAutoFit/>
          </a:bodyPr>
          <a:lstStyle/>
          <a:p>
            <a:pPr>
              <a:lnSpc>
                <a:spcPts val="2638"/>
              </a:lnSpc>
            </a:pPr>
            <a:r>
              <a:rPr lang="en-US" sz="2899" spc="14">
                <a:solidFill>
                  <a:srgbClr val="2B2C30"/>
                </a:solidFill>
                <a:latin typeface="Playfair Display Italics"/>
              </a:rPr>
              <a:t>Simplifying</a:t>
            </a:r>
          </a:p>
        </p:txBody>
      </p:sp>
      <p:sp>
        <p:nvSpPr>
          <p:cNvPr id="4" name="TextBox 4"/>
          <p:cNvSpPr txBox="1"/>
          <p:nvPr/>
        </p:nvSpPr>
        <p:spPr>
          <a:xfrm>
            <a:off x="9328458" y="4960963"/>
            <a:ext cx="3761659" cy="354457"/>
          </a:xfrm>
          <a:prstGeom prst="rect">
            <a:avLst/>
          </a:prstGeom>
        </p:spPr>
        <p:txBody>
          <a:bodyPr lIns="0" tIns="0" rIns="0" bIns="0" rtlCol="0" anchor="t">
            <a:spAutoFit/>
          </a:bodyPr>
          <a:lstStyle/>
          <a:p>
            <a:pPr>
              <a:lnSpc>
                <a:spcPts val="2638"/>
              </a:lnSpc>
            </a:pPr>
            <a:r>
              <a:rPr lang="en-US" sz="2899" spc="14">
                <a:solidFill>
                  <a:srgbClr val="2B2C30"/>
                </a:solidFill>
                <a:latin typeface="Playfair Display Italics"/>
              </a:rPr>
              <a:t>Solving</a:t>
            </a:r>
          </a:p>
        </p:txBody>
      </p:sp>
      <p:sp>
        <p:nvSpPr>
          <p:cNvPr id="5" name="TextBox 5"/>
          <p:cNvSpPr txBox="1"/>
          <p:nvPr/>
        </p:nvSpPr>
        <p:spPr>
          <a:xfrm>
            <a:off x="13497641" y="4960963"/>
            <a:ext cx="3761659" cy="354457"/>
          </a:xfrm>
          <a:prstGeom prst="rect">
            <a:avLst/>
          </a:prstGeom>
        </p:spPr>
        <p:txBody>
          <a:bodyPr lIns="0" tIns="0" rIns="0" bIns="0" rtlCol="0" anchor="t">
            <a:spAutoFit/>
          </a:bodyPr>
          <a:lstStyle/>
          <a:p>
            <a:pPr>
              <a:lnSpc>
                <a:spcPts val="2638"/>
              </a:lnSpc>
            </a:pPr>
            <a:r>
              <a:rPr lang="en-US" sz="2899" spc="14">
                <a:solidFill>
                  <a:srgbClr val="2B2C30"/>
                </a:solidFill>
                <a:latin typeface="Playfair Display Italics"/>
              </a:rPr>
              <a:t>Innovating</a:t>
            </a:r>
          </a:p>
        </p:txBody>
      </p:sp>
      <p:sp>
        <p:nvSpPr>
          <p:cNvPr id="6" name="TextBox 6"/>
          <p:cNvSpPr txBox="1"/>
          <p:nvPr/>
        </p:nvSpPr>
        <p:spPr>
          <a:xfrm>
            <a:off x="1006871" y="942975"/>
            <a:ext cx="16230600" cy="651099"/>
          </a:xfrm>
          <a:prstGeom prst="rect">
            <a:avLst/>
          </a:prstGeom>
        </p:spPr>
        <p:txBody>
          <a:bodyPr lIns="0" tIns="0" rIns="0" bIns="0" rtlCol="0" anchor="t">
            <a:spAutoFit/>
          </a:bodyPr>
          <a:lstStyle/>
          <a:p>
            <a:pPr>
              <a:lnSpc>
                <a:spcPts val="5200"/>
              </a:lnSpc>
              <a:spcBef>
                <a:spcPct val="0"/>
              </a:spcBef>
            </a:pPr>
            <a:r>
              <a:rPr lang="en-US" sz="3714" spc="843">
                <a:solidFill>
                  <a:srgbClr val="2B2C30"/>
                </a:solidFill>
                <a:latin typeface="Public Sans Bold"/>
              </a:rPr>
              <a:t>NEW PRODUCTS and Services</a:t>
            </a:r>
          </a:p>
        </p:txBody>
      </p:sp>
      <p:sp>
        <p:nvSpPr>
          <p:cNvPr id="7" name="AutoShape 7"/>
          <p:cNvSpPr/>
          <p:nvPr/>
        </p:nvSpPr>
        <p:spPr>
          <a:xfrm flipV="1">
            <a:off x="1028695" y="1760761"/>
            <a:ext cx="16230594" cy="38509"/>
          </a:xfrm>
          <a:prstGeom prst="line">
            <a:avLst/>
          </a:prstGeom>
          <a:ln w="9525" cap="flat">
            <a:solidFill>
              <a:srgbClr val="2B2C30"/>
            </a:solidFill>
            <a:prstDash val="solid"/>
            <a:headEnd type="none" w="sm" len="sm"/>
            <a:tailEnd type="none" w="sm" len="sm"/>
          </a:ln>
        </p:spPr>
      </p:sp>
      <p:sp>
        <p:nvSpPr>
          <p:cNvPr id="8" name="TextBox 8"/>
          <p:cNvSpPr txBox="1"/>
          <p:nvPr/>
        </p:nvSpPr>
        <p:spPr>
          <a:xfrm>
            <a:off x="1016407" y="5324945"/>
            <a:ext cx="3773952" cy="490855"/>
          </a:xfrm>
          <a:prstGeom prst="rect">
            <a:avLst/>
          </a:prstGeom>
        </p:spPr>
        <p:txBody>
          <a:bodyPr lIns="0" tIns="0" rIns="0" bIns="0" rtlCol="0" anchor="t">
            <a:spAutoFit/>
          </a:bodyPr>
          <a:lstStyle/>
          <a:p>
            <a:pPr>
              <a:lnSpc>
                <a:spcPts val="3919"/>
              </a:lnSpc>
            </a:pPr>
            <a:r>
              <a:rPr lang="en-US" sz="2799">
                <a:solidFill>
                  <a:srgbClr val="2B2C30"/>
                </a:solidFill>
                <a:latin typeface="Public Sans Bold"/>
              </a:rPr>
              <a:t>Creative Industries</a:t>
            </a:r>
          </a:p>
        </p:txBody>
      </p:sp>
      <p:sp>
        <p:nvSpPr>
          <p:cNvPr id="9" name="TextBox 9"/>
          <p:cNvSpPr txBox="1"/>
          <p:nvPr/>
        </p:nvSpPr>
        <p:spPr>
          <a:xfrm>
            <a:off x="5176274" y="5324945"/>
            <a:ext cx="3772057" cy="490855"/>
          </a:xfrm>
          <a:prstGeom prst="rect">
            <a:avLst/>
          </a:prstGeom>
        </p:spPr>
        <p:txBody>
          <a:bodyPr lIns="0" tIns="0" rIns="0" bIns="0" rtlCol="0" anchor="t">
            <a:spAutoFit/>
          </a:bodyPr>
          <a:lstStyle/>
          <a:p>
            <a:pPr>
              <a:lnSpc>
                <a:spcPts val="3919"/>
              </a:lnSpc>
            </a:pPr>
            <a:r>
              <a:rPr lang="en-US" sz="2799">
                <a:solidFill>
                  <a:srgbClr val="2B2C30"/>
                </a:solidFill>
                <a:latin typeface="Public Sans Bold"/>
              </a:rPr>
              <a:t>Technology</a:t>
            </a:r>
          </a:p>
        </p:txBody>
      </p:sp>
      <p:sp>
        <p:nvSpPr>
          <p:cNvPr id="10" name="TextBox 10"/>
          <p:cNvSpPr txBox="1"/>
          <p:nvPr/>
        </p:nvSpPr>
        <p:spPr>
          <a:xfrm>
            <a:off x="9334247" y="5324945"/>
            <a:ext cx="3772057" cy="490855"/>
          </a:xfrm>
          <a:prstGeom prst="rect">
            <a:avLst/>
          </a:prstGeom>
        </p:spPr>
        <p:txBody>
          <a:bodyPr lIns="0" tIns="0" rIns="0" bIns="0" rtlCol="0" anchor="t">
            <a:spAutoFit/>
          </a:bodyPr>
          <a:lstStyle/>
          <a:p>
            <a:pPr>
              <a:lnSpc>
                <a:spcPts val="3919"/>
              </a:lnSpc>
            </a:pPr>
            <a:r>
              <a:rPr lang="en-US" sz="2799">
                <a:solidFill>
                  <a:srgbClr val="2B2C30"/>
                </a:solidFill>
                <a:latin typeface="Public Sans Bold"/>
              </a:rPr>
              <a:t>Affordability</a:t>
            </a:r>
          </a:p>
        </p:txBody>
      </p:sp>
      <p:sp>
        <p:nvSpPr>
          <p:cNvPr id="11" name="TextBox 11"/>
          <p:cNvSpPr txBox="1"/>
          <p:nvPr/>
        </p:nvSpPr>
        <p:spPr>
          <a:xfrm>
            <a:off x="13492219" y="5324945"/>
            <a:ext cx="3767081" cy="490855"/>
          </a:xfrm>
          <a:prstGeom prst="rect">
            <a:avLst/>
          </a:prstGeom>
        </p:spPr>
        <p:txBody>
          <a:bodyPr lIns="0" tIns="0" rIns="0" bIns="0" rtlCol="0" anchor="t">
            <a:spAutoFit/>
          </a:bodyPr>
          <a:lstStyle/>
          <a:p>
            <a:pPr>
              <a:lnSpc>
                <a:spcPts val="3919"/>
              </a:lnSpc>
            </a:pPr>
            <a:r>
              <a:rPr lang="en-US" sz="2799" dirty="0">
                <a:solidFill>
                  <a:srgbClr val="2B2C30"/>
                </a:solidFill>
                <a:latin typeface="Public Sans Bold"/>
              </a:rPr>
              <a:t>Creative Finance</a:t>
            </a:r>
          </a:p>
        </p:txBody>
      </p:sp>
      <p:sp>
        <p:nvSpPr>
          <p:cNvPr id="12" name="TextBox 12"/>
          <p:cNvSpPr txBox="1"/>
          <p:nvPr/>
        </p:nvSpPr>
        <p:spPr>
          <a:xfrm>
            <a:off x="1016407" y="5939625"/>
            <a:ext cx="3773952" cy="2656840"/>
          </a:xfrm>
          <a:prstGeom prst="rect">
            <a:avLst/>
          </a:prstGeom>
        </p:spPr>
        <p:txBody>
          <a:bodyPr lIns="0" tIns="0" rIns="0" bIns="0" rtlCol="0" anchor="t">
            <a:spAutoFit/>
          </a:bodyPr>
          <a:lstStyle/>
          <a:p>
            <a:pPr>
              <a:lnSpc>
                <a:spcPts val="2659"/>
              </a:lnSpc>
            </a:pPr>
            <a:r>
              <a:rPr lang="en-US" sz="1899">
                <a:solidFill>
                  <a:srgbClr val="2B2C30"/>
                </a:solidFill>
                <a:latin typeface="Public Sans"/>
              </a:rPr>
              <a:t>Lorem ipsum dolor sit a adipiscing elit, sed do eusmod lorem a tempor incididunt ut labore et dolore agna aliqua. Ut enim ad minim anveniam, quis nostrud exercitation ullamco laboris nisi ut aliquip ex ea commodo consequat.</a:t>
            </a:r>
          </a:p>
        </p:txBody>
      </p:sp>
      <p:sp>
        <p:nvSpPr>
          <p:cNvPr id="13" name="TextBox 13"/>
          <p:cNvSpPr txBox="1"/>
          <p:nvPr/>
        </p:nvSpPr>
        <p:spPr>
          <a:xfrm>
            <a:off x="5176274" y="5939625"/>
            <a:ext cx="3772057" cy="2192655"/>
          </a:xfrm>
          <a:prstGeom prst="rect">
            <a:avLst/>
          </a:prstGeom>
        </p:spPr>
        <p:txBody>
          <a:bodyPr lIns="0" tIns="0" rIns="0" bIns="0" rtlCol="0" anchor="t">
            <a:spAutoFit/>
          </a:bodyPr>
          <a:lstStyle/>
          <a:p>
            <a:pPr>
              <a:lnSpc>
                <a:spcPts val="2520"/>
              </a:lnSpc>
            </a:pPr>
            <a:r>
              <a:rPr lang="en-US" sz="1800">
                <a:solidFill>
                  <a:srgbClr val="2B2C30"/>
                </a:solidFill>
                <a:latin typeface="Public Sans"/>
              </a:rPr>
              <a:t>Lorem ipsum dolor sit amet, lorem i adipiscing elit, sed do smod tempor incididunt ut labore et lorem dolore magna aliqua. Ut enim ad minim veniam, quis nostrud exercitation ullamco laboris nisi ut aliquip ex ea commodo consequat.</a:t>
            </a:r>
          </a:p>
        </p:txBody>
      </p:sp>
      <p:sp>
        <p:nvSpPr>
          <p:cNvPr id="14" name="TextBox 14"/>
          <p:cNvSpPr txBox="1"/>
          <p:nvPr/>
        </p:nvSpPr>
        <p:spPr>
          <a:xfrm>
            <a:off x="9334247" y="5939625"/>
            <a:ext cx="3772057" cy="2192655"/>
          </a:xfrm>
          <a:prstGeom prst="rect">
            <a:avLst/>
          </a:prstGeom>
        </p:spPr>
        <p:txBody>
          <a:bodyPr lIns="0" tIns="0" rIns="0" bIns="0" rtlCol="0" anchor="t">
            <a:spAutoFit/>
          </a:bodyPr>
          <a:lstStyle/>
          <a:p>
            <a:pPr>
              <a:lnSpc>
                <a:spcPts val="2520"/>
              </a:lnSpc>
            </a:pPr>
            <a:r>
              <a:rPr lang="en-US" sz="1800">
                <a:solidFill>
                  <a:srgbClr val="2B2C30"/>
                </a:solidFill>
                <a:latin typeface="Public Sans"/>
              </a:rPr>
              <a:t>Lorem ipsum dolor sit a adipiscing elit, sed do eusmod lorem a tempor incididunt ut labore et dolore agna aliqua. Ut enim ad minim anveniam, quis nostrud exercitation ullamco laboris nisi ut aliquip ex ea commodo consequat.</a:t>
            </a:r>
          </a:p>
        </p:txBody>
      </p:sp>
      <p:sp>
        <p:nvSpPr>
          <p:cNvPr id="15" name="TextBox 15"/>
          <p:cNvSpPr txBox="1"/>
          <p:nvPr/>
        </p:nvSpPr>
        <p:spPr>
          <a:xfrm>
            <a:off x="13492219" y="5939625"/>
            <a:ext cx="3767081" cy="2192655"/>
          </a:xfrm>
          <a:prstGeom prst="rect">
            <a:avLst/>
          </a:prstGeom>
        </p:spPr>
        <p:txBody>
          <a:bodyPr lIns="0" tIns="0" rIns="0" bIns="0" rtlCol="0" anchor="t">
            <a:spAutoFit/>
          </a:bodyPr>
          <a:lstStyle/>
          <a:p>
            <a:pPr>
              <a:lnSpc>
                <a:spcPts val="2520"/>
              </a:lnSpc>
            </a:pPr>
            <a:r>
              <a:rPr lang="en-US" sz="1800">
                <a:solidFill>
                  <a:srgbClr val="2B2C30"/>
                </a:solidFill>
                <a:latin typeface="Public Sans"/>
              </a:rPr>
              <a:t>Lorem ipsum dolor sit amet, lorem i  adipiscing elit, sed do smod tempor incididunt ut labore et lorem dolore magna aliqua. Ut enim ad minim veniam, quis nostrud exercitation ullamco laboris nisi ut aliquip ex ea commodo consequat.</a:t>
            </a:r>
          </a:p>
        </p:txBody>
      </p:sp>
      <p:grpSp>
        <p:nvGrpSpPr>
          <p:cNvPr id="16" name="Group 16"/>
          <p:cNvGrpSpPr/>
          <p:nvPr/>
        </p:nvGrpSpPr>
        <p:grpSpPr>
          <a:xfrm>
            <a:off x="1028700" y="2832411"/>
            <a:ext cx="8824332" cy="1669217"/>
            <a:chOff x="0" y="0"/>
            <a:chExt cx="4058845" cy="767774"/>
          </a:xfrm>
        </p:grpSpPr>
        <p:sp>
          <p:nvSpPr>
            <p:cNvPr id="17" name="Freeform 17"/>
            <p:cNvSpPr/>
            <p:nvPr/>
          </p:nvSpPr>
          <p:spPr>
            <a:xfrm>
              <a:off x="0" y="0"/>
              <a:ext cx="4058845" cy="767774"/>
            </a:xfrm>
            <a:custGeom>
              <a:avLst/>
              <a:gdLst/>
              <a:ahLst/>
              <a:cxnLst/>
              <a:rect l="l" t="t" r="r" b="b"/>
              <a:pathLst>
                <a:path w="4058845" h="767774">
                  <a:moveTo>
                    <a:pt x="0" y="0"/>
                  </a:moveTo>
                  <a:lnTo>
                    <a:pt x="4058845" y="0"/>
                  </a:lnTo>
                  <a:lnTo>
                    <a:pt x="4058845" y="767774"/>
                  </a:lnTo>
                  <a:lnTo>
                    <a:pt x="0" y="767774"/>
                  </a:lnTo>
                  <a:close/>
                </a:path>
              </a:pathLst>
            </a:custGeom>
            <a:solidFill>
              <a:srgbClr val="000000">
                <a:alpha val="0"/>
              </a:srgbClr>
            </a:solidFill>
            <a:ln w="9525" cap="sq">
              <a:solidFill>
                <a:srgbClr val="2B2C30"/>
              </a:solidFill>
              <a:prstDash val="solid"/>
              <a:miter/>
            </a:ln>
          </p:spPr>
        </p:sp>
        <p:sp>
          <p:nvSpPr>
            <p:cNvPr id="18" name="TextBox 18"/>
            <p:cNvSpPr txBox="1"/>
            <p:nvPr/>
          </p:nvSpPr>
          <p:spPr>
            <a:xfrm>
              <a:off x="0" y="-28575"/>
              <a:ext cx="4058845" cy="796349"/>
            </a:xfrm>
            <a:prstGeom prst="rect">
              <a:avLst/>
            </a:prstGeom>
          </p:spPr>
          <p:txBody>
            <a:bodyPr lIns="68580" tIns="68580" rIns="68580" bIns="68580" rtlCol="0" anchor="ctr"/>
            <a:lstStyle/>
            <a:p>
              <a:pPr algn="ctr">
                <a:lnSpc>
                  <a:spcPts val="1889"/>
                </a:lnSpc>
              </a:pPr>
              <a:endParaRPr/>
            </a:p>
          </p:txBody>
        </p:sp>
      </p:grpSp>
      <p:grpSp>
        <p:nvGrpSpPr>
          <p:cNvPr id="19" name="Group 19"/>
          <p:cNvGrpSpPr/>
          <p:nvPr/>
        </p:nvGrpSpPr>
        <p:grpSpPr>
          <a:xfrm>
            <a:off x="11042179" y="2496927"/>
            <a:ext cx="6217121" cy="2223000"/>
            <a:chOff x="0" y="0"/>
            <a:chExt cx="2859631" cy="1022492"/>
          </a:xfrm>
        </p:grpSpPr>
        <p:sp>
          <p:nvSpPr>
            <p:cNvPr id="20" name="Freeform 20"/>
            <p:cNvSpPr/>
            <p:nvPr/>
          </p:nvSpPr>
          <p:spPr>
            <a:xfrm>
              <a:off x="0" y="0"/>
              <a:ext cx="2859631" cy="1022492"/>
            </a:xfrm>
            <a:custGeom>
              <a:avLst/>
              <a:gdLst/>
              <a:ahLst/>
              <a:cxnLst/>
              <a:rect l="l" t="t" r="r" b="b"/>
              <a:pathLst>
                <a:path w="2859631" h="1022492">
                  <a:moveTo>
                    <a:pt x="0" y="0"/>
                  </a:moveTo>
                  <a:lnTo>
                    <a:pt x="2859631" y="0"/>
                  </a:lnTo>
                  <a:lnTo>
                    <a:pt x="2859631" y="1022492"/>
                  </a:lnTo>
                  <a:lnTo>
                    <a:pt x="0" y="1022492"/>
                  </a:lnTo>
                  <a:close/>
                </a:path>
              </a:pathLst>
            </a:custGeom>
            <a:solidFill>
              <a:srgbClr val="000000">
                <a:alpha val="0"/>
              </a:srgbClr>
            </a:solidFill>
            <a:ln w="9525" cap="sq">
              <a:solidFill>
                <a:srgbClr val="2B2C30"/>
              </a:solidFill>
              <a:prstDash val="solid"/>
              <a:miter/>
            </a:ln>
          </p:spPr>
        </p:sp>
        <p:sp>
          <p:nvSpPr>
            <p:cNvPr id="21" name="TextBox 21"/>
            <p:cNvSpPr txBox="1"/>
            <p:nvPr/>
          </p:nvSpPr>
          <p:spPr>
            <a:xfrm>
              <a:off x="0" y="-28575"/>
              <a:ext cx="2859631" cy="1051067"/>
            </a:xfrm>
            <a:prstGeom prst="rect">
              <a:avLst/>
            </a:prstGeom>
          </p:spPr>
          <p:txBody>
            <a:bodyPr lIns="68580" tIns="68580" rIns="68580" bIns="68580" rtlCol="0" anchor="ctr"/>
            <a:lstStyle/>
            <a:p>
              <a:pPr algn="ctr">
                <a:lnSpc>
                  <a:spcPts val="1889"/>
                </a:lnSpc>
              </a:pPr>
              <a:endParaRPr/>
            </a:p>
          </p:txBody>
        </p:sp>
      </p:grpSp>
      <p:grpSp>
        <p:nvGrpSpPr>
          <p:cNvPr id="22" name="Group 22"/>
          <p:cNvGrpSpPr/>
          <p:nvPr/>
        </p:nvGrpSpPr>
        <p:grpSpPr>
          <a:xfrm>
            <a:off x="1681739" y="2450622"/>
            <a:ext cx="3108620" cy="1849433"/>
            <a:chOff x="0" y="0"/>
            <a:chExt cx="4144827" cy="2465911"/>
          </a:xfrm>
        </p:grpSpPr>
        <p:pic>
          <p:nvPicPr>
            <p:cNvPr id="23" name="Picture 23"/>
            <p:cNvPicPr>
              <a:picLocks noChangeAspect="1"/>
            </p:cNvPicPr>
            <p:nvPr/>
          </p:nvPicPr>
          <p:blipFill>
            <a:blip r:embed="rId2"/>
            <a:srcRect t="30181" b="30181"/>
            <a:stretch>
              <a:fillRect/>
            </a:stretch>
          </p:blipFill>
          <p:spPr>
            <a:xfrm>
              <a:off x="0" y="0"/>
              <a:ext cx="4144827" cy="2465911"/>
            </a:xfrm>
            <a:prstGeom prst="rect">
              <a:avLst/>
            </a:prstGeom>
          </p:spPr>
        </p:pic>
      </p:grpSp>
      <p:grpSp>
        <p:nvGrpSpPr>
          <p:cNvPr id="24" name="Group 24"/>
          <p:cNvGrpSpPr/>
          <p:nvPr/>
        </p:nvGrpSpPr>
        <p:grpSpPr>
          <a:xfrm>
            <a:off x="5217457" y="2450622"/>
            <a:ext cx="3339476" cy="1849433"/>
            <a:chOff x="0" y="0"/>
            <a:chExt cx="4452634" cy="2465911"/>
          </a:xfrm>
        </p:grpSpPr>
        <p:pic>
          <p:nvPicPr>
            <p:cNvPr id="25" name="Picture 25"/>
            <p:cNvPicPr>
              <a:picLocks noChangeAspect="1"/>
            </p:cNvPicPr>
            <p:nvPr/>
          </p:nvPicPr>
          <p:blipFill>
            <a:blip r:embed="rId3"/>
            <a:srcRect t="16876"/>
            <a:stretch>
              <a:fillRect/>
            </a:stretch>
          </p:blipFill>
          <p:spPr>
            <a:xfrm>
              <a:off x="0" y="0"/>
              <a:ext cx="4452634" cy="2465911"/>
            </a:xfrm>
            <a:prstGeom prst="rect">
              <a:avLst/>
            </a:prstGeom>
          </p:spPr>
        </p:pic>
      </p:grpSp>
      <p:grpSp>
        <p:nvGrpSpPr>
          <p:cNvPr id="26" name="Group 26"/>
          <p:cNvGrpSpPr/>
          <p:nvPr/>
        </p:nvGrpSpPr>
        <p:grpSpPr>
          <a:xfrm>
            <a:off x="8937933" y="2030751"/>
            <a:ext cx="2282342" cy="2269305"/>
            <a:chOff x="0" y="0"/>
            <a:chExt cx="3043123" cy="3025740"/>
          </a:xfrm>
        </p:grpSpPr>
        <p:pic>
          <p:nvPicPr>
            <p:cNvPr id="27" name="Picture 27"/>
            <p:cNvPicPr>
              <a:picLocks noChangeAspect="1"/>
            </p:cNvPicPr>
            <p:nvPr/>
          </p:nvPicPr>
          <p:blipFill>
            <a:blip r:embed="rId4"/>
            <a:srcRect t="16877" b="16877"/>
            <a:stretch>
              <a:fillRect/>
            </a:stretch>
          </p:blipFill>
          <p:spPr>
            <a:xfrm>
              <a:off x="0" y="0"/>
              <a:ext cx="3043123" cy="3025740"/>
            </a:xfrm>
            <a:prstGeom prst="rect">
              <a:avLst/>
            </a:prstGeom>
          </p:spPr>
        </p:pic>
      </p:grpSp>
      <p:grpSp>
        <p:nvGrpSpPr>
          <p:cNvPr id="28" name="Group 28"/>
          <p:cNvGrpSpPr/>
          <p:nvPr/>
        </p:nvGrpSpPr>
        <p:grpSpPr>
          <a:xfrm>
            <a:off x="11598134" y="2697501"/>
            <a:ext cx="5371480" cy="1804127"/>
            <a:chOff x="0" y="0"/>
            <a:chExt cx="7161973" cy="2405503"/>
          </a:xfrm>
        </p:grpSpPr>
        <p:pic>
          <p:nvPicPr>
            <p:cNvPr id="29" name="Picture 29"/>
            <p:cNvPicPr>
              <a:picLocks noChangeAspect="1"/>
            </p:cNvPicPr>
            <p:nvPr/>
          </p:nvPicPr>
          <p:blipFill>
            <a:blip r:embed="rId5"/>
            <a:srcRect t="19853" b="57769"/>
            <a:stretch>
              <a:fillRect/>
            </a:stretch>
          </p:blipFill>
          <p:spPr>
            <a:xfrm>
              <a:off x="0" y="0"/>
              <a:ext cx="7161973" cy="2405503"/>
            </a:xfrm>
            <a:prstGeom prst="rect">
              <a:avLst/>
            </a:prstGeom>
          </p:spPr>
        </p:pic>
      </p:grpSp>
      <p:sp>
        <p:nvSpPr>
          <p:cNvPr id="30" name="Freeform 30"/>
          <p:cNvSpPr/>
          <p:nvPr/>
        </p:nvSpPr>
        <p:spPr>
          <a:xfrm>
            <a:off x="7941637" y="9370530"/>
            <a:ext cx="1632492" cy="393158"/>
          </a:xfrm>
          <a:custGeom>
            <a:avLst/>
            <a:gdLst/>
            <a:ahLst/>
            <a:cxnLst/>
            <a:rect l="l" t="t" r="r" b="b"/>
            <a:pathLst>
              <a:path w="1632492" h="393158">
                <a:moveTo>
                  <a:pt x="0" y="0"/>
                </a:moveTo>
                <a:lnTo>
                  <a:pt x="1632492" y="0"/>
                </a:lnTo>
                <a:lnTo>
                  <a:pt x="1632492" y="393159"/>
                </a:lnTo>
                <a:lnTo>
                  <a:pt x="0" y="393159"/>
                </a:lnTo>
                <a:lnTo>
                  <a:pt x="0" y="0"/>
                </a:lnTo>
                <a:close/>
              </a:path>
            </a:pathLst>
          </a:custGeom>
          <a:blipFill>
            <a:blip r:embed="rId6"/>
            <a:stretch>
              <a:fillRect/>
            </a:stretch>
          </a:blipFill>
        </p:spPr>
      </p:sp>
      <p:sp>
        <p:nvSpPr>
          <p:cNvPr id="31" name="TextBox 31"/>
          <p:cNvSpPr txBox="1"/>
          <p:nvPr/>
        </p:nvSpPr>
        <p:spPr>
          <a:xfrm>
            <a:off x="15171153" y="9344025"/>
            <a:ext cx="1682491" cy="368765"/>
          </a:xfrm>
          <a:prstGeom prst="rect">
            <a:avLst/>
          </a:prstGeom>
        </p:spPr>
        <p:txBody>
          <a:bodyPr lIns="0" tIns="0" rIns="0" bIns="0" rtlCol="0" anchor="t">
            <a:spAutoFit/>
          </a:bodyPr>
          <a:lstStyle/>
          <a:p>
            <a:pPr>
              <a:lnSpc>
                <a:spcPts val="2717"/>
              </a:lnSpc>
            </a:pPr>
            <a:r>
              <a:rPr lang="en-US" sz="2986" spc="14">
                <a:solidFill>
                  <a:srgbClr val="2B2C30"/>
                </a:solidFill>
                <a:latin typeface="Playfair Display"/>
              </a:rPr>
              <a:t>your logo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TextBox 2"/>
          <p:cNvSpPr txBox="1"/>
          <p:nvPr/>
        </p:nvSpPr>
        <p:spPr>
          <a:xfrm>
            <a:off x="1006871" y="942975"/>
            <a:ext cx="16230600" cy="651099"/>
          </a:xfrm>
          <a:prstGeom prst="rect">
            <a:avLst/>
          </a:prstGeom>
        </p:spPr>
        <p:txBody>
          <a:bodyPr lIns="0" tIns="0" rIns="0" bIns="0" rtlCol="0" anchor="t">
            <a:spAutoFit/>
          </a:bodyPr>
          <a:lstStyle/>
          <a:p>
            <a:pPr>
              <a:lnSpc>
                <a:spcPts val="5200"/>
              </a:lnSpc>
              <a:spcBef>
                <a:spcPct val="0"/>
              </a:spcBef>
            </a:pPr>
            <a:r>
              <a:rPr lang="en-US" sz="3714" spc="843">
                <a:solidFill>
                  <a:srgbClr val="2B2C30"/>
                </a:solidFill>
                <a:latin typeface="Public Sans Bold"/>
              </a:rPr>
              <a:t>PRODUCT #1</a:t>
            </a:r>
          </a:p>
        </p:txBody>
      </p:sp>
      <p:sp>
        <p:nvSpPr>
          <p:cNvPr id="3" name="AutoShape 3"/>
          <p:cNvSpPr/>
          <p:nvPr/>
        </p:nvSpPr>
        <p:spPr>
          <a:xfrm flipV="1">
            <a:off x="-7086597" y="1760761"/>
            <a:ext cx="16230594" cy="38509"/>
          </a:xfrm>
          <a:prstGeom prst="line">
            <a:avLst/>
          </a:prstGeom>
          <a:ln w="9525" cap="flat">
            <a:solidFill>
              <a:srgbClr val="2B2C30"/>
            </a:solidFill>
            <a:prstDash val="solid"/>
            <a:headEnd type="none" w="sm" len="sm"/>
            <a:tailEnd type="none" w="sm" len="sm"/>
          </a:ln>
        </p:spPr>
      </p:sp>
      <p:grpSp>
        <p:nvGrpSpPr>
          <p:cNvPr id="4" name="Group 4"/>
          <p:cNvGrpSpPr/>
          <p:nvPr/>
        </p:nvGrpSpPr>
        <p:grpSpPr>
          <a:xfrm>
            <a:off x="1028689" y="2312790"/>
            <a:ext cx="7926948" cy="6032500"/>
            <a:chOff x="0" y="0"/>
            <a:chExt cx="10569263" cy="8043334"/>
          </a:xfrm>
        </p:grpSpPr>
        <p:sp>
          <p:nvSpPr>
            <p:cNvPr id="5" name="TextBox 5"/>
            <p:cNvSpPr txBox="1"/>
            <p:nvPr/>
          </p:nvSpPr>
          <p:spPr>
            <a:xfrm>
              <a:off x="0" y="-85725"/>
              <a:ext cx="10502912" cy="6229985"/>
            </a:xfrm>
            <a:prstGeom prst="rect">
              <a:avLst/>
            </a:prstGeom>
          </p:spPr>
          <p:txBody>
            <a:bodyPr lIns="0" tIns="0" rIns="0" bIns="0" rtlCol="0" anchor="t">
              <a:spAutoFit/>
            </a:bodyPr>
            <a:lstStyle/>
            <a:p>
              <a:pPr>
                <a:lnSpc>
                  <a:spcPts val="4199"/>
                </a:lnSpc>
              </a:pPr>
              <a:r>
                <a:rPr lang="en-US" sz="2799">
                  <a:solidFill>
                    <a:srgbClr val="2B2C30"/>
                  </a:solidFill>
                  <a:latin typeface="Public Sans"/>
                </a:rPr>
                <a:t>Lorem ipsum dolor sit amet, adipiscing elit, sed do eiusmod tempor lorim incididunt ut labore et dolore magna aliqua. Ut enim ad minim veniam, quis nostrud exercitation ullamco laboris nisi ut aliquip ex ea commodo consequat. Lore ipsum dolor sit amet, adipiscing elit, sed do eiusmod tempor incididunt ut labore et dolore magna aliqua. Ut enim ad minim veniam, quis nostrud exercitation ullamco laboris nisi ut aliquip ex e.</a:t>
              </a:r>
            </a:p>
          </p:txBody>
        </p:sp>
        <p:sp>
          <p:nvSpPr>
            <p:cNvPr id="6" name="TextBox 6"/>
            <p:cNvSpPr txBox="1"/>
            <p:nvPr/>
          </p:nvSpPr>
          <p:spPr>
            <a:xfrm>
              <a:off x="0" y="6750685"/>
              <a:ext cx="10569263" cy="1292649"/>
            </a:xfrm>
            <a:prstGeom prst="rect">
              <a:avLst/>
            </a:prstGeom>
          </p:spPr>
          <p:txBody>
            <a:bodyPr lIns="0" tIns="0" rIns="0" bIns="0" rtlCol="0" anchor="t">
              <a:spAutoFit/>
            </a:bodyPr>
            <a:lstStyle/>
            <a:p>
              <a:pPr>
                <a:lnSpc>
                  <a:spcPts val="3919"/>
                </a:lnSpc>
              </a:pPr>
              <a:r>
                <a:rPr lang="en-US" sz="2799">
                  <a:solidFill>
                    <a:srgbClr val="2B2C30"/>
                  </a:solidFill>
                  <a:latin typeface="Public Sans Bold"/>
                </a:rPr>
                <a:t>Analytics-driven / User-friendly / Cloud-based</a:t>
              </a:r>
            </a:p>
            <a:p>
              <a:pPr>
                <a:lnSpc>
                  <a:spcPts val="3919"/>
                </a:lnSpc>
              </a:pPr>
              <a:r>
                <a:rPr lang="en-US" sz="2799">
                  <a:solidFill>
                    <a:srgbClr val="2B2C30"/>
                  </a:solidFill>
                  <a:latin typeface="Public Sans Bold"/>
                </a:rPr>
                <a:t>AI-powered / Scalable</a:t>
              </a:r>
            </a:p>
          </p:txBody>
        </p:sp>
      </p:grpSp>
      <p:grpSp>
        <p:nvGrpSpPr>
          <p:cNvPr id="7" name="Group 7"/>
          <p:cNvGrpSpPr/>
          <p:nvPr/>
        </p:nvGrpSpPr>
        <p:grpSpPr>
          <a:xfrm>
            <a:off x="9722567" y="1028700"/>
            <a:ext cx="7773804" cy="5063759"/>
            <a:chOff x="0" y="0"/>
            <a:chExt cx="2364475" cy="1540189"/>
          </a:xfrm>
        </p:grpSpPr>
        <p:sp>
          <p:nvSpPr>
            <p:cNvPr id="8" name="Freeform 8"/>
            <p:cNvSpPr/>
            <p:nvPr/>
          </p:nvSpPr>
          <p:spPr>
            <a:xfrm>
              <a:off x="0" y="0"/>
              <a:ext cx="2364475" cy="1540190"/>
            </a:xfrm>
            <a:custGeom>
              <a:avLst/>
              <a:gdLst/>
              <a:ahLst/>
              <a:cxnLst/>
              <a:rect l="l" t="t" r="r" b="b"/>
              <a:pathLst>
                <a:path w="2364475" h="1540190">
                  <a:moveTo>
                    <a:pt x="0" y="0"/>
                  </a:moveTo>
                  <a:lnTo>
                    <a:pt x="2364475" y="0"/>
                  </a:lnTo>
                  <a:lnTo>
                    <a:pt x="2364475" y="1540190"/>
                  </a:lnTo>
                  <a:lnTo>
                    <a:pt x="0" y="1540190"/>
                  </a:lnTo>
                  <a:close/>
                </a:path>
              </a:pathLst>
            </a:custGeom>
            <a:solidFill>
              <a:srgbClr val="000000">
                <a:alpha val="0"/>
              </a:srgbClr>
            </a:solidFill>
            <a:ln w="9525" cap="sq">
              <a:solidFill>
                <a:srgbClr val="2B2C30"/>
              </a:solidFill>
              <a:prstDash val="solid"/>
              <a:miter/>
            </a:ln>
          </p:spPr>
        </p:sp>
        <p:sp>
          <p:nvSpPr>
            <p:cNvPr id="9" name="TextBox 9"/>
            <p:cNvSpPr txBox="1"/>
            <p:nvPr/>
          </p:nvSpPr>
          <p:spPr>
            <a:xfrm>
              <a:off x="0" y="-28575"/>
              <a:ext cx="2364475" cy="1568764"/>
            </a:xfrm>
            <a:prstGeom prst="rect">
              <a:avLst/>
            </a:prstGeom>
          </p:spPr>
          <p:txBody>
            <a:bodyPr lIns="68580" tIns="68580" rIns="68580" bIns="68580" rtlCol="0" anchor="ctr"/>
            <a:lstStyle/>
            <a:p>
              <a:pPr algn="ctr">
                <a:lnSpc>
                  <a:spcPts val="1889"/>
                </a:lnSpc>
              </a:pPr>
              <a:endParaRPr/>
            </a:p>
          </p:txBody>
        </p:sp>
      </p:grpSp>
      <p:grpSp>
        <p:nvGrpSpPr>
          <p:cNvPr id="10" name="Group 10"/>
          <p:cNvGrpSpPr/>
          <p:nvPr/>
        </p:nvGrpSpPr>
        <p:grpSpPr>
          <a:xfrm>
            <a:off x="10333265" y="1402038"/>
            <a:ext cx="6552408" cy="4317083"/>
            <a:chOff x="0" y="0"/>
            <a:chExt cx="8736544" cy="5756111"/>
          </a:xfrm>
        </p:grpSpPr>
        <p:pic>
          <p:nvPicPr>
            <p:cNvPr id="11" name="Picture 11"/>
            <p:cNvPicPr>
              <a:picLocks noChangeAspect="1"/>
            </p:cNvPicPr>
            <p:nvPr/>
          </p:nvPicPr>
          <p:blipFill>
            <a:blip r:embed="rId2"/>
            <a:srcRect t="555" b="555"/>
            <a:stretch>
              <a:fillRect/>
            </a:stretch>
          </p:blipFill>
          <p:spPr>
            <a:xfrm>
              <a:off x="0" y="0"/>
              <a:ext cx="8736544" cy="5756111"/>
            </a:xfrm>
            <a:prstGeom prst="rect">
              <a:avLst/>
            </a:prstGeom>
          </p:spPr>
        </p:pic>
      </p:grpSp>
      <p:sp>
        <p:nvSpPr>
          <p:cNvPr id="12" name="Freeform 12"/>
          <p:cNvSpPr/>
          <p:nvPr/>
        </p:nvSpPr>
        <p:spPr>
          <a:xfrm>
            <a:off x="8139390" y="9378616"/>
            <a:ext cx="1632492" cy="393158"/>
          </a:xfrm>
          <a:custGeom>
            <a:avLst/>
            <a:gdLst/>
            <a:ahLst/>
            <a:cxnLst/>
            <a:rect l="l" t="t" r="r" b="b"/>
            <a:pathLst>
              <a:path w="1632492" h="393158">
                <a:moveTo>
                  <a:pt x="0" y="0"/>
                </a:moveTo>
                <a:lnTo>
                  <a:pt x="1632492" y="0"/>
                </a:lnTo>
                <a:lnTo>
                  <a:pt x="1632492" y="393158"/>
                </a:lnTo>
                <a:lnTo>
                  <a:pt x="0" y="393158"/>
                </a:lnTo>
                <a:lnTo>
                  <a:pt x="0" y="0"/>
                </a:lnTo>
                <a:close/>
              </a:path>
            </a:pathLst>
          </a:custGeom>
          <a:blipFill>
            <a:blip r:embed="rId3"/>
            <a:stretch>
              <a:fillRect/>
            </a:stretch>
          </a:blipFill>
        </p:spPr>
      </p:sp>
      <p:sp>
        <p:nvSpPr>
          <p:cNvPr id="13" name="TextBox 13"/>
          <p:cNvSpPr txBox="1"/>
          <p:nvPr/>
        </p:nvSpPr>
        <p:spPr>
          <a:xfrm>
            <a:off x="15203182" y="9403009"/>
            <a:ext cx="1682491" cy="368765"/>
          </a:xfrm>
          <a:prstGeom prst="rect">
            <a:avLst/>
          </a:prstGeom>
        </p:spPr>
        <p:txBody>
          <a:bodyPr lIns="0" tIns="0" rIns="0" bIns="0" rtlCol="0" anchor="t">
            <a:spAutoFit/>
          </a:bodyPr>
          <a:lstStyle/>
          <a:p>
            <a:pPr>
              <a:lnSpc>
                <a:spcPts val="2717"/>
              </a:lnSpc>
            </a:pPr>
            <a:r>
              <a:rPr lang="en-US" sz="2986" spc="14">
                <a:solidFill>
                  <a:srgbClr val="2B2C30"/>
                </a:solidFill>
                <a:latin typeface="Playfair Display"/>
              </a:rPr>
              <a:t>your logo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FEEE7"/>
        </a:solidFill>
        <a:effectLst/>
      </p:bgPr>
    </p:bg>
    <p:spTree>
      <p:nvGrpSpPr>
        <p:cNvPr id="1" name=""/>
        <p:cNvGrpSpPr/>
        <p:nvPr/>
      </p:nvGrpSpPr>
      <p:grpSpPr>
        <a:xfrm>
          <a:off x="0" y="0"/>
          <a:ext cx="0" cy="0"/>
          <a:chOff x="0" y="0"/>
          <a:chExt cx="0" cy="0"/>
        </a:xfrm>
      </p:grpSpPr>
      <p:sp>
        <p:nvSpPr>
          <p:cNvPr id="2" name="TextBox 2"/>
          <p:cNvSpPr txBox="1"/>
          <p:nvPr/>
        </p:nvSpPr>
        <p:spPr>
          <a:xfrm>
            <a:off x="1006871" y="942975"/>
            <a:ext cx="16230600" cy="651099"/>
          </a:xfrm>
          <a:prstGeom prst="rect">
            <a:avLst/>
          </a:prstGeom>
        </p:spPr>
        <p:txBody>
          <a:bodyPr lIns="0" tIns="0" rIns="0" bIns="0" rtlCol="0" anchor="t">
            <a:spAutoFit/>
          </a:bodyPr>
          <a:lstStyle/>
          <a:p>
            <a:pPr>
              <a:lnSpc>
                <a:spcPts val="5200"/>
              </a:lnSpc>
              <a:spcBef>
                <a:spcPct val="0"/>
              </a:spcBef>
            </a:pPr>
            <a:r>
              <a:rPr lang="en-US" sz="3714" spc="843">
                <a:solidFill>
                  <a:srgbClr val="2B2C30"/>
                </a:solidFill>
                <a:latin typeface="Public Sans Bold"/>
              </a:rPr>
              <a:t>PRODUCT #2</a:t>
            </a:r>
          </a:p>
        </p:txBody>
      </p:sp>
      <p:sp>
        <p:nvSpPr>
          <p:cNvPr id="3" name="AutoShape 3"/>
          <p:cNvSpPr/>
          <p:nvPr/>
        </p:nvSpPr>
        <p:spPr>
          <a:xfrm flipV="1">
            <a:off x="-7086597" y="1760761"/>
            <a:ext cx="16230594" cy="38509"/>
          </a:xfrm>
          <a:prstGeom prst="line">
            <a:avLst/>
          </a:prstGeom>
          <a:ln w="9525" cap="flat">
            <a:solidFill>
              <a:srgbClr val="2B2C30"/>
            </a:solidFill>
            <a:prstDash val="solid"/>
            <a:headEnd type="none" w="sm" len="sm"/>
            <a:tailEnd type="none" w="sm" len="sm"/>
          </a:ln>
        </p:spPr>
      </p:sp>
      <p:grpSp>
        <p:nvGrpSpPr>
          <p:cNvPr id="4" name="Group 4"/>
          <p:cNvGrpSpPr/>
          <p:nvPr/>
        </p:nvGrpSpPr>
        <p:grpSpPr>
          <a:xfrm>
            <a:off x="1028689" y="2312790"/>
            <a:ext cx="7926948" cy="4489450"/>
            <a:chOff x="0" y="0"/>
            <a:chExt cx="10569263" cy="5985934"/>
          </a:xfrm>
        </p:grpSpPr>
        <p:sp>
          <p:nvSpPr>
            <p:cNvPr id="5" name="TextBox 5"/>
            <p:cNvSpPr txBox="1"/>
            <p:nvPr/>
          </p:nvSpPr>
          <p:spPr>
            <a:xfrm>
              <a:off x="0" y="-85725"/>
              <a:ext cx="10502912" cy="4832985"/>
            </a:xfrm>
            <a:prstGeom prst="rect">
              <a:avLst/>
            </a:prstGeom>
          </p:spPr>
          <p:txBody>
            <a:bodyPr lIns="0" tIns="0" rIns="0" bIns="0" rtlCol="0" anchor="t">
              <a:spAutoFit/>
            </a:bodyPr>
            <a:lstStyle/>
            <a:p>
              <a:pPr>
                <a:lnSpc>
                  <a:spcPts val="4199"/>
                </a:lnSpc>
              </a:pPr>
              <a:r>
                <a:rPr lang="en-US" sz="2799">
                  <a:solidFill>
                    <a:srgbClr val="2B2C30"/>
                  </a:solidFill>
                  <a:latin typeface="Public Sans"/>
                </a:rPr>
                <a:t>Lorem ipsum dolor. Ut enim ad minim veniam, quis nostrud exercitation ullamco laboris nisi ut aliquip ex ea commodo consequat. Loren ipsum dolor sit amet, adipiscing elit, sed dom eiusmod tempor incididunt ut labore et do magna aliqua. Ut enim ad minim veniam, quis lorem ip nostrud exercitation ullamco laboris nisi uta aliquip exe.</a:t>
              </a:r>
            </a:p>
          </p:txBody>
        </p:sp>
        <p:sp>
          <p:nvSpPr>
            <p:cNvPr id="6" name="TextBox 6"/>
            <p:cNvSpPr txBox="1"/>
            <p:nvPr/>
          </p:nvSpPr>
          <p:spPr>
            <a:xfrm>
              <a:off x="0" y="5353685"/>
              <a:ext cx="10569263" cy="632249"/>
            </a:xfrm>
            <a:prstGeom prst="rect">
              <a:avLst/>
            </a:prstGeom>
          </p:spPr>
          <p:txBody>
            <a:bodyPr lIns="0" tIns="0" rIns="0" bIns="0" rtlCol="0" anchor="t">
              <a:spAutoFit/>
            </a:bodyPr>
            <a:lstStyle/>
            <a:p>
              <a:pPr>
                <a:lnSpc>
                  <a:spcPts val="3919"/>
                </a:lnSpc>
              </a:pPr>
              <a:r>
                <a:rPr lang="en-US" sz="2799">
                  <a:solidFill>
                    <a:srgbClr val="2B2C30"/>
                  </a:solidFill>
                  <a:latin typeface="Public Sans Bold"/>
                </a:rPr>
                <a:t>Data-driven / Dynamic / Secure / Connected</a:t>
              </a:r>
            </a:p>
          </p:txBody>
        </p:sp>
      </p:grpSp>
      <p:grpSp>
        <p:nvGrpSpPr>
          <p:cNvPr id="7" name="Group 7"/>
          <p:cNvGrpSpPr/>
          <p:nvPr/>
        </p:nvGrpSpPr>
        <p:grpSpPr>
          <a:xfrm>
            <a:off x="9722567" y="1028700"/>
            <a:ext cx="7773804" cy="5063759"/>
            <a:chOff x="0" y="0"/>
            <a:chExt cx="2364475" cy="1540189"/>
          </a:xfrm>
        </p:grpSpPr>
        <p:sp>
          <p:nvSpPr>
            <p:cNvPr id="8" name="Freeform 8"/>
            <p:cNvSpPr/>
            <p:nvPr/>
          </p:nvSpPr>
          <p:spPr>
            <a:xfrm>
              <a:off x="0" y="0"/>
              <a:ext cx="2364475" cy="1540190"/>
            </a:xfrm>
            <a:custGeom>
              <a:avLst/>
              <a:gdLst/>
              <a:ahLst/>
              <a:cxnLst/>
              <a:rect l="l" t="t" r="r" b="b"/>
              <a:pathLst>
                <a:path w="2364475" h="1540190">
                  <a:moveTo>
                    <a:pt x="0" y="0"/>
                  </a:moveTo>
                  <a:lnTo>
                    <a:pt x="2364475" y="0"/>
                  </a:lnTo>
                  <a:lnTo>
                    <a:pt x="2364475" y="1540190"/>
                  </a:lnTo>
                  <a:lnTo>
                    <a:pt x="0" y="1540190"/>
                  </a:lnTo>
                  <a:close/>
                </a:path>
              </a:pathLst>
            </a:custGeom>
            <a:solidFill>
              <a:srgbClr val="000000">
                <a:alpha val="0"/>
              </a:srgbClr>
            </a:solidFill>
            <a:ln w="9525" cap="sq">
              <a:solidFill>
                <a:srgbClr val="2B2C30"/>
              </a:solidFill>
              <a:prstDash val="solid"/>
              <a:miter/>
            </a:ln>
          </p:spPr>
        </p:sp>
        <p:sp>
          <p:nvSpPr>
            <p:cNvPr id="9" name="TextBox 9"/>
            <p:cNvSpPr txBox="1"/>
            <p:nvPr/>
          </p:nvSpPr>
          <p:spPr>
            <a:xfrm>
              <a:off x="0" y="-28575"/>
              <a:ext cx="2364475" cy="1568764"/>
            </a:xfrm>
            <a:prstGeom prst="rect">
              <a:avLst/>
            </a:prstGeom>
          </p:spPr>
          <p:txBody>
            <a:bodyPr lIns="68580" tIns="68580" rIns="68580" bIns="68580" rtlCol="0" anchor="ctr"/>
            <a:lstStyle/>
            <a:p>
              <a:pPr algn="ctr">
                <a:lnSpc>
                  <a:spcPts val="1889"/>
                </a:lnSpc>
              </a:pPr>
              <a:endParaRPr/>
            </a:p>
          </p:txBody>
        </p:sp>
      </p:grpSp>
      <p:grpSp>
        <p:nvGrpSpPr>
          <p:cNvPr id="10" name="Group 10"/>
          <p:cNvGrpSpPr/>
          <p:nvPr/>
        </p:nvGrpSpPr>
        <p:grpSpPr>
          <a:xfrm>
            <a:off x="10333265" y="1402038"/>
            <a:ext cx="6552408" cy="4317083"/>
            <a:chOff x="0" y="0"/>
            <a:chExt cx="8736544" cy="5756111"/>
          </a:xfrm>
        </p:grpSpPr>
        <p:pic>
          <p:nvPicPr>
            <p:cNvPr id="11" name="Picture 11"/>
            <p:cNvPicPr>
              <a:picLocks noChangeAspect="1"/>
            </p:cNvPicPr>
            <p:nvPr/>
          </p:nvPicPr>
          <p:blipFill>
            <a:blip r:embed="rId2"/>
            <a:srcRect t="555" b="555"/>
            <a:stretch>
              <a:fillRect/>
            </a:stretch>
          </p:blipFill>
          <p:spPr>
            <a:xfrm>
              <a:off x="0" y="0"/>
              <a:ext cx="8736544" cy="5756111"/>
            </a:xfrm>
            <a:prstGeom prst="rect">
              <a:avLst/>
            </a:prstGeom>
          </p:spPr>
        </p:pic>
      </p:grpSp>
      <p:sp>
        <p:nvSpPr>
          <p:cNvPr id="12" name="Freeform 12"/>
          <p:cNvSpPr/>
          <p:nvPr/>
        </p:nvSpPr>
        <p:spPr>
          <a:xfrm>
            <a:off x="7866440" y="9258300"/>
            <a:ext cx="1632492" cy="393158"/>
          </a:xfrm>
          <a:custGeom>
            <a:avLst/>
            <a:gdLst/>
            <a:ahLst/>
            <a:cxnLst/>
            <a:rect l="l" t="t" r="r" b="b"/>
            <a:pathLst>
              <a:path w="1632492" h="393158">
                <a:moveTo>
                  <a:pt x="0" y="0"/>
                </a:moveTo>
                <a:lnTo>
                  <a:pt x="1632492" y="0"/>
                </a:lnTo>
                <a:lnTo>
                  <a:pt x="1632492" y="393158"/>
                </a:lnTo>
                <a:lnTo>
                  <a:pt x="0" y="393158"/>
                </a:lnTo>
                <a:lnTo>
                  <a:pt x="0" y="0"/>
                </a:lnTo>
                <a:close/>
              </a:path>
            </a:pathLst>
          </a:custGeom>
          <a:blipFill>
            <a:blip r:embed="rId3"/>
            <a:stretch>
              <a:fillRect/>
            </a:stretch>
          </a:blipFill>
        </p:spPr>
      </p:sp>
      <p:sp>
        <p:nvSpPr>
          <p:cNvPr id="13" name="TextBox 13"/>
          <p:cNvSpPr txBox="1"/>
          <p:nvPr/>
        </p:nvSpPr>
        <p:spPr>
          <a:xfrm>
            <a:off x="15203182" y="9313359"/>
            <a:ext cx="1682491" cy="368765"/>
          </a:xfrm>
          <a:prstGeom prst="rect">
            <a:avLst/>
          </a:prstGeom>
        </p:spPr>
        <p:txBody>
          <a:bodyPr lIns="0" tIns="0" rIns="0" bIns="0" rtlCol="0" anchor="t">
            <a:spAutoFit/>
          </a:bodyPr>
          <a:lstStyle/>
          <a:p>
            <a:pPr>
              <a:lnSpc>
                <a:spcPts val="2717"/>
              </a:lnSpc>
            </a:pPr>
            <a:r>
              <a:rPr lang="en-US" sz="2986" spc="14">
                <a:solidFill>
                  <a:srgbClr val="2B2C30"/>
                </a:solidFill>
                <a:latin typeface="Playfair Display"/>
              </a:rPr>
              <a:t>your logo</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864</Words>
  <Application>Microsoft Office PowerPoint</Application>
  <PresentationFormat>Προσαρμογή</PresentationFormat>
  <Paragraphs>102</Paragraphs>
  <Slides>12</Slides>
  <Notes>0</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1</vt:i4>
      </vt:variant>
      <vt:variant>
        <vt:lpstr>Τίτλοι διαφανειών</vt:lpstr>
      </vt:variant>
      <vt:variant>
        <vt:i4>12</vt:i4>
      </vt:variant>
    </vt:vector>
  </HeadingPairs>
  <TitlesOfParts>
    <vt:vector size="21" baseType="lpstr">
      <vt:lpstr>Arial</vt:lpstr>
      <vt:lpstr>Playfair Display Italics</vt:lpstr>
      <vt:lpstr>Quincy Light</vt:lpstr>
      <vt:lpstr>Calibri</vt:lpstr>
      <vt:lpstr>Public Sans Bold</vt:lpstr>
      <vt:lpstr>Public Sans</vt:lpstr>
      <vt:lpstr>Playfair Display</vt:lpstr>
      <vt:lpstr>Quincy</vt:lpstr>
      <vt:lpstr>Office Theme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Cream Neutral Minimalist New Business Pitch Deck Presentation</dc:title>
  <dc:creator>User</dc:creator>
  <cp:lastModifiedBy>Λογαριασμός Microsoft</cp:lastModifiedBy>
  <cp:revision>29</cp:revision>
  <dcterms:created xsi:type="dcterms:W3CDTF">2006-08-16T00:00:00Z</dcterms:created>
  <dcterms:modified xsi:type="dcterms:W3CDTF">2023-11-15T09:15:52Z</dcterms:modified>
  <dc:identifier>DAFzBFWDuww</dc:identifier>
</cp:coreProperties>
</file>