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7"/>
  </p:notesMasterIdLst>
  <p:sldIdLst>
    <p:sldId id="257" r:id="rId5"/>
    <p:sldId id="287" r:id="rId6"/>
    <p:sldId id="286" r:id="rId7"/>
    <p:sldId id="285" r:id="rId8"/>
    <p:sldId id="296" r:id="rId9"/>
    <p:sldId id="297" r:id="rId10"/>
    <p:sldId id="273" r:id="rId11"/>
    <p:sldId id="279" r:id="rId12"/>
    <p:sldId id="280" r:id="rId13"/>
    <p:sldId id="272" r:id="rId14"/>
    <p:sldId id="290" r:id="rId15"/>
    <p:sldId id="274" r:id="rId16"/>
  </p:sldIdLst>
  <p:sldSz cx="24380825" cy="13714413"/>
  <p:notesSz cx="6858000" cy="9144000"/>
  <p:defaultTextStyle>
    <a:defPPr>
      <a:defRPr lang="en-US"/>
    </a:defPPr>
    <a:lvl1pPr marL="0" algn="l" defTabSz="1828252" rtl="0" eaLnBrk="1" latinLnBrk="0" hangingPunct="1">
      <a:defRPr sz="3599" kern="1200">
        <a:solidFill>
          <a:schemeClr val="tx1"/>
        </a:solidFill>
        <a:latin typeface="+mn-lt"/>
        <a:ea typeface="+mn-ea"/>
        <a:cs typeface="+mn-cs"/>
      </a:defRPr>
    </a:lvl1pPr>
    <a:lvl2pPr marL="914127" algn="l" defTabSz="1828252" rtl="0" eaLnBrk="1" latinLnBrk="0" hangingPunct="1">
      <a:defRPr sz="3599" kern="1200">
        <a:solidFill>
          <a:schemeClr val="tx1"/>
        </a:solidFill>
        <a:latin typeface="+mn-lt"/>
        <a:ea typeface="+mn-ea"/>
        <a:cs typeface="+mn-cs"/>
      </a:defRPr>
    </a:lvl2pPr>
    <a:lvl3pPr marL="1828252" algn="l" defTabSz="1828252" rtl="0" eaLnBrk="1" latinLnBrk="0" hangingPunct="1">
      <a:defRPr sz="3599" kern="1200">
        <a:solidFill>
          <a:schemeClr val="tx1"/>
        </a:solidFill>
        <a:latin typeface="+mn-lt"/>
        <a:ea typeface="+mn-ea"/>
        <a:cs typeface="+mn-cs"/>
      </a:defRPr>
    </a:lvl3pPr>
    <a:lvl4pPr marL="2742379" algn="l" defTabSz="1828252" rtl="0" eaLnBrk="1" latinLnBrk="0" hangingPunct="1">
      <a:defRPr sz="3599" kern="1200">
        <a:solidFill>
          <a:schemeClr val="tx1"/>
        </a:solidFill>
        <a:latin typeface="+mn-lt"/>
        <a:ea typeface="+mn-ea"/>
        <a:cs typeface="+mn-cs"/>
      </a:defRPr>
    </a:lvl4pPr>
    <a:lvl5pPr marL="3656503" algn="l" defTabSz="1828252" rtl="0" eaLnBrk="1" latinLnBrk="0" hangingPunct="1">
      <a:defRPr sz="3599" kern="1200">
        <a:solidFill>
          <a:schemeClr val="tx1"/>
        </a:solidFill>
        <a:latin typeface="+mn-lt"/>
        <a:ea typeface="+mn-ea"/>
        <a:cs typeface="+mn-cs"/>
      </a:defRPr>
    </a:lvl5pPr>
    <a:lvl6pPr marL="4570628" algn="l" defTabSz="1828252" rtl="0" eaLnBrk="1" latinLnBrk="0" hangingPunct="1">
      <a:defRPr sz="3599" kern="1200">
        <a:solidFill>
          <a:schemeClr val="tx1"/>
        </a:solidFill>
        <a:latin typeface="+mn-lt"/>
        <a:ea typeface="+mn-ea"/>
        <a:cs typeface="+mn-cs"/>
      </a:defRPr>
    </a:lvl6pPr>
    <a:lvl7pPr marL="5484755" algn="l" defTabSz="1828252" rtl="0" eaLnBrk="1" latinLnBrk="0" hangingPunct="1">
      <a:defRPr sz="3599" kern="1200">
        <a:solidFill>
          <a:schemeClr val="tx1"/>
        </a:solidFill>
        <a:latin typeface="+mn-lt"/>
        <a:ea typeface="+mn-ea"/>
        <a:cs typeface="+mn-cs"/>
      </a:defRPr>
    </a:lvl7pPr>
    <a:lvl8pPr marL="6398880" algn="l" defTabSz="1828252" rtl="0" eaLnBrk="1" latinLnBrk="0" hangingPunct="1">
      <a:defRPr sz="3599" kern="1200">
        <a:solidFill>
          <a:schemeClr val="tx1"/>
        </a:solidFill>
        <a:latin typeface="+mn-lt"/>
        <a:ea typeface="+mn-ea"/>
        <a:cs typeface="+mn-cs"/>
      </a:defRPr>
    </a:lvl8pPr>
    <a:lvl9pPr marL="7313007" algn="l" defTabSz="1828252" rtl="0" eaLnBrk="1" latinLnBrk="0" hangingPunct="1">
      <a:defRPr sz="3599"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EB6F40E-60B7-36D3-E113-C7A2DFCBAAD8}" name="Tyra BERNARDSHAW" initials="TB" userId="S::tyra.Bernardshaw@efta.int::c5f1227b-2c8e-451f-a09f-2f725787bfcb" providerId="AD"/>
  <p188:author id="{F2B0B2C9-6E9D-AB17-C152-861639B32D93}" name="MEHSEN Nora" initials="MN" userId="S::nora.mehsen@efta.int::0bd1ee42-7f0c-4394-8d0e-cdd2608b0627"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0F3C74"/>
    <a:srgbClr val="3EAF7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D73B8ED-F9F0-98E2-549F-D5B3DF05C674}" v="149" dt="2023-11-07T16:03:21.636"/>
    <p1510:client id="{5D1DFADB-787D-4BE8-B556-5E4F0DC04D3F}" v="2" dt="2023-11-13T10:55:53.167"/>
    <p1510:client id="{A521FD2F-810E-AA75-AB11-26832962B79B}" v="8" dt="2023-11-13T10:58:50.740"/>
    <p1510:client id="{D9CE8526-8650-D7AE-ABCF-64CE61E4945D}" v="2" dt="2023-11-08T09:47:32.802"/>
    <p1510:client id="{E4E3F0C4-562B-4904-9385-4039639BD4BE}" v="18" dt="2023-11-08T10:00:12.83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31" d="100"/>
          <a:sy n="31" d="100"/>
        </p:scale>
        <p:origin x="824" y="64"/>
      </p:cViewPr>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8/10/relationships/authors" Target="authors.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op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Plassholder for dato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6A57144-1CBB-4515-B696-16F63A0D6277}" type="datetimeFigureOut">
              <a:rPr lang="en-GB" smtClean="0"/>
              <a:t>13/11/2023</a:t>
            </a:fld>
            <a:endParaRPr lang="en-GB"/>
          </a:p>
        </p:txBody>
      </p:sp>
      <p:sp>
        <p:nvSpPr>
          <p:cNvPr id="4" name="Plassholder for lysbild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Plassholder for nota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b-NO" err="1"/>
              <a:t>Click</a:t>
            </a:r>
            <a:r>
              <a:rPr lang="nb-NO"/>
              <a:t> to </a:t>
            </a:r>
            <a:r>
              <a:rPr lang="nb-NO" err="1"/>
              <a:t>add</a:t>
            </a:r>
            <a:r>
              <a:rPr lang="nb-NO"/>
              <a:t> </a:t>
            </a:r>
            <a:r>
              <a:rPr lang="nb-NO" err="1"/>
              <a:t>text</a:t>
            </a:r>
            <a:endParaRPr lang="nb-NO"/>
          </a:p>
          <a:p>
            <a:pPr lvl="1"/>
            <a:r>
              <a:rPr lang="nb-NO"/>
              <a:t>Andre nivå</a:t>
            </a:r>
          </a:p>
          <a:p>
            <a:pPr lvl="2"/>
            <a:r>
              <a:rPr lang="nb-NO"/>
              <a:t>Tredje nivå</a:t>
            </a:r>
          </a:p>
          <a:p>
            <a:pPr lvl="3"/>
            <a:r>
              <a:rPr lang="nb-NO"/>
              <a:t>Fjerde nivå</a:t>
            </a:r>
          </a:p>
          <a:p>
            <a:pPr lvl="4"/>
            <a:r>
              <a:rPr lang="nb-NO"/>
              <a:t>Femte nivå</a:t>
            </a:r>
            <a:endParaRPr lang="en-GB"/>
          </a:p>
        </p:txBody>
      </p:sp>
      <p:sp>
        <p:nvSpPr>
          <p:cNvPr id="6" name="Plassholder for bunn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Plassholder for lysbilde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9DA259D-87B2-48A8-8896-0559A1CBD787}" type="slidenum">
              <a:rPr lang="en-GB" smtClean="0"/>
              <a:t>‹#›</a:t>
            </a:fld>
            <a:endParaRPr lang="en-GB"/>
          </a:p>
        </p:txBody>
      </p:sp>
    </p:spTree>
    <p:extLst>
      <p:ext uri="{BB962C8B-B14F-4D97-AF65-F5344CB8AC3E}">
        <p14:creationId xmlns:p14="http://schemas.microsoft.com/office/powerpoint/2010/main" val="2322460102"/>
      </p:ext>
    </p:extLst>
  </p:cSld>
  <p:clrMap bg1="lt1" tx1="dk1" bg2="lt2" tx2="dk2" accent1="accent1" accent2="accent2" accent3="accent3" accent4="accent4" accent5="accent5" accent6="accent6" hlink="hlink" folHlink="folHlink"/>
  <p:notesStyle>
    <a:lvl1pPr marL="0" algn="l" defTabSz="1828252" rtl="0" eaLnBrk="1" latinLnBrk="0" hangingPunct="1">
      <a:defRPr sz="2400" kern="1200">
        <a:solidFill>
          <a:schemeClr val="tx1"/>
        </a:solidFill>
        <a:latin typeface="+mn-lt"/>
        <a:ea typeface="+mn-ea"/>
        <a:cs typeface="+mn-cs"/>
      </a:defRPr>
    </a:lvl1pPr>
    <a:lvl2pPr marL="914127" algn="l" defTabSz="1828252" rtl="0" eaLnBrk="1" latinLnBrk="0" hangingPunct="1">
      <a:defRPr sz="2400" kern="1200">
        <a:solidFill>
          <a:schemeClr val="tx1"/>
        </a:solidFill>
        <a:latin typeface="+mn-lt"/>
        <a:ea typeface="+mn-ea"/>
        <a:cs typeface="+mn-cs"/>
      </a:defRPr>
    </a:lvl2pPr>
    <a:lvl3pPr marL="1828252" algn="l" defTabSz="1828252" rtl="0" eaLnBrk="1" latinLnBrk="0" hangingPunct="1">
      <a:defRPr sz="2400" kern="1200">
        <a:solidFill>
          <a:schemeClr val="tx1"/>
        </a:solidFill>
        <a:latin typeface="+mn-lt"/>
        <a:ea typeface="+mn-ea"/>
        <a:cs typeface="+mn-cs"/>
      </a:defRPr>
    </a:lvl3pPr>
    <a:lvl4pPr marL="2742379" algn="l" defTabSz="1828252" rtl="0" eaLnBrk="1" latinLnBrk="0" hangingPunct="1">
      <a:defRPr sz="2400" kern="1200">
        <a:solidFill>
          <a:schemeClr val="tx1"/>
        </a:solidFill>
        <a:latin typeface="+mn-lt"/>
        <a:ea typeface="+mn-ea"/>
        <a:cs typeface="+mn-cs"/>
      </a:defRPr>
    </a:lvl4pPr>
    <a:lvl5pPr marL="3656503" algn="l" defTabSz="1828252" rtl="0" eaLnBrk="1" latinLnBrk="0" hangingPunct="1">
      <a:defRPr sz="2400" kern="1200">
        <a:solidFill>
          <a:schemeClr val="tx1"/>
        </a:solidFill>
        <a:latin typeface="+mn-lt"/>
        <a:ea typeface="+mn-ea"/>
        <a:cs typeface="+mn-cs"/>
      </a:defRPr>
    </a:lvl5pPr>
    <a:lvl6pPr marL="4570628" algn="l" defTabSz="1828252" rtl="0" eaLnBrk="1" latinLnBrk="0" hangingPunct="1">
      <a:defRPr sz="2400" kern="1200">
        <a:solidFill>
          <a:schemeClr val="tx1"/>
        </a:solidFill>
        <a:latin typeface="+mn-lt"/>
        <a:ea typeface="+mn-ea"/>
        <a:cs typeface="+mn-cs"/>
      </a:defRPr>
    </a:lvl6pPr>
    <a:lvl7pPr marL="5484755" algn="l" defTabSz="1828252" rtl="0" eaLnBrk="1" latinLnBrk="0" hangingPunct="1">
      <a:defRPr sz="2400" kern="1200">
        <a:solidFill>
          <a:schemeClr val="tx1"/>
        </a:solidFill>
        <a:latin typeface="+mn-lt"/>
        <a:ea typeface="+mn-ea"/>
        <a:cs typeface="+mn-cs"/>
      </a:defRPr>
    </a:lvl7pPr>
    <a:lvl8pPr marL="6398880" algn="l" defTabSz="1828252" rtl="0" eaLnBrk="1" latinLnBrk="0" hangingPunct="1">
      <a:defRPr sz="2400" kern="1200">
        <a:solidFill>
          <a:schemeClr val="tx1"/>
        </a:solidFill>
        <a:latin typeface="+mn-lt"/>
        <a:ea typeface="+mn-ea"/>
        <a:cs typeface="+mn-cs"/>
      </a:defRPr>
    </a:lvl8pPr>
    <a:lvl9pPr marL="7313007" algn="l" defTabSz="1828252" rtl="0" eaLnBrk="1" latinLnBrk="0" hangingPunct="1">
      <a:defRPr sz="2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youthemploymentmag.net/"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F9DA259D-87B2-48A8-8896-0559A1CBD787}" type="slidenum">
              <a:rPr lang="en-GB" smtClean="0"/>
              <a:t>1</a:t>
            </a:fld>
            <a:endParaRPr lang="en-GB"/>
          </a:p>
        </p:txBody>
      </p:sp>
    </p:spTree>
    <p:extLst>
      <p:ext uri="{BB962C8B-B14F-4D97-AF65-F5344CB8AC3E}">
        <p14:creationId xmlns:p14="http://schemas.microsoft.com/office/powerpoint/2010/main" val="20516077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F9DA259D-87B2-48A8-8896-0559A1CBD787}" type="slidenum">
              <a:rPr lang="en-GB" smtClean="0"/>
              <a:t>10</a:t>
            </a:fld>
            <a:endParaRPr lang="en-GB"/>
          </a:p>
        </p:txBody>
      </p:sp>
    </p:spTree>
    <p:extLst>
      <p:ext uri="{BB962C8B-B14F-4D97-AF65-F5344CB8AC3E}">
        <p14:creationId xmlns:p14="http://schemas.microsoft.com/office/powerpoint/2010/main" val="24269059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50000"/>
              </a:lnSpc>
              <a:defRPr/>
            </a:pPr>
            <a:r>
              <a:rPr lang="en-GB" b="1"/>
              <a:t>Stay-on: a community-based and driven project</a:t>
            </a:r>
            <a:endParaRPr lang="en-US"/>
          </a:p>
          <a:p>
            <a:pPr marL="171450" indent="-171450">
              <a:lnSpc>
                <a:spcPct val="150000"/>
              </a:lnSpc>
              <a:buFont typeface="Arial,Sans-Serif"/>
              <a:buChar char="•"/>
              <a:defRPr/>
            </a:pPr>
            <a:r>
              <a:rPr lang="en-GB"/>
              <a:t>The objective of the project is to create conditions that enable young people to “stay on” rural areas by ensuring access to opportunities, benefits, services and jobs.</a:t>
            </a:r>
          </a:p>
          <a:p>
            <a:pPr marL="171450" marR="0" lvl="0" indent="-171450" algn="l" defTabSz="1828252">
              <a:lnSpc>
                <a:spcPct val="200000"/>
              </a:lnSpc>
              <a:spcBef>
                <a:spcPts val="0"/>
              </a:spcBef>
              <a:spcAft>
                <a:spcPts val="0"/>
              </a:spcAft>
              <a:buClrTx/>
              <a:buSzTx/>
              <a:buFont typeface="Arial" panose="020B0604020202020204" pitchFamily="34" charset="0"/>
              <a:buChar char="•"/>
              <a:tabLst/>
              <a:defRPr/>
            </a:pPr>
            <a:endParaRPr lang="en-GB" sz="1200">
              <a:cs typeface="Calibri"/>
            </a:endParaRPr>
          </a:p>
          <a:p>
            <a:pPr marL="0" marR="0" lvl="0" indent="0" algn="l" defTabSz="182825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1">
                <a:solidFill>
                  <a:schemeClr val="tx1"/>
                </a:solidFill>
              </a:rPr>
              <a:t>Cowork4YOUTH: Collaborative and sharing workspaces: policies for youth in EEA peripheral regions</a:t>
            </a:r>
          </a:p>
          <a:p>
            <a:pPr marL="171450" indent="-171450">
              <a:lnSpc>
                <a:spcPct val="200000"/>
              </a:lnSpc>
              <a:buFont typeface="Arial" panose="020B0604020202020204" pitchFamily="34" charset="0"/>
              <a:buChar char="•"/>
            </a:pPr>
            <a:r>
              <a:rPr lang="en-GB" sz="1200"/>
              <a:t>Cowork4YOUTH is a research project </a:t>
            </a:r>
            <a:r>
              <a:rPr lang="en-GB" sz="1200" b="1"/>
              <a:t>aiming to increase knowledge </a:t>
            </a:r>
            <a:r>
              <a:rPr lang="en-GB" sz="1200"/>
              <a:t>on the </a:t>
            </a:r>
            <a:r>
              <a:rPr lang="en-GB" sz="1200" b="1"/>
              <a:t>impact of existing policies </a:t>
            </a:r>
            <a:r>
              <a:rPr lang="en-GB" sz="1200"/>
              <a:t>and </a:t>
            </a:r>
            <a:r>
              <a:rPr lang="en-GB" sz="1200" b="1"/>
              <a:t>offer policy suggestions </a:t>
            </a:r>
            <a:r>
              <a:rPr lang="en-GB" sz="1200"/>
              <a:t>to </a:t>
            </a:r>
            <a:r>
              <a:rPr lang="en-GB" sz="1200" b="1"/>
              <a:t>enhance youth employment opportunities </a:t>
            </a:r>
            <a:r>
              <a:rPr lang="en-GB" sz="1200"/>
              <a:t>in less-developed EEA regions.</a:t>
            </a:r>
          </a:p>
          <a:p>
            <a:pPr marL="0" indent="0">
              <a:lnSpc>
                <a:spcPct val="200000"/>
              </a:lnSpc>
              <a:buFont typeface="Arial" panose="020B0604020202020204" pitchFamily="34" charset="0"/>
              <a:buNone/>
            </a:pPr>
            <a:endParaRPr lang="en-GB" sz="1200"/>
          </a:p>
          <a:p>
            <a:pPr marL="0" indent="0">
              <a:lnSpc>
                <a:spcPct val="200000"/>
              </a:lnSpc>
              <a:buFont typeface="Arial" panose="020B0604020202020204" pitchFamily="34" charset="0"/>
              <a:buNone/>
            </a:pPr>
            <a:endParaRPr lang="en-GB" sz="1200"/>
          </a:p>
        </p:txBody>
      </p:sp>
      <p:sp>
        <p:nvSpPr>
          <p:cNvPr id="4" name="Slide Number Placeholder 3"/>
          <p:cNvSpPr>
            <a:spLocks noGrp="1"/>
          </p:cNvSpPr>
          <p:nvPr>
            <p:ph type="sldNum" sz="quarter" idx="5"/>
          </p:nvPr>
        </p:nvSpPr>
        <p:spPr/>
        <p:txBody>
          <a:bodyPr/>
          <a:lstStyle/>
          <a:p>
            <a:fld id="{F9DA259D-87B2-48A8-8896-0559A1CBD787}" type="slidenum">
              <a:rPr lang="en-GB" smtClean="0"/>
              <a:t>11</a:t>
            </a:fld>
            <a:endParaRPr lang="en-GB"/>
          </a:p>
        </p:txBody>
      </p:sp>
    </p:spTree>
    <p:extLst>
      <p:ext uri="{BB962C8B-B14F-4D97-AF65-F5344CB8AC3E}">
        <p14:creationId xmlns:p14="http://schemas.microsoft.com/office/powerpoint/2010/main" val="28342773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82825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1">
                <a:solidFill>
                  <a:schemeClr val="tx1"/>
                </a:solidFill>
              </a:rPr>
              <a:t>SOCIALNEET – From civil society organization to social entrepreneurship. Combating youth employment and addressing the needs of NEETs</a:t>
            </a:r>
          </a:p>
          <a:p>
            <a:pPr marL="171450" marR="0" lvl="0" indent="-171450" algn="l" defTabSz="182825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a:t>The core objective of the project is the </a:t>
            </a:r>
            <a:r>
              <a:rPr lang="en-GB" sz="1200" b="1"/>
              <a:t>establishment of social innovative business solutions </a:t>
            </a:r>
            <a:r>
              <a:rPr lang="en-GB" sz="1200"/>
              <a:t>and </a:t>
            </a:r>
            <a:r>
              <a:rPr lang="en-GB" sz="1200" b="1"/>
              <a:t>finding employment in social enterprises</a:t>
            </a:r>
            <a:r>
              <a:rPr lang="en-GB" sz="1200"/>
              <a:t> for </a:t>
            </a:r>
            <a:r>
              <a:rPr lang="en-GB" sz="1200" b="1"/>
              <a:t>young unemployed people</a:t>
            </a:r>
            <a:r>
              <a:rPr lang="en-GB" sz="1200"/>
              <a:t>.</a:t>
            </a:r>
          </a:p>
          <a:p>
            <a:pPr marL="0" marR="0" lvl="0" indent="0" algn="l" defTabSz="1828252"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200" b="0">
              <a:solidFill>
                <a:schemeClr val="tx1"/>
              </a:solidFill>
            </a:endParaRPr>
          </a:p>
          <a:p>
            <a:pPr marL="0" marR="0" lvl="0" indent="0" algn="l" defTabSz="1828252"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200" b="0">
              <a:solidFill>
                <a:schemeClr val="tx1"/>
              </a:solidFill>
            </a:endParaRPr>
          </a:p>
          <a:p>
            <a:pPr marL="0" marR="0" lvl="0" indent="0" algn="l" defTabSz="182825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1">
                <a:solidFill>
                  <a:schemeClr val="tx1"/>
                </a:solidFill>
              </a:rPr>
              <a:t>A Place for Youth in Mediterranean EEA: Resilient and Sharing Economies for NEETs</a:t>
            </a:r>
            <a:endParaRPr lang="en-GB" sz="1200" b="0">
              <a:solidFill>
                <a:schemeClr val="tx1"/>
              </a:solidFill>
            </a:endParaRPr>
          </a:p>
          <a:p>
            <a:pPr marL="171450" marR="0" lvl="0" indent="-171450" algn="l" defTabSz="182825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a:t>The project will deliver a </a:t>
            </a:r>
            <a:r>
              <a:rPr lang="en-GB" sz="1200" b="1"/>
              <a:t>transnational Research Network </a:t>
            </a:r>
            <a:r>
              <a:rPr lang="en-GB" sz="1200"/>
              <a:t>and an </a:t>
            </a:r>
            <a:r>
              <a:rPr lang="en-GB" sz="1200" b="1"/>
              <a:t>Employment Centre</a:t>
            </a:r>
            <a:r>
              <a:rPr lang="en-GB" sz="1200"/>
              <a:t> with branches in four Mediterranean countries, leading to an </a:t>
            </a:r>
            <a:r>
              <a:rPr lang="en-GB" sz="1200" b="1"/>
              <a:t>informed institutional engagement for NEETs</a:t>
            </a:r>
            <a:r>
              <a:rPr lang="en-GB" sz="1200"/>
              <a:t>. </a:t>
            </a:r>
          </a:p>
          <a:p>
            <a:pPr marL="0" marR="0" lvl="0" indent="0" algn="l" defTabSz="1828252"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200" b="0">
              <a:solidFill>
                <a:schemeClr val="tx1"/>
              </a:solidFill>
            </a:endParaRPr>
          </a:p>
          <a:p>
            <a:pPr marL="0" marR="0" lvl="0" indent="0" algn="l" defTabSz="182825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1">
                <a:solidFill>
                  <a:schemeClr val="tx1"/>
                </a:solidFill>
              </a:rPr>
              <a:t>Scaling trust-based partnership models to recharge youth entrepreneurship: Supporting underserved communities with innovative entrepreneurship support instruments</a:t>
            </a:r>
          </a:p>
          <a:p>
            <a:pPr marL="171450" marR="0" lvl="0" indent="-171450" algn="l" defTabSz="182825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a:t>The project </a:t>
            </a:r>
            <a:r>
              <a:rPr lang="en-GB" sz="1200" b="1"/>
              <a:t>targets underserved youth </a:t>
            </a:r>
            <a:r>
              <a:rPr lang="en-GB" sz="1200" b="0"/>
              <a:t>(</a:t>
            </a:r>
            <a:r>
              <a:rPr lang="en-GB" sz="1200"/>
              <a:t>25-30 years old) who will benefit from </a:t>
            </a:r>
            <a:r>
              <a:rPr lang="en-GB" sz="1200" b="1"/>
              <a:t>dedicated and highly specialised financial and non-financial business development services</a:t>
            </a:r>
            <a:r>
              <a:rPr lang="en-GB" sz="1200"/>
              <a:t>, resulting from </a:t>
            </a:r>
            <a:r>
              <a:rPr lang="en-GB" sz="1200" b="1"/>
              <a:t>evidence-based research</a:t>
            </a:r>
            <a:r>
              <a:rPr lang="en-GB" sz="1200"/>
              <a:t>.</a:t>
            </a:r>
          </a:p>
          <a:p>
            <a:pPr marL="0" marR="0" lvl="0" indent="0" algn="l" defTabSz="1828252"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200" b="0">
              <a:solidFill>
                <a:schemeClr val="tx1"/>
              </a:solidFill>
            </a:endParaRPr>
          </a:p>
        </p:txBody>
      </p:sp>
      <p:sp>
        <p:nvSpPr>
          <p:cNvPr id="4" name="Slide Number Placeholder 3"/>
          <p:cNvSpPr>
            <a:spLocks noGrp="1"/>
          </p:cNvSpPr>
          <p:nvPr>
            <p:ph type="sldNum" sz="quarter" idx="5"/>
          </p:nvPr>
        </p:nvSpPr>
        <p:spPr/>
        <p:txBody>
          <a:bodyPr/>
          <a:lstStyle/>
          <a:p>
            <a:fld id="{F9DA259D-87B2-48A8-8896-0559A1CBD787}" type="slidenum">
              <a:rPr lang="en-GB" smtClean="0"/>
              <a:t>12</a:t>
            </a:fld>
            <a:endParaRPr lang="en-GB"/>
          </a:p>
        </p:txBody>
      </p:sp>
    </p:spTree>
    <p:extLst>
      <p:ext uri="{BB962C8B-B14F-4D97-AF65-F5344CB8AC3E}">
        <p14:creationId xmlns:p14="http://schemas.microsoft.com/office/powerpoint/2010/main" val="35158471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nSpc>
                <a:spcPct val="100000"/>
              </a:lnSpc>
              <a:buFont typeface="Arial" panose="020B0604020202020204" pitchFamily="34" charset="0"/>
              <a:buNone/>
            </a:pPr>
            <a:r>
              <a:rPr lang="en-US" sz="1200" b="1" err="1">
                <a:solidFill>
                  <a:schemeClr val="tx1"/>
                </a:solidFill>
              </a:rPr>
              <a:t>Programme</a:t>
            </a:r>
            <a:r>
              <a:rPr lang="en-US" sz="1200" b="1">
                <a:solidFill>
                  <a:schemeClr val="tx1"/>
                </a:solidFill>
              </a:rPr>
              <a:t> Grant: </a:t>
            </a:r>
            <a:r>
              <a:rPr lang="en-GB" sz="1200" b="0">
                <a:solidFill>
                  <a:schemeClr val="tx1"/>
                </a:solidFill>
              </a:rPr>
              <a:t>€60,61 million in total funding (no country allocation) from EEA and Norway Grants</a:t>
            </a:r>
          </a:p>
          <a:p>
            <a:pPr marL="0" indent="0">
              <a:lnSpc>
                <a:spcPct val="100000"/>
              </a:lnSpc>
              <a:buFont typeface="Arial" panose="020B0604020202020204" pitchFamily="34" charset="0"/>
              <a:buNone/>
            </a:pPr>
            <a:endParaRPr lang="en-GB" sz="1200" b="0">
              <a:solidFill>
                <a:schemeClr val="tx1"/>
              </a:solidFill>
            </a:endParaRPr>
          </a:p>
          <a:p>
            <a:pPr marL="0" indent="0">
              <a:lnSpc>
                <a:spcPct val="100000"/>
              </a:lnSpc>
              <a:buFont typeface="Arial" panose="020B0604020202020204" pitchFamily="34" charset="0"/>
              <a:buNone/>
            </a:pPr>
            <a:r>
              <a:rPr lang="en-GB" sz="1200" b="1">
                <a:solidFill>
                  <a:schemeClr val="tx1"/>
                </a:solidFill>
              </a:rPr>
              <a:t>Programme Operator: </a:t>
            </a:r>
            <a:r>
              <a:rPr lang="en-GB" sz="1200" b="0">
                <a:solidFill>
                  <a:schemeClr val="tx1"/>
                </a:solidFill>
              </a:rPr>
              <a:t>The Financial Mechanism Office</a:t>
            </a:r>
          </a:p>
          <a:p>
            <a:pPr marL="0" indent="0">
              <a:lnSpc>
                <a:spcPct val="100000"/>
              </a:lnSpc>
              <a:buFont typeface="Arial" panose="020B0604020202020204" pitchFamily="34" charset="0"/>
              <a:buNone/>
            </a:pPr>
            <a:endParaRPr lang="en-GB" sz="1200" b="0">
              <a:solidFill>
                <a:schemeClr val="tx1"/>
              </a:solidFill>
            </a:endParaRPr>
          </a:p>
          <a:p>
            <a:pPr marL="0" indent="0">
              <a:lnSpc>
                <a:spcPct val="100000"/>
              </a:lnSpc>
              <a:buFont typeface="Arial" panose="020B0604020202020204" pitchFamily="34" charset="0"/>
              <a:buNone/>
            </a:pPr>
            <a:r>
              <a:rPr lang="en-GB" sz="1200" b="1">
                <a:solidFill>
                  <a:schemeClr val="tx1"/>
                </a:solidFill>
              </a:rPr>
              <a:t>Status of calls and implementation</a:t>
            </a:r>
          </a:p>
          <a:p>
            <a:pPr marL="171450" indent="-171450">
              <a:lnSpc>
                <a:spcPct val="100000"/>
              </a:lnSpc>
              <a:buFont typeface="Arial" panose="020B0604020202020204" pitchFamily="34" charset="0"/>
              <a:buChar char="•"/>
            </a:pPr>
            <a:r>
              <a:rPr lang="en-GB" sz="1200" b="1">
                <a:solidFill>
                  <a:schemeClr val="tx1"/>
                </a:solidFill>
              </a:rPr>
              <a:t>33 projects </a:t>
            </a:r>
            <a:r>
              <a:rPr lang="en-GB" sz="1200" b="0">
                <a:solidFill>
                  <a:schemeClr val="tx1"/>
                </a:solidFill>
              </a:rPr>
              <a:t>in implementation</a:t>
            </a:r>
          </a:p>
          <a:p>
            <a:pPr marL="171450" indent="-171450">
              <a:lnSpc>
                <a:spcPct val="100000"/>
              </a:lnSpc>
              <a:buFont typeface="Arial" panose="020B0604020202020204" pitchFamily="34" charset="0"/>
              <a:buChar char="•"/>
            </a:pPr>
            <a:r>
              <a:rPr lang="en-GB" sz="1200" b="1">
                <a:solidFill>
                  <a:schemeClr val="tx1"/>
                </a:solidFill>
              </a:rPr>
              <a:t>19 Greek entities </a:t>
            </a:r>
            <a:r>
              <a:rPr lang="en-GB" sz="1200" b="0">
                <a:solidFill>
                  <a:schemeClr val="tx1"/>
                </a:solidFill>
              </a:rPr>
              <a:t>take part in the project consortia under the Fund for Youth Employment, </a:t>
            </a:r>
            <a:r>
              <a:rPr lang="en-GB" sz="1200" b="1">
                <a:solidFill>
                  <a:schemeClr val="tx1"/>
                </a:solidFill>
              </a:rPr>
              <a:t>seven as lead partners</a:t>
            </a:r>
          </a:p>
          <a:p>
            <a:pPr marL="914127" lvl="1" indent="0">
              <a:lnSpc>
                <a:spcPct val="100000"/>
              </a:lnSpc>
              <a:buFont typeface="Arial" panose="020B0604020202020204" pitchFamily="34" charset="0"/>
              <a:buNone/>
            </a:pPr>
            <a:endParaRPr lang="en-GB" sz="1200" b="1">
              <a:solidFill>
                <a:schemeClr val="tx1"/>
              </a:solidFill>
            </a:endParaRPr>
          </a:p>
        </p:txBody>
      </p:sp>
      <p:sp>
        <p:nvSpPr>
          <p:cNvPr id="4" name="Slide Number Placeholder 3"/>
          <p:cNvSpPr>
            <a:spLocks noGrp="1"/>
          </p:cNvSpPr>
          <p:nvPr>
            <p:ph type="sldNum" sz="quarter" idx="5"/>
          </p:nvPr>
        </p:nvSpPr>
        <p:spPr/>
        <p:txBody>
          <a:bodyPr/>
          <a:lstStyle/>
          <a:p>
            <a:fld id="{F9DA259D-87B2-48A8-8896-0559A1CBD787}" type="slidenum">
              <a:rPr lang="en-GB" smtClean="0"/>
              <a:t>2</a:t>
            </a:fld>
            <a:endParaRPr lang="en-GB"/>
          </a:p>
        </p:txBody>
      </p:sp>
    </p:spTree>
    <p:extLst>
      <p:ext uri="{BB962C8B-B14F-4D97-AF65-F5344CB8AC3E}">
        <p14:creationId xmlns:p14="http://schemas.microsoft.com/office/powerpoint/2010/main" val="1629604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lnSpc>
                <a:spcPct val="100000"/>
              </a:lnSpc>
              <a:buFont typeface="Arial" panose="020B0604020202020204" pitchFamily="34" charset="0"/>
              <a:buChar char="•"/>
            </a:pPr>
            <a:r>
              <a:rPr lang="en-GB" sz="1200">
                <a:solidFill>
                  <a:schemeClr val="tx1"/>
                </a:solidFill>
              </a:rPr>
              <a:t>The </a:t>
            </a:r>
            <a:r>
              <a:rPr lang="en-GB" sz="1200" b="1">
                <a:solidFill>
                  <a:schemeClr val="tx1"/>
                </a:solidFill>
              </a:rPr>
              <a:t>19 Greek entities </a:t>
            </a:r>
            <a:r>
              <a:rPr lang="en-GB" sz="1200">
                <a:solidFill>
                  <a:schemeClr val="tx1"/>
                </a:solidFill>
              </a:rPr>
              <a:t>in the Fund for Youth Employment are </a:t>
            </a:r>
            <a:r>
              <a:rPr lang="en-GB" sz="1200" b="1">
                <a:solidFill>
                  <a:schemeClr val="tx1"/>
                </a:solidFill>
              </a:rPr>
              <a:t>stable project partners</a:t>
            </a:r>
            <a:r>
              <a:rPr lang="en-GB" sz="1200">
                <a:solidFill>
                  <a:schemeClr val="tx1"/>
                </a:solidFill>
              </a:rPr>
              <a:t>, and </a:t>
            </a:r>
            <a:r>
              <a:rPr lang="en-GB" sz="1200" b="1">
                <a:solidFill>
                  <a:schemeClr val="tx1"/>
                </a:solidFill>
              </a:rPr>
              <a:t>progress is excellent</a:t>
            </a:r>
            <a:r>
              <a:rPr lang="en-GB" sz="1200">
                <a:solidFill>
                  <a:schemeClr val="tx1"/>
                </a:solidFill>
              </a:rPr>
              <a:t>. More information and news about the projects can be found in the </a:t>
            </a:r>
            <a:r>
              <a:rPr lang="en-GB" sz="1200" b="1">
                <a:solidFill>
                  <a:schemeClr val="tx1"/>
                </a:solidFill>
              </a:rPr>
              <a:t>Fund Operator’s online magazine</a:t>
            </a:r>
            <a:r>
              <a:rPr lang="en-GB" sz="1200">
                <a:solidFill>
                  <a:schemeClr val="tx1"/>
                </a:solidFill>
              </a:rPr>
              <a:t>: </a:t>
            </a:r>
            <a:r>
              <a:rPr lang="en-GB" sz="1200">
                <a:solidFill>
                  <a:schemeClr val="tx1"/>
                </a:solidFill>
                <a:hlinkClick r:id="rId3">
                  <a:extLst>
                    <a:ext uri="{A12FA001-AC4F-418D-AE19-62706E023703}">
                      <ahyp:hlinkClr xmlns:ahyp="http://schemas.microsoft.com/office/drawing/2018/hyperlinkcolor" val="tx"/>
                    </a:ext>
                  </a:extLst>
                </a:hlinkClick>
              </a:rPr>
              <a:t>Youth Employment Magazine</a:t>
            </a:r>
            <a:r>
              <a:rPr lang="en-GB" sz="1200">
                <a:solidFill>
                  <a:schemeClr val="tx1"/>
                </a:solidFill>
              </a:rPr>
              <a:t>.</a:t>
            </a:r>
          </a:p>
        </p:txBody>
      </p:sp>
      <p:sp>
        <p:nvSpPr>
          <p:cNvPr id="4" name="Slide Number Placeholder 3"/>
          <p:cNvSpPr>
            <a:spLocks noGrp="1"/>
          </p:cNvSpPr>
          <p:nvPr>
            <p:ph type="sldNum" sz="quarter" idx="5"/>
          </p:nvPr>
        </p:nvSpPr>
        <p:spPr/>
        <p:txBody>
          <a:bodyPr/>
          <a:lstStyle/>
          <a:p>
            <a:fld id="{F9DA259D-87B2-48A8-8896-0559A1CBD787}" type="slidenum">
              <a:rPr lang="en-GB" smtClean="0"/>
              <a:t>3</a:t>
            </a:fld>
            <a:endParaRPr lang="en-GB"/>
          </a:p>
        </p:txBody>
      </p:sp>
    </p:spTree>
    <p:extLst>
      <p:ext uri="{BB962C8B-B14F-4D97-AF65-F5344CB8AC3E}">
        <p14:creationId xmlns:p14="http://schemas.microsoft.com/office/powerpoint/2010/main" val="4143563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a:t>Supporting Employment Platform through Apprenticeship Learning – SEPAL</a:t>
            </a:r>
            <a:endParaRPr lang="en-GB"/>
          </a:p>
          <a:p>
            <a:pPr marL="171450" indent="-171450">
              <a:lnSpc>
                <a:spcPct val="200000"/>
              </a:lnSpc>
              <a:buFont typeface="Arial,Sans-Serif"/>
              <a:buChar char="•"/>
            </a:pPr>
            <a:r>
              <a:rPr lang="en-GB"/>
              <a:t>The project partners </a:t>
            </a:r>
            <a:r>
              <a:rPr lang="en-GB" b="1"/>
              <a:t>develop apprenticeships </a:t>
            </a:r>
            <a:r>
              <a:rPr lang="en-GB"/>
              <a:t>and </a:t>
            </a:r>
            <a:r>
              <a:rPr lang="en-GB" b="1"/>
              <a:t>training opportunities </a:t>
            </a:r>
            <a:r>
              <a:rPr lang="en-GB"/>
              <a:t>that are </a:t>
            </a:r>
            <a:r>
              <a:rPr lang="en-GB" b="1"/>
              <a:t>better suited to the specific needs of young people </a:t>
            </a:r>
            <a:r>
              <a:rPr lang="en-GB"/>
              <a:t>who </a:t>
            </a:r>
            <a:r>
              <a:rPr lang="en-GB" b="1"/>
              <a:t>fall outside the ordinary education systems</a:t>
            </a:r>
            <a:r>
              <a:rPr lang="en-GB"/>
              <a:t>.</a:t>
            </a:r>
          </a:p>
          <a:p>
            <a:pPr marL="171450" indent="-171450">
              <a:lnSpc>
                <a:spcPct val="150000"/>
              </a:lnSpc>
              <a:buFont typeface="Arial" panose="020B0604020202020204" pitchFamily="34" charset="0"/>
              <a:buChar char="•"/>
            </a:pPr>
            <a:endParaRPr lang="en-GB" sz="1200">
              <a:cs typeface="Calibri"/>
            </a:endParaRPr>
          </a:p>
          <a:p>
            <a:pPr marL="0" marR="0" lvl="0" indent="0" algn="l" defTabSz="1828252" rtl="0" eaLnBrk="1" fontAlgn="auto" latinLnBrk="0" hangingPunct="1">
              <a:lnSpc>
                <a:spcPct val="150000"/>
              </a:lnSpc>
              <a:spcBef>
                <a:spcPts val="0"/>
              </a:spcBef>
              <a:spcAft>
                <a:spcPts val="0"/>
              </a:spcAft>
              <a:buClrTx/>
              <a:buSzTx/>
              <a:buFont typeface="Arial" panose="020B0604020202020204" pitchFamily="34" charset="0"/>
              <a:buNone/>
              <a:tabLst/>
              <a:defRPr/>
            </a:pPr>
            <a:r>
              <a:rPr lang="en-GB" sz="1200" b="1">
                <a:solidFill>
                  <a:schemeClr val="tx1"/>
                </a:solidFill>
              </a:rPr>
              <a:t>Lost Millennials – Transnational research network for the evaluation of initiatives targeting 25+ NEETs</a:t>
            </a:r>
            <a:endParaRPr lang="en-GB" sz="1200" b="1">
              <a:solidFill>
                <a:schemeClr val="tx1"/>
              </a:solidFill>
              <a:cs typeface="Calibri"/>
            </a:endParaRPr>
          </a:p>
          <a:p>
            <a:pPr marL="171450" indent="-171450">
              <a:lnSpc>
                <a:spcPct val="150000"/>
              </a:lnSpc>
              <a:buFont typeface="Arial" panose="020B0604020202020204" pitchFamily="34" charset="0"/>
              <a:buChar char="•"/>
            </a:pPr>
            <a:r>
              <a:rPr lang="en-GB" sz="1200"/>
              <a:t>The project strives to contribute to the successful integration of 25+ NEETs into the labour market or education and training by increasing knowledge on the effects of employment initiatives.</a:t>
            </a:r>
            <a:endParaRPr lang="en-GB" sz="1200">
              <a:cs typeface="Calibri"/>
            </a:endParaRPr>
          </a:p>
          <a:p>
            <a:pPr marL="171450" indent="-171450">
              <a:lnSpc>
                <a:spcPct val="200000"/>
              </a:lnSpc>
              <a:buFont typeface="Arial" panose="020B0604020202020204" pitchFamily="34" charset="0"/>
              <a:buChar char="•"/>
            </a:pPr>
            <a:endParaRPr lang="en-GB" sz="1200"/>
          </a:p>
        </p:txBody>
      </p:sp>
      <p:sp>
        <p:nvSpPr>
          <p:cNvPr id="4" name="Slide Number Placeholder 3"/>
          <p:cNvSpPr>
            <a:spLocks noGrp="1"/>
          </p:cNvSpPr>
          <p:nvPr>
            <p:ph type="sldNum" sz="quarter" idx="5"/>
          </p:nvPr>
        </p:nvSpPr>
        <p:spPr/>
        <p:txBody>
          <a:bodyPr/>
          <a:lstStyle/>
          <a:p>
            <a:fld id="{F9DA259D-87B2-48A8-8896-0559A1CBD787}" type="slidenum">
              <a:rPr lang="en-GB" smtClean="0"/>
              <a:t>4</a:t>
            </a:fld>
            <a:endParaRPr lang="en-GB"/>
          </a:p>
        </p:txBody>
      </p:sp>
    </p:spTree>
    <p:extLst>
      <p:ext uri="{BB962C8B-B14F-4D97-AF65-F5344CB8AC3E}">
        <p14:creationId xmlns:p14="http://schemas.microsoft.com/office/powerpoint/2010/main" val="18646688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82825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1">
                <a:solidFill>
                  <a:schemeClr val="tx1"/>
                </a:solidFill>
              </a:rPr>
              <a:t>Blue Generation Project</a:t>
            </a:r>
          </a:p>
          <a:p>
            <a:pPr marL="171450" marR="0" lvl="0" indent="-171450" algn="l" defTabSz="182825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a:t>The project aims to </a:t>
            </a:r>
            <a:r>
              <a:rPr lang="en-GB" sz="1200" b="1"/>
              <a:t>attract and engage young people </a:t>
            </a:r>
            <a:r>
              <a:rPr lang="en-GB" sz="1200" b="0"/>
              <a:t>between 15 and 29 years and convert them to </a:t>
            </a:r>
            <a:r>
              <a:rPr lang="en-GB" sz="1200" b="1"/>
              <a:t>pursue a sustainable career in Blue Economy </a:t>
            </a:r>
            <a:r>
              <a:rPr lang="en-GB" sz="1200" b="0"/>
              <a:t>in </a:t>
            </a:r>
            <a:r>
              <a:rPr lang="en-GB" sz="1200" b="1"/>
              <a:t>Greece, Spain, Portugal, Bulgaria </a:t>
            </a:r>
            <a:r>
              <a:rPr lang="en-GB" sz="1200" b="0"/>
              <a:t>and </a:t>
            </a:r>
            <a:r>
              <a:rPr lang="en-GB" sz="1200" b="1"/>
              <a:t>Poland</a:t>
            </a:r>
            <a:r>
              <a:rPr lang="en-GB" sz="1200" b="0"/>
              <a:t>.</a:t>
            </a:r>
            <a:endParaRPr lang="en-GB" sz="1200" b="0">
              <a:solidFill>
                <a:schemeClr val="tx1"/>
              </a:solidFill>
            </a:endParaRPr>
          </a:p>
          <a:p>
            <a:pPr marL="0" marR="0" lvl="0" indent="0" algn="l" defTabSz="1828252"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200" b="0">
              <a:solidFill>
                <a:schemeClr val="tx1"/>
              </a:solidFill>
            </a:endParaRPr>
          </a:p>
          <a:p>
            <a:pPr marL="0" marR="0" lvl="0" indent="0" algn="l" defTabSz="182825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1">
                <a:solidFill>
                  <a:schemeClr val="tx1"/>
                </a:solidFill>
              </a:rPr>
              <a:t>European Digital Bootcamps (EDIBO)</a:t>
            </a:r>
          </a:p>
          <a:p>
            <a:pPr marL="171450" marR="0" lvl="0" indent="-171450" algn="l" defTabSz="182825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a:t>The project addresses the </a:t>
            </a:r>
            <a:r>
              <a:rPr lang="en-GB" sz="1200" b="1"/>
              <a:t>dramatic problem of youth employment </a:t>
            </a:r>
            <a:r>
              <a:rPr lang="en-GB" sz="1200"/>
              <a:t>by strengthening the </a:t>
            </a:r>
            <a:r>
              <a:rPr lang="en-GB" sz="1200" b="1"/>
              <a:t>digital skills </a:t>
            </a:r>
            <a:r>
              <a:rPr lang="en-GB" sz="1200"/>
              <a:t>of young people under the age of 30 who are </a:t>
            </a:r>
            <a:r>
              <a:rPr lang="en-GB" sz="1200" b="1"/>
              <a:t>not studying or working</a:t>
            </a:r>
            <a:r>
              <a:rPr lang="en-GB" sz="1200"/>
              <a:t>, with a special focus on </a:t>
            </a:r>
            <a:r>
              <a:rPr lang="en-GB" sz="1200" b="1"/>
              <a:t>young people aged 25-29 </a:t>
            </a:r>
            <a:r>
              <a:rPr lang="en-GB" sz="1200"/>
              <a:t>from </a:t>
            </a:r>
            <a:r>
              <a:rPr lang="en-GB" sz="1200" b="1"/>
              <a:t>disadvantage groups </a:t>
            </a:r>
            <a:r>
              <a:rPr lang="en-GB" sz="1200"/>
              <a:t>(low-income, women, migrants, youngsters from rural areas).</a:t>
            </a:r>
          </a:p>
          <a:p>
            <a:pPr marL="0" marR="0" lvl="0" indent="0" algn="l" defTabSz="1828252"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200" b="0">
              <a:solidFill>
                <a:schemeClr val="tx1"/>
              </a:solidFill>
            </a:endParaRPr>
          </a:p>
          <a:p>
            <a:pPr marL="0" marR="0" lvl="0" indent="0" algn="l" defTabSz="182825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1">
                <a:solidFill>
                  <a:schemeClr val="tx1"/>
                </a:solidFill>
              </a:rPr>
              <a:t>NEET’s Empowerment for Sustainable Employment in the Tourism sector (NESET)</a:t>
            </a:r>
          </a:p>
          <a:p>
            <a:pPr marL="171450" marR="0" lvl="0" indent="-171450" algn="l" defTabSz="182825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a:t>The project </a:t>
            </a:r>
            <a:r>
              <a:rPr lang="en-GB" sz="1200" b="1"/>
              <a:t>supports the sustainability of youth integration </a:t>
            </a:r>
            <a:r>
              <a:rPr lang="en-GB" sz="1200"/>
              <a:t>in the </a:t>
            </a:r>
            <a:r>
              <a:rPr lang="en-GB" sz="1200" b="1"/>
              <a:t>tourism sector </a:t>
            </a:r>
            <a:r>
              <a:rPr lang="en-GB" sz="1200"/>
              <a:t>of the labour market, by creating conditions for young people’s employment and entrepreneurship in various forms.</a:t>
            </a:r>
          </a:p>
          <a:p>
            <a:pPr marL="0" marR="0" lvl="0" indent="0" algn="l" defTabSz="1828252"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200" b="0">
              <a:solidFill>
                <a:schemeClr val="tx1"/>
              </a:solidFill>
            </a:endParaRPr>
          </a:p>
        </p:txBody>
      </p:sp>
      <p:sp>
        <p:nvSpPr>
          <p:cNvPr id="4" name="Slide Number Placeholder 3"/>
          <p:cNvSpPr>
            <a:spLocks noGrp="1"/>
          </p:cNvSpPr>
          <p:nvPr>
            <p:ph type="sldNum" sz="quarter" idx="5"/>
          </p:nvPr>
        </p:nvSpPr>
        <p:spPr/>
        <p:txBody>
          <a:bodyPr/>
          <a:lstStyle/>
          <a:p>
            <a:fld id="{F9DA259D-87B2-48A8-8896-0559A1CBD787}" type="slidenum">
              <a:rPr lang="en-GB" smtClean="0"/>
              <a:t>5</a:t>
            </a:fld>
            <a:endParaRPr lang="en-GB"/>
          </a:p>
        </p:txBody>
      </p:sp>
    </p:spTree>
    <p:extLst>
      <p:ext uri="{BB962C8B-B14F-4D97-AF65-F5344CB8AC3E}">
        <p14:creationId xmlns:p14="http://schemas.microsoft.com/office/powerpoint/2010/main" val="36200027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82825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050" b="1">
                <a:solidFill>
                  <a:schemeClr val="tx1"/>
                </a:solidFill>
              </a:rPr>
              <a:t>Youth Employment Network for Energy Sustainability in </a:t>
            </a:r>
            <a:r>
              <a:rPr lang="en-GB" sz="1050" b="1" err="1">
                <a:solidFill>
                  <a:schemeClr val="tx1"/>
                </a:solidFill>
              </a:rPr>
              <a:t>ISlands</a:t>
            </a:r>
            <a:r>
              <a:rPr lang="en-GB" sz="1050" b="1">
                <a:solidFill>
                  <a:schemeClr val="tx1"/>
                </a:solidFill>
              </a:rPr>
              <a:t> – YENESIS</a:t>
            </a:r>
          </a:p>
          <a:p>
            <a:pPr marL="285750" indent="-285750">
              <a:lnSpc>
                <a:spcPct val="200000"/>
              </a:lnSpc>
              <a:buFont typeface="Arial" panose="020B0604020202020204" pitchFamily="34" charset="0"/>
              <a:buChar char="•"/>
            </a:pPr>
            <a:r>
              <a:rPr lang="en-GB" sz="1200"/>
              <a:t>The project partners </a:t>
            </a:r>
            <a:r>
              <a:rPr lang="en-GB" sz="1200" b="1"/>
              <a:t>cooperate and share information </a:t>
            </a:r>
            <a:r>
              <a:rPr lang="en-GB" sz="1200"/>
              <a:t>on how to </a:t>
            </a:r>
            <a:r>
              <a:rPr lang="en-GB" sz="1200" b="1"/>
              <a:t>create green jobs </a:t>
            </a:r>
            <a:r>
              <a:rPr lang="en-GB" sz="1200"/>
              <a:t>within the </a:t>
            </a:r>
            <a:r>
              <a:rPr lang="en-GB" sz="1200" b="1"/>
              <a:t>energy sector, renewables, mobility </a:t>
            </a:r>
            <a:r>
              <a:rPr lang="en-GB" sz="1200"/>
              <a:t>and </a:t>
            </a:r>
            <a:r>
              <a:rPr lang="en-GB" sz="1200" b="1"/>
              <a:t>tourism</a:t>
            </a:r>
            <a:r>
              <a:rPr lang="en-GB" sz="1200"/>
              <a:t>.</a:t>
            </a:r>
          </a:p>
          <a:p>
            <a:pPr marL="285750" indent="-285750">
              <a:lnSpc>
                <a:spcPct val="200000"/>
              </a:lnSpc>
              <a:buFont typeface="Arial" panose="020B0604020202020204" pitchFamily="34" charset="0"/>
              <a:buChar char="•"/>
            </a:pPr>
            <a:endParaRPr lang="en-GB" sz="1200"/>
          </a:p>
          <a:p>
            <a:pPr marL="0" marR="0" lvl="0" indent="0" algn="l" defTabSz="182825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600" b="1">
                <a:solidFill>
                  <a:schemeClr val="tx1"/>
                </a:solidFill>
              </a:rPr>
              <a:t>Migrant Talent Garden</a:t>
            </a:r>
          </a:p>
          <a:p>
            <a:pPr marL="171450" marR="0" lvl="0" indent="-171450" algn="l" defTabSz="182825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a:t>The project objective is to </a:t>
            </a:r>
            <a:r>
              <a:rPr lang="en-GB" sz="1200" b="1"/>
              <a:t>support young migrants </a:t>
            </a:r>
            <a:r>
              <a:rPr lang="en-GB" sz="1200"/>
              <a:t>on their way to </a:t>
            </a:r>
            <a:r>
              <a:rPr lang="en-GB" sz="1200" b="1"/>
              <a:t>implementing business ideas</a:t>
            </a:r>
            <a:r>
              <a:rPr lang="en-GB" sz="1200"/>
              <a:t>.</a:t>
            </a:r>
          </a:p>
          <a:p>
            <a:pPr marL="0" indent="0">
              <a:lnSpc>
                <a:spcPct val="200000"/>
              </a:lnSpc>
              <a:buFont typeface="Arial" panose="020B0604020202020204" pitchFamily="34" charset="0"/>
              <a:buNone/>
            </a:pPr>
            <a:endParaRPr lang="en-GB" sz="1200"/>
          </a:p>
          <a:p>
            <a:pPr marL="0" marR="0" lvl="0" indent="0" algn="l" defTabSz="1828252"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1">
                <a:solidFill>
                  <a:schemeClr val="tx1"/>
                </a:solidFill>
              </a:rPr>
              <a:t>Young ICT Women: Innovative Solutions to increase the numbers of EU vulnerable girls and young women into the digital agenda</a:t>
            </a:r>
          </a:p>
          <a:p>
            <a:pPr marL="171450" marR="0" lvl="0" indent="-171450" algn="l" defTabSz="182825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a:t>The project partners </a:t>
            </a:r>
            <a:r>
              <a:rPr lang="en-GB" sz="1200" b="1"/>
              <a:t>motivate young women </a:t>
            </a:r>
            <a:r>
              <a:rPr lang="en-GB" sz="1200"/>
              <a:t>in </a:t>
            </a:r>
            <a:r>
              <a:rPr lang="en-GB" sz="1200" b="1"/>
              <a:t>seven European countries </a:t>
            </a:r>
            <a:r>
              <a:rPr lang="en-GB" sz="1200"/>
              <a:t>to improve their </a:t>
            </a:r>
            <a:r>
              <a:rPr lang="en-GB" sz="1200" b="1"/>
              <a:t>digital competence </a:t>
            </a:r>
            <a:r>
              <a:rPr lang="en-GB" sz="1200"/>
              <a:t>and </a:t>
            </a:r>
            <a:r>
              <a:rPr lang="en-GB" sz="1200" b="1"/>
              <a:t>choose a career within ICT</a:t>
            </a:r>
            <a:r>
              <a:rPr lang="en-GB" sz="1200"/>
              <a:t>.</a:t>
            </a:r>
          </a:p>
          <a:p>
            <a:pPr marL="0" indent="0">
              <a:lnSpc>
                <a:spcPct val="200000"/>
              </a:lnSpc>
              <a:buFont typeface="Arial" panose="020B0604020202020204" pitchFamily="34" charset="0"/>
              <a:buNone/>
            </a:pPr>
            <a:endParaRPr lang="en-GB" sz="1200"/>
          </a:p>
        </p:txBody>
      </p:sp>
      <p:sp>
        <p:nvSpPr>
          <p:cNvPr id="4" name="Slide Number Placeholder 3"/>
          <p:cNvSpPr>
            <a:spLocks noGrp="1"/>
          </p:cNvSpPr>
          <p:nvPr>
            <p:ph type="sldNum" sz="quarter" idx="5"/>
          </p:nvPr>
        </p:nvSpPr>
        <p:spPr/>
        <p:txBody>
          <a:bodyPr/>
          <a:lstStyle/>
          <a:p>
            <a:fld id="{F9DA259D-87B2-48A8-8896-0559A1CBD787}" type="slidenum">
              <a:rPr lang="en-GB" smtClean="0"/>
              <a:t>6</a:t>
            </a:fld>
            <a:endParaRPr lang="en-GB"/>
          </a:p>
        </p:txBody>
      </p:sp>
    </p:spTree>
    <p:extLst>
      <p:ext uri="{BB962C8B-B14F-4D97-AF65-F5344CB8AC3E}">
        <p14:creationId xmlns:p14="http://schemas.microsoft.com/office/powerpoint/2010/main" val="13069024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nSpc>
                <a:spcPct val="100000"/>
              </a:lnSpc>
              <a:buFont typeface="Arial" panose="020B0604020202020204" pitchFamily="34" charset="0"/>
              <a:buNone/>
            </a:pPr>
            <a:r>
              <a:rPr lang="en-US" sz="1200" b="1" err="1">
                <a:solidFill>
                  <a:schemeClr val="tx1"/>
                </a:solidFill>
              </a:rPr>
              <a:t>Programme</a:t>
            </a:r>
            <a:r>
              <a:rPr lang="en-US" sz="1200" b="1">
                <a:solidFill>
                  <a:schemeClr val="tx1"/>
                </a:solidFill>
              </a:rPr>
              <a:t> Grant: </a:t>
            </a:r>
            <a:r>
              <a:rPr lang="en-GB" sz="1200">
                <a:solidFill>
                  <a:schemeClr val="tx1"/>
                </a:solidFill>
              </a:rPr>
              <a:t>€31,89 million in total funding (no country allocation) from EEA and Norway Grants</a:t>
            </a:r>
          </a:p>
          <a:p>
            <a:pPr marL="0" indent="0">
              <a:lnSpc>
                <a:spcPct val="100000"/>
              </a:lnSpc>
              <a:buFont typeface="Arial" panose="020B0604020202020204" pitchFamily="34" charset="0"/>
              <a:buNone/>
            </a:pPr>
            <a:endParaRPr lang="en-GB" sz="1200">
              <a:solidFill>
                <a:schemeClr val="tx1"/>
              </a:solidFill>
            </a:endParaRPr>
          </a:p>
          <a:p>
            <a:pPr marL="0" indent="0">
              <a:lnSpc>
                <a:spcPct val="100000"/>
              </a:lnSpc>
              <a:buFont typeface="Arial" panose="020B0604020202020204" pitchFamily="34" charset="0"/>
              <a:buNone/>
            </a:pPr>
            <a:r>
              <a:rPr lang="en-GB" sz="1200" b="1">
                <a:solidFill>
                  <a:schemeClr val="tx1"/>
                </a:solidFill>
              </a:rPr>
              <a:t>Programme Operator: </a:t>
            </a:r>
            <a:r>
              <a:rPr lang="en-GB" sz="1200">
                <a:solidFill>
                  <a:schemeClr val="tx1"/>
                </a:solidFill>
              </a:rPr>
              <a:t>The Financial Mechanism Office</a:t>
            </a:r>
          </a:p>
          <a:p>
            <a:pPr marL="0" indent="0">
              <a:lnSpc>
                <a:spcPct val="100000"/>
              </a:lnSpc>
              <a:buFont typeface="Arial" panose="020B0604020202020204" pitchFamily="34" charset="0"/>
              <a:buNone/>
            </a:pPr>
            <a:endParaRPr lang="en-GB" sz="1200">
              <a:solidFill>
                <a:schemeClr val="tx1"/>
              </a:solidFill>
            </a:endParaRPr>
          </a:p>
          <a:p>
            <a:pPr marL="0" indent="0">
              <a:lnSpc>
                <a:spcPct val="100000"/>
              </a:lnSpc>
              <a:buFont typeface="Arial" panose="020B0604020202020204" pitchFamily="34" charset="0"/>
              <a:buNone/>
            </a:pPr>
            <a:r>
              <a:rPr lang="en-GB" sz="1200" b="1">
                <a:solidFill>
                  <a:schemeClr val="tx1"/>
                </a:solidFill>
              </a:rPr>
              <a:t>Only one open call</a:t>
            </a:r>
          </a:p>
          <a:p>
            <a:pPr marL="171450" indent="-171450">
              <a:lnSpc>
                <a:spcPct val="100000"/>
              </a:lnSpc>
              <a:buFont typeface="Arial" panose="020B0604020202020204" pitchFamily="34" charset="0"/>
              <a:buChar char="•"/>
            </a:pPr>
            <a:r>
              <a:rPr lang="en-GB" sz="1200">
                <a:solidFill>
                  <a:schemeClr val="tx1"/>
                </a:solidFill>
              </a:rPr>
              <a:t>Over </a:t>
            </a:r>
            <a:r>
              <a:rPr lang="en-GB" sz="1200" b="1">
                <a:solidFill>
                  <a:schemeClr val="tx1"/>
                </a:solidFill>
              </a:rPr>
              <a:t>700 applications </a:t>
            </a:r>
            <a:r>
              <a:rPr lang="en-GB" sz="1200">
                <a:solidFill>
                  <a:schemeClr val="tx1"/>
                </a:solidFill>
              </a:rPr>
              <a:t>received</a:t>
            </a:r>
          </a:p>
          <a:p>
            <a:pPr marL="171450" indent="-171450">
              <a:lnSpc>
                <a:spcPct val="100000"/>
              </a:lnSpc>
              <a:buFont typeface="Arial" panose="020B0604020202020204" pitchFamily="34" charset="0"/>
              <a:buChar char="•"/>
            </a:pPr>
            <a:r>
              <a:rPr lang="en-GB" sz="1200" b="1">
                <a:solidFill>
                  <a:schemeClr val="tx1"/>
                </a:solidFill>
              </a:rPr>
              <a:t>21 projects </a:t>
            </a:r>
            <a:r>
              <a:rPr lang="en-GB" sz="1200">
                <a:solidFill>
                  <a:schemeClr val="tx1"/>
                </a:solidFill>
              </a:rPr>
              <a:t>in implementation since late 2020</a:t>
            </a:r>
          </a:p>
          <a:p>
            <a:pPr marL="171450" indent="-171450">
              <a:lnSpc>
                <a:spcPct val="100000"/>
              </a:lnSpc>
              <a:buFont typeface="Arial" panose="020B0604020202020204" pitchFamily="34" charset="0"/>
              <a:buChar char="•"/>
            </a:pPr>
            <a:r>
              <a:rPr lang="en-GB" sz="1200" b="1">
                <a:solidFill>
                  <a:schemeClr val="tx1"/>
                </a:solidFill>
              </a:rPr>
              <a:t>6 Greek entities </a:t>
            </a:r>
            <a:r>
              <a:rPr lang="en-GB" sz="1200">
                <a:solidFill>
                  <a:schemeClr val="tx1"/>
                </a:solidFill>
              </a:rPr>
              <a:t>take part in </a:t>
            </a:r>
            <a:r>
              <a:rPr lang="en-GB" sz="1200" b="1">
                <a:solidFill>
                  <a:schemeClr val="tx1"/>
                </a:solidFill>
              </a:rPr>
              <a:t>four projects </a:t>
            </a:r>
            <a:r>
              <a:rPr lang="en-GB" sz="1200">
                <a:solidFill>
                  <a:schemeClr val="tx1"/>
                </a:solidFill>
              </a:rPr>
              <a:t>focusing on </a:t>
            </a:r>
            <a:r>
              <a:rPr lang="en-GB" sz="1200" b="1">
                <a:solidFill>
                  <a:schemeClr val="tx1"/>
                </a:solidFill>
              </a:rPr>
              <a:t>environmental issues, active citizenship </a:t>
            </a:r>
            <a:r>
              <a:rPr lang="en-GB" sz="1200">
                <a:solidFill>
                  <a:schemeClr val="tx1"/>
                </a:solidFill>
              </a:rPr>
              <a:t>and </a:t>
            </a:r>
            <a:r>
              <a:rPr lang="en-GB" sz="1200" b="1">
                <a:solidFill>
                  <a:schemeClr val="tx1"/>
                </a:solidFill>
              </a:rPr>
              <a:t>better public services</a:t>
            </a:r>
          </a:p>
          <a:p>
            <a:pPr marL="171450" indent="-171450">
              <a:lnSpc>
                <a:spcPct val="100000"/>
              </a:lnSpc>
              <a:buFont typeface="Arial" panose="020B0604020202020204" pitchFamily="34" charset="0"/>
              <a:buChar char="•"/>
            </a:pPr>
            <a:r>
              <a:rPr lang="en-GB" sz="1200">
                <a:solidFill>
                  <a:schemeClr val="tx1"/>
                </a:solidFill>
              </a:rPr>
              <a:t>The </a:t>
            </a:r>
            <a:r>
              <a:rPr lang="en-GB" sz="1200" b="1">
                <a:solidFill>
                  <a:schemeClr val="tx1"/>
                </a:solidFill>
              </a:rPr>
              <a:t>21 projects </a:t>
            </a:r>
            <a:r>
              <a:rPr lang="en-GB" sz="1200">
                <a:solidFill>
                  <a:schemeClr val="tx1"/>
                </a:solidFill>
              </a:rPr>
              <a:t>have almost exhausted all of the funds – no future open calls are planned</a:t>
            </a:r>
          </a:p>
          <a:p>
            <a:pPr marL="0" indent="0">
              <a:lnSpc>
                <a:spcPct val="100000"/>
              </a:lnSpc>
              <a:buFont typeface="Arial" panose="020B0604020202020204" pitchFamily="34" charset="0"/>
              <a:buNone/>
            </a:pPr>
            <a:endParaRPr lang="en-GB" sz="1200" b="0">
              <a:solidFill>
                <a:schemeClr val="tx1"/>
              </a:solidFill>
            </a:endParaRPr>
          </a:p>
        </p:txBody>
      </p:sp>
      <p:sp>
        <p:nvSpPr>
          <p:cNvPr id="4" name="Slide Number Placeholder 3"/>
          <p:cNvSpPr>
            <a:spLocks noGrp="1"/>
          </p:cNvSpPr>
          <p:nvPr>
            <p:ph type="sldNum" sz="quarter" idx="5"/>
          </p:nvPr>
        </p:nvSpPr>
        <p:spPr/>
        <p:txBody>
          <a:bodyPr/>
          <a:lstStyle/>
          <a:p>
            <a:fld id="{F9DA259D-87B2-48A8-8896-0559A1CBD787}" type="slidenum">
              <a:rPr lang="en-GB" smtClean="0"/>
              <a:t>7</a:t>
            </a:fld>
            <a:endParaRPr lang="en-GB"/>
          </a:p>
        </p:txBody>
      </p:sp>
    </p:spTree>
    <p:extLst>
      <p:ext uri="{BB962C8B-B14F-4D97-AF65-F5344CB8AC3E}">
        <p14:creationId xmlns:p14="http://schemas.microsoft.com/office/powerpoint/2010/main" val="2508725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828252" rtl="0" eaLnBrk="1" fontAlgn="auto" latinLnBrk="0" hangingPunct="1">
              <a:lnSpc>
                <a:spcPct val="100000"/>
              </a:lnSpc>
              <a:spcBef>
                <a:spcPts val="0"/>
              </a:spcBef>
              <a:spcAft>
                <a:spcPts val="0"/>
              </a:spcAft>
              <a:buClrTx/>
              <a:buSzTx/>
              <a:buFontTx/>
              <a:buNone/>
              <a:tabLst/>
              <a:defRPr/>
            </a:pPr>
            <a:r>
              <a:rPr lang="en-GB" sz="1200" b="1">
                <a:solidFill>
                  <a:schemeClr val="tx1"/>
                </a:solidFill>
              </a:rPr>
              <a:t>BLUE-GREENWAY: Innovative solutions for improving the environmental status of eutrophic and anoxic coastal ecosystems.</a:t>
            </a:r>
          </a:p>
          <a:p>
            <a:pPr marL="171450" indent="-171450">
              <a:lnSpc>
                <a:spcPct val="100000"/>
              </a:lnSpc>
              <a:buFont typeface="Arial" panose="020B0604020202020204" pitchFamily="34" charset="0"/>
              <a:buChar char="•"/>
            </a:pPr>
            <a:r>
              <a:rPr lang="en-GB" sz="1200"/>
              <a:t>The project addresses the </a:t>
            </a:r>
            <a:r>
              <a:rPr lang="en-GB" sz="1200" b="1"/>
              <a:t>intertwined common challenges </a:t>
            </a:r>
            <a:r>
              <a:rPr lang="en-GB" sz="1200"/>
              <a:t>of the </a:t>
            </a:r>
            <a:r>
              <a:rPr lang="en-GB" sz="1200" b="1"/>
              <a:t>sea-land chain </a:t>
            </a:r>
            <a:r>
              <a:rPr lang="en-GB" sz="1200"/>
              <a:t>by treating the pollution problems of </a:t>
            </a:r>
            <a:r>
              <a:rPr lang="en-GB" sz="1200" b="1"/>
              <a:t>eutrophic and anoxic coastal eco-systems (sea) </a:t>
            </a:r>
            <a:r>
              <a:rPr lang="en-GB" sz="1200"/>
              <a:t>that result from land-based and other pollution sources and by focusing on </a:t>
            </a:r>
            <a:r>
              <a:rPr lang="en-GB" sz="1200" b="1"/>
              <a:t>green procurement of products </a:t>
            </a:r>
            <a:r>
              <a:rPr lang="en-GB" sz="1200"/>
              <a:t>and </a:t>
            </a:r>
            <a:r>
              <a:rPr lang="en-GB" sz="1200" b="1"/>
              <a:t>services in wastewater management (land).</a:t>
            </a:r>
          </a:p>
          <a:p>
            <a:pPr marL="171450" indent="-171450">
              <a:lnSpc>
                <a:spcPct val="100000"/>
              </a:lnSpc>
              <a:buFont typeface="Arial" panose="020B0604020202020204" pitchFamily="34" charset="0"/>
              <a:buChar char="•"/>
            </a:pPr>
            <a:endParaRPr lang="en-GB" sz="1200" b="1"/>
          </a:p>
          <a:p>
            <a:pPr marL="0" marR="0" lvl="0" indent="0" algn="l" defTabSz="1828252" rtl="0" eaLnBrk="1" fontAlgn="base" latinLnBrk="0" hangingPunct="1">
              <a:lnSpc>
                <a:spcPct val="100000"/>
              </a:lnSpc>
              <a:spcBef>
                <a:spcPts val="0"/>
              </a:spcBef>
              <a:spcAft>
                <a:spcPts val="0"/>
              </a:spcAft>
              <a:buClrTx/>
              <a:buSzTx/>
              <a:buFont typeface="Arial" panose="020B0604020202020204" pitchFamily="34" charset="0"/>
              <a:buNone/>
              <a:tabLst/>
              <a:defRPr/>
            </a:pPr>
            <a:r>
              <a:rPr lang="en-GB" sz="1200" b="1">
                <a:solidFill>
                  <a:schemeClr val="tx1"/>
                </a:solidFill>
              </a:rPr>
              <a:t>Reducing the Consumption and Disposal of Single-use Plastics in the Tourism Industry in Cyprus, Greece and Malta</a:t>
            </a:r>
          </a:p>
          <a:p>
            <a:pPr marL="171450" marR="0" lvl="0" indent="-171450" algn="l" defTabSz="182825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a:t>The project will </a:t>
            </a:r>
            <a:r>
              <a:rPr lang="en-GB" sz="1200" b="1"/>
              <a:t>select a sample of at least three tourist establishments </a:t>
            </a:r>
            <a:r>
              <a:rPr lang="en-GB" sz="1200"/>
              <a:t>per region. Then, partners will support those samples via pilots to </a:t>
            </a:r>
            <a:r>
              <a:rPr lang="en-GB" sz="1200" b="1"/>
              <a:t>move to sustainable resource-efficient business models </a:t>
            </a:r>
            <a:r>
              <a:rPr lang="en-GB" sz="1200"/>
              <a:t>that will </a:t>
            </a:r>
            <a:r>
              <a:rPr lang="en-GB" sz="1200" b="1"/>
              <a:t>identify and replace </a:t>
            </a:r>
            <a:r>
              <a:rPr lang="en-GB" sz="1200"/>
              <a:t>commonly used </a:t>
            </a:r>
            <a:r>
              <a:rPr lang="en-GB" sz="1200" b="1"/>
              <a:t>single-use plastics with environmentally friendlier</a:t>
            </a:r>
            <a:r>
              <a:rPr lang="en-GB" sz="1200"/>
              <a:t> and </a:t>
            </a:r>
            <a:r>
              <a:rPr lang="en-GB" sz="1200" b="1"/>
              <a:t>affordable alternatives</a:t>
            </a:r>
            <a:r>
              <a:rPr lang="en-GB" sz="1200"/>
              <a:t>.</a:t>
            </a:r>
          </a:p>
          <a:p>
            <a:pPr marL="171450" indent="-171450">
              <a:lnSpc>
                <a:spcPct val="100000"/>
              </a:lnSpc>
              <a:buFont typeface="Arial" panose="020B0604020202020204" pitchFamily="34" charset="0"/>
              <a:buChar char="•"/>
            </a:pPr>
            <a:endParaRPr lang="en-GB" sz="1200"/>
          </a:p>
          <a:p>
            <a:pPr marL="0" indent="0">
              <a:lnSpc>
                <a:spcPct val="200000"/>
              </a:lnSpc>
              <a:buFont typeface="Arial" panose="020B0604020202020204" pitchFamily="34" charset="0"/>
              <a:buNone/>
            </a:pPr>
            <a:endParaRPr lang="en-GB" sz="1200" b="1"/>
          </a:p>
        </p:txBody>
      </p:sp>
      <p:sp>
        <p:nvSpPr>
          <p:cNvPr id="4" name="Slide Number Placeholder 3"/>
          <p:cNvSpPr>
            <a:spLocks noGrp="1"/>
          </p:cNvSpPr>
          <p:nvPr>
            <p:ph type="sldNum" sz="quarter" idx="5"/>
          </p:nvPr>
        </p:nvSpPr>
        <p:spPr/>
        <p:txBody>
          <a:bodyPr/>
          <a:lstStyle/>
          <a:p>
            <a:fld id="{F9DA259D-87B2-48A8-8896-0559A1CBD787}" type="slidenum">
              <a:rPr lang="en-GB" smtClean="0"/>
              <a:t>8</a:t>
            </a:fld>
            <a:endParaRPr lang="en-GB"/>
          </a:p>
        </p:txBody>
      </p:sp>
    </p:spTree>
    <p:extLst>
      <p:ext uri="{BB962C8B-B14F-4D97-AF65-F5344CB8AC3E}">
        <p14:creationId xmlns:p14="http://schemas.microsoft.com/office/powerpoint/2010/main" val="14559794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828252" rtl="0" eaLnBrk="1" fontAlgn="auto" latinLnBrk="0" hangingPunct="1">
              <a:lnSpc>
                <a:spcPct val="100000"/>
              </a:lnSpc>
              <a:spcBef>
                <a:spcPts val="0"/>
              </a:spcBef>
              <a:spcAft>
                <a:spcPts val="0"/>
              </a:spcAft>
              <a:buClrTx/>
              <a:buSzTx/>
              <a:buFontTx/>
              <a:buNone/>
              <a:tabLst/>
              <a:defRPr/>
            </a:pPr>
            <a:r>
              <a:rPr lang="en-GB" sz="1200" b="1">
                <a:solidFill>
                  <a:schemeClr val="tx1"/>
                </a:solidFill>
              </a:rPr>
              <a:t>Co-Deciding Europe: Civic Tech for Good Governance and Active Citizenship! (CODE Europe).</a:t>
            </a:r>
          </a:p>
          <a:p>
            <a:pPr marL="171450" indent="-171450">
              <a:lnSpc>
                <a:spcPct val="200000"/>
              </a:lnSpc>
              <a:buFont typeface="Arial" panose="020B0604020202020204" pitchFamily="34" charset="0"/>
              <a:buChar char="•"/>
            </a:pPr>
            <a:r>
              <a:rPr lang="en-GB" sz="1200"/>
              <a:t>The project proposes to </a:t>
            </a:r>
            <a:r>
              <a:rPr lang="en-GB" sz="1200" b="1"/>
              <a:t>pilot the collaborative method of crowdsourcing legislation </a:t>
            </a:r>
            <a:r>
              <a:rPr lang="en-GB" sz="1200"/>
              <a:t>in five beneficiary countries on the </a:t>
            </a:r>
            <a:r>
              <a:rPr lang="en-GB" sz="1200" b="1"/>
              <a:t>subject of air quality </a:t>
            </a:r>
            <a:r>
              <a:rPr lang="en-GB" sz="1200"/>
              <a:t>– a topic chosen because of its </a:t>
            </a:r>
            <a:r>
              <a:rPr lang="en-GB" sz="1200" b="1"/>
              <a:t>transnational nature and the problems associated with it</a:t>
            </a:r>
            <a:r>
              <a:rPr lang="en-GB" sz="1200"/>
              <a:t>.</a:t>
            </a:r>
          </a:p>
          <a:p>
            <a:pPr marL="0" indent="0">
              <a:lnSpc>
                <a:spcPct val="200000"/>
              </a:lnSpc>
              <a:buFont typeface="Arial" panose="020B0604020202020204" pitchFamily="34" charset="0"/>
              <a:buNone/>
            </a:pPr>
            <a:endParaRPr lang="en-GB" sz="1200"/>
          </a:p>
          <a:p>
            <a:pPr marL="0" marR="0" lvl="0" indent="0" algn="l" defTabSz="1828252" rtl="0" eaLnBrk="1" fontAlgn="base" latinLnBrk="0" hangingPunct="1">
              <a:lnSpc>
                <a:spcPct val="100000"/>
              </a:lnSpc>
              <a:spcBef>
                <a:spcPts val="0"/>
              </a:spcBef>
              <a:spcAft>
                <a:spcPts val="0"/>
              </a:spcAft>
              <a:buClrTx/>
              <a:buSzTx/>
              <a:buFont typeface="Arial" panose="020B0604020202020204" pitchFamily="34" charset="0"/>
              <a:buNone/>
              <a:tabLst/>
              <a:defRPr/>
            </a:pPr>
            <a:r>
              <a:rPr lang="en-GB" sz="1200" b="1">
                <a:solidFill>
                  <a:schemeClr val="tx1"/>
                </a:solidFill>
              </a:rPr>
              <a:t>COMPETENCE – Capacity building Of </a:t>
            </a:r>
            <a:r>
              <a:rPr lang="en-GB" sz="1200" b="1" err="1">
                <a:solidFill>
                  <a:schemeClr val="tx1"/>
                </a:solidFill>
              </a:rPr>
              <a:t>eMployees</a:t>
            </a:r>
            <a:r>
              <a:rPr lang="en-GB" sz="1200" b="1">
                <a:solidFill>
                  <a:schemeClr val="tx1"/>
                </a:solidFill>
              </a:rPr>
              <a:t> of </a:t>
            </a:r>
            <a:r>
              <a:rPr lang="en-GB" sz="1200" b="1" err="1">
                <a:solidFill>
                  <a:schemeClr val="tx1"/>
                </a:solidFill>
              </a:rPr>
              <a:t>municiPalitiEs</a:t>
            </a:r>
            <a:r>
              <a:rPr lang="en-GB" sz="1200" b="1">
                <a:solidFill>
                  <a:schemeClr val="tx1"/>
                </a:solidFill>
              </a:rPr>
              <a:t> for </a:t>
            </a:r>
            <a:r>
              <a:rPr lang="en-GB" sz="1200" b="1" err="1">
                <a:solidFill>
                  <a:schemeClr val="tx1"/>
                </a:solidFill>
              </a:rPr>
              <a:t>beTtEr</a:t>
            </a:r>
            <a:r>
              <a:rPr lang="en-GB" sz="1200" b="1">
                <a:solidFill>
                  <a:schemeClr val="tx1"/>
                </a:solidFill>
              </a:rPr>
              <a:t> </a:t>
            </a:r>
            <a:r>
              <a:rPr lang="en-GB" sz="1200" b="1" err="1">
                <a:solidFill>
                  <a:schemeClr val="tx1"/>
                </a:solidFill>
              </a:rPr>
              <a:t>provisioN</a:t>
            </a:r>
            <a:r>
              <a:rPr lang="en-GB" sz="1200" b="1">
                <a:solidFill>
                  <a:schemeClr val="tx1"/>
                </a:solidFill>
              </a:rPr>
              <a:t> of </a:t>
            </a:r>
            <a:r>
              <a:rPr lang="en-GB" sz="1200" b="1" err="1">
                <a:solidFill>
                  <a:schemeClr val="tx1"/>
                </a:solidFill>
              </a:rPr>
              <a:t>publiC</a:t>
            </a:r>
            <a:r>
              <a:rPr lang="en-GB" sz="1200" b="1">
                <a:solidFill>
                  <a:schemeClr val="tx1"/>
                </a:solidFill>
              </a:rPr>
              <a:t> </a:t>
            </a:r>
            <a:r>
              <a:rPr lang="en-GB" sz="1200" b="1" err="1">
                <a:solidFill>
                  <a:schemeClr val="tx1"/>
                </a:solidFill>
              </a:rPr>
              <a:t>sErvices</a:t>
            </a:r>
            <a:r>
              <a:rPr lang="en-GB" sz="1200" b="1">
                <a:solidFill>
                  <a:schemeClr val="tx1"/>
                </a:solidFill>
              </a:rPr>
              <a:t> </a:t>
            </a:r>
          </a:p>
          <a:p>
            <a:pPr marL="171450" indent="-171450">
              <a:lnSpc>
                <a:spcPct val="200000"/>
              </a:lnSpc>
              <a:buFont typeface="Arial" panose="020B0604020202020204" pitchFamily="34" charset="0"/>
              <a:buChar char="•"/>
            </a:pPr>
            <a:r>
              <a:rPr lang="en-GB" sz="1200"/>
              <a:t>The main objective of the project is to </a:t>
            </a:r>
            <a:r>
              <a:rPr lang="en-GB" sz="1200" b="1"/>
              <a:t>improve the quality of services</a:t>
            </a:r>
            <a:r>
              <a:rPr lang="en-GB" sz="1200"/>
              <a:t> provided by municipalities though </a:t>
            </a:r>
            <a:r>
              <a:rPr lang="en-GB" sz="1200" b="1"/>
              <a:t>building capacity of civil servants</a:t>
            </a:r>
            <a:r>
              <a:rPr lang="en-GB" sz="1200"/>
              <a:t>.</a:t>
            </a:r>
          </a:p>
          <a:p>
            <a:pPr marL="0" indent="0">
              <a:lnSpc>
                <a:spcPct val="200000"/>
              </a:lnSpc>
              <a:buFont typeface="Arial" panose="020B0604020202020204" pitchFamily="34" charset="0"/>
              <a:buNone/>
            </a:pPr>
            <a:endParaRPr lang="en-GB" sz="1200"/>
          </a:p>
        </p:txBody>
      </p:sp>
      <p:sp>
        <p:nvSpPr>
          <p:cNvPr id="4" name="Slide Number Placeholder 3"/>
          <p:cNvSpPr>
            <a:spLocks noGrp="1"/>
          </p:cNvSpPr>
          <p:nvPr>
            <p:ph type="sldNum" sz="quarter" idx="5"/>
          </p:nvPr>
        </p:nvSpPr>
        <p:spPr/>
        <p:txBody>
          <a:bodyPr/>
          <a:lstStyle/>
          <a:p>
            <a:fld id="{F9DA259D-87B2-48A8-8896-0559A1CBD787}" type="slidenum">
              <a:rPr lang="en-GB" smtClean="0"/>
              <a:t>9</a:t>
            </a:fld>
            <a:endParaRPr lang="en-GB"/>
          </a:p>
        </p:txBody>
      </p:sp>
    </p:spTree>
    <p:extLst>
      <p:ext uri="{BB962C8B-B14F-4D97-AF65-F5344CB8AC3E}">
        <p14:creationId xmlns:p14="http://schemas.microsoft.com/office/powerpoint/2010/main" val="148206783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light background">
    <p:spTree>
      <p:nvGrpSpPr>
        <p:cNvPr id="1" name=""/>
        <p:cNvGrpSpPr/>
        <p:nvPr/>
      </p:nvGrpSpPr>
      <p:grpSpPr>
        <a:xfrm>
          <a:off x="0" y="0"/>
          <a:ext cx="0" cy="0"/>
          <a:chOff x="0" y="0"/>
          <a:chExt cx="0" cy="0"/>
        </a:xfrm>
      </p:grpSpPr>
      <p:sp>
        <p:nvSpPr>
          <p:cNvPr id="2" name="Tittel 1"/>
          <p:cNvSpPr>
            <a:spLocks noGrp="1"/>
          </p:cNvSpPr>
          <p:nvPr>
            <p:ph type="ctrTitle" hasCustomPrompt="1"/>
          </p:nvPr>
        </p:nvSpPr>
        <p:spPr>
          <a:xfrm>
            <a:off x="1260157" y="6382328"/>
            <a:ext cx="18332511" cy="1231106"/>
          </a:xfrm>
        </p:spPr>
        <p:txBody>
          <a:bodyPr wrap="square" lIns="0" tIns="0" rIns="0" bIns="0" anchor="ctr">
            <a:spAutoFit/>
          </a:bodyPr>
          <a:lstStyle>
            <a:lvl1pPr algn="l">
              <a:defRPr sz="8000"/>
            </a:lvl1pPr>
          </a:lstStyle>
          <a:p>
            <a:r>
              <a:rPr lang="nb-NO" err="1"/>
              <a:t>Click</a:t>
            </a:r>
            <a:r>
              <a:rPr lang="nb-NO"/>
              <a:t> to </a:t>
            </a:r>
            <a:r>
              <a:rPr lang="nb-NO" err="1"/>
              <a:t>add</a:t>
            </a:r>
            <a:r>
              <a:rPr lang="nb-NO"/>
              <a:t> </a:t>
            </a:r>
            <a:r>
              <a:rPr lang="nb-NO" err="1"/>
              <a:t>title</a:t>
            </a:r>
            <a:endParaRPr lang="nb-NO"/>
          </a:p>
        </p:txBody>
      </p:sp>
      <p:sp>
        <p:nvSpPr>
          <p:cNvPr id="4" name="Plassholder for dato 3"/>
          <p:cNvSpPr>
            <a:spLocks noGrp="1"/>
          </p:cNvSpPr>
          <p:nvPr>
            <p:ph type="dt" sz="half" idx="10"/>
          </p:nvPr>
        </p:nvSpPr>
        <p:spPr>
          <a:xfrm>
            <a:off x="19136392" y="12705989"/>
            <a:ext cx="3985698" cy="461665"/>
          </a:xfrm>
          <a:prstGeom prst="rect">
            <a:avLst/>
          </a:prstGeom>
        </p:spPr>
        <p:txBody>
          <a:bodyPr anchor="b">
            <a:spAutoFit/>
          </a:bodyPr>
          <a:lstStyle>
            <a:lvl1pPr>
              <a:defRPr sz="3000">
                <a:solidFill>
                  <a:schemeClr val="dk2"/>
                </a:solidFill>
              </a:defRPr>
            </a:lvl1pPr>
          </a:lstStyle>
          <a:p>
            <a:fld id="{D5906656-A9BE-4917-BFD7-16C60DDEE872}" type="datetime1">
              <a:rPr lang="nb-NO" smtClean="0"/>
              <a:t>13.11.2023</a:t>
            </a:fld>
            <a:endParaRPr lang="nb-NO"/>
          </a:p>
        </p:txBody>
      </p:sp>
      <p:sp>
        <p:nvSpPr>
          <p:cNvPr id="13" name="Plassholder for tekst 12"/>
          <p:cNvSpPr>
            <a:spLocks noGrp="1"/>
          </p:cNvSpPr>
          <p:nvPr>
            <p:ph type="body" sz="quarter" idx="13" hasCustomPrompt="1"/>
          </p:nvPr>
        </p:nvSpPr>
        <p:spPr>
          <a:xfrm>
            <a:off x="1260157" y="12153389"/>
            <a:ext cx="4220063" cy="461665"/>
          </a:xfrm>
        </p:spPr>
        <p:txBody>
          <a:bodyPr anchor="b">
            <a:spAutoFit/>
          </a:bodyPr>
          <a:lstStyle>
            <a:lvl1pPr marL="0" indent="0">
              <a:buNone/>
              <a:defRPr b="1">
                <a:solidFill>
                  <a:schemeClr val="dk2"/>
                </a:solidFill>
              </a:defRPr>
            </a:lvl1pPr>
          </a:lstStyle>
          <a:p>
            <a:pPr lvl="0"/>
            <a:r>
              <a:rPr lang="nb-NO" err="1"/>
              <a:t>Name</a:t>
            </a:r>
            <a:endParaRPr lang="en-GB"/>
          </a:p>
        </p:txBody>
      </p:sp>
      <p:sp>
        <p:nvSpPr>
          <p:cNvPr id="14" name="Plassholder for tekst 12"/>
          <p:cNvSpPr>
            <a:spLocks noGrp="1"/>
          </p:cNvSpPr>
          <p:nvPr>
            <p:ph type="body" sz="quarter" idx="14" hasCustomPrompt="1"/>
          </p:nvPr>
        </p:nvSpPr>
        <p:spPr>
          <a:xfrm>
            <a:off x="1260157" y="12707725"/>
            <a:ext cx="4220063" cy="461665"/>
          </a:xfrm>
        </p:spPr>
        <p:txBody>
          <a:bodyPr anchor="b">
            <a:spAutoFit/>
          </a:bodyPr>
          <a:lstStyle>
            <a:lvl1pPr marL="0" indent="0">
              <a:buNone/>
              <a:defRPr b="1">
                <a:solidFill>
                  <a:schemeClr val="dk2"/>
                </a:solidFill>
              </a:defRPr>
            </a:lvl1pPr>
          </a:lstStyle>
          <a:p>
            <a:pPr lvl="0"/>
            <a:r>
              <a:rPr lang="nb-NO" err="1"/>
              <a:t>Title</a:t>
            </a:r>
            <a:endParaRPr lang="en-GB"/>
          </a:p>
        </p:txBody>
      </p:sp>
      <p:sp>
        <p:nvSpPr>
          <p:cNvPr id="17" name="Plassholder for tekst 12"/>
          <p:cNvSpPr>
            <a:spLocks noGrp="1"/>
          </p:cNvSpPr>
          <p:nvPr>
            <p:ph type="body" sz="quarter" idx="15" hasCustomPrompt="1"/>
          </p:nvPr>
        </p:nvSpPr>
        <p:spPr>
          <a:xfrm>
            <a:off x="10200074" y="12146546"/>
            <a:ext cx="6767125" cy="461665"/>
          </a:xfrm>
        </p:spPr>
        <p:txBody>
          <a:bodyPr wrap="square" anchor="b">
            <a:spAutoFit/>
          </a:bodyPr>
          <a:lstStyle>
            <a:lvl1pPr marL="0" indent="0">
              <a:buNone/>
              <a:defRPr b="0">
                <a:solidFill>
                  <a:schemeClr val="dk2"/>
                </a:solidFill>
              </a:defRPr>
            </a:lvl1pPr>
          </a:lstStyle>
          <a:p>
            <a:pPr lvl="0"/>
            <a:r>
              <a:rPr lang="nb-NO"/>
              <a:t>Office</a:t>
            </a:r>
            <a:endParaRPr lang="en-GB"/>
          </a:p>
        </p:txBody>
      </p:sp>
      <p:sp>
        <p:nvSpPr>
          <p:cNvPr id="18" name="Plassholder for tekst 12"/>
          <p:cNvSpPr>
            <a:spLocks noGrp="1"/>
          </p:cNvSpPr>
          <p:nvPr>
            <p:ph type="body" sz="quarter" idx="16" hasCustomPrompt="1"/>
          </p:nvPr>
        </p:nvSpPr>
        <p:spPr>
          <a:xfrm>
            <a:off x="10200075" y="12705989"/>
            <a:ext cx="6767125" cy="461665"/>
          </a:xfrm>
        </p:spPr>
        <p:txBody>
          <a:bodyPr wrap="square" anchor="b">
            <a:spAutoFit/>
          </a:bodyPr>
          <a:lstStyle>
            <a:lvl1pPr marL="0" indent="0">
              <a:buNone/>
              <a:defRPr b="0">
                <a:solidFill>
                  <a:schemeClr val="dk2"/>
                </a:solidFill>
              </a:defRPr>
            </a:lvl1pPr>
          </a:lstStyle>
          <a:p>
            <a:pPr lvl="0"/>
            <a:r>
              <a:rPr lang="nb-NO"/>
              <a:t>Company</a:t>
            </a:r>
            <a:endParaRPr lang="en-GB"/>
          </a:p>
        </p:txBody>
      </p:sp>
      <p:pic>
        <p:nvPicPr>
          <p:cNvPr id="20" name="Bilde 19"/>
          <p:cNvPicPr>
            <a:picLocks noChangeAspect="1"/>
          </p:cNvPicPr>
          <p:nvPr userDrawn="1"/>
        </p:nvPicPr>
        <p:blipFill>
          <a:blip r:embed="rId2"/>
          <a:stretch>
            <a:fillRect/>
          </a:stretch>
        </p:blipFill>
        <p:spPr>
          <a:xfrm>
            <a:off x="1" y="0"/>
            <a:ext cx="24380825" cy="2413702"/>
          </a:xfrm>
          <a:prstGeom prst="rect">
            <a:avLst/>
          </a:prstGeom>
        </p:spPr>
      </p:pic>
    </p:spTree>
    <p:extLst>
      <p:ext uri="{BB962C8B-B14F-4D97-AF65-F5344CB8AC3E}">
        <p14:creationId xmlns:p14="http://schemas.microsoft.com/office/powerpoint/2010/main" val="18465593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diagram">
    <p:spTree>
      <p:nvGrpSpPr>
        <p:cNvPr id="1" name=""/>
        <p:cNvGrpSpPr/>
        <p:nvPr/>
      </p:nvGrpSpPr>
      <p:grpSpPr>
        <a:xfrm>
          <a:off x="0" y="0"/>
          <a:ext cx="0" cy="0"/>
          <a:chOff x="0" y="0"/>
          <a:chExt cx="0" cy="0"/>
        </a:xfrm>
      </p:grpSpPr>
      <p:sp>
        <p:nvSpPr>
          <p:cNvPr id="2" name="Plassholder for diagram 1"/>
          <p:cNvSpPr>
            <a:spLocks noGrp="1"/>
          </p:cNvSpPr>
          <p:nvPr>
            <p:ph type="chart" sz="quarter" idx="11" hasCustomPrompt="1"/>
          </p:nvPr>
        </p:nvSpPr>
        <p:spPr>
          <a:xfrm>
            <a:off x="5742718" y="1168400"/>
            <a:ext cx="17375190" cy="11111129"/>
          </a:xfrm>
          <a:prstGeom prst="rect">
            <a:avLst/>
          </a:prstGeom>
        </p:spPr>
        <p:txBody>
          <a:bodyPr lIns="0" tIns="0" rIns="0" bIns="0"/>
          <a:lstStyle>
            <a:lvl1pPr>
              <a:defRPr/>
            </a:lvl1pPr>
          </a:lstStyle>
          <a:p>
            <a:r>
              <a:rPr lang="en-GB"/>
              <a:t>Click the icon to add a chart</a:t>
            </a:r>
          </a:p>
        </p:txBody>
      </p:sp>
      <p:sp>
        <p:nvSpPr>
          <p:cNvPr id="6" name="Plassholder for innhold 2"/>
          <p:cNvSpPr>
            <a:spLocks noGrp="1"/>
          </p:cNvSpPr>
          <p:nvPr>
            <p:ph idx="12" hasCustomPrompt="1"/>
          </p:nvPr>
        </p:nvSpPr>
        <p:spPr>
          <a:xfrm>
            <a:off x="1260386" y="1629141"/>
            <a:ext cx="4010673" cy="10650388"/>
          </a:xfrm>
        </p:spPr>
        <p:txBody>
          <a:bodyPr/>
          <a:lstStyle>
            <a:lvl1pPr>
              <a:defRPr/>
            </a:lvl1pPr>
          </a:lstStyle>
          <a:p>
            <a:pPr lvl="0"/>
            <a:r>
              <a:rPr lang="nb-NO"/>
              <a:t>Click to add text</a:t>
            </a:r>
          </a:p>
          <a:p>
            <a:pPr lvl="1"/>
            <a:r>
              <a:rPr lang="nb-NO"/>
              <a:t>Second level</a:t>
            </a:r>
          </a:p>
          <a:p>
            <a:pPr lvl="2"/>
            <a:r>
              <a:rPr lang="nb-NO"/>
              <a:t>Third level</a:t>
            </a:r>
          </a:p>
          <a:p>
            <a:pPr lvl="3"/>
            <a:r>
              <a:rPr lang="nb-NO"/>
              <a:t>Fourth level</a:t>
            </a:r>
          </a:p>
          <a:p>
            <a:pPr lvl="4"/>
            <a:r>
              <a:rPr lang="nb-NO"/>
              <a:t>Fifth level</a:t>
            </a:r>
          </a:p>
        </p:txBody>
      </p:sp>
      <p:sp>
        <p:nvSpPr>
          <p:cNvPr id="8" name="Plassholder for tekst 8"/>
          <p:cNvSpPr>
            <a:spLocks noGrp="1"/>
          </p:cNvSpPr>
          <p:nvPr>
            <p:ph type="body" sz="quarter" idx="13" hasCustomPrompt="1"/>
          </p:nvPr>
        </p:nvSpPr>
        <p:spPr>
          <a:xfrm>
            <a:off x="1259560" y="1168400"/>
            <a:ext cx="4010673" cy="461665"/>
          </a:xfrm>
        </p:spPr>
        <p:txBody>
          <a:bodyPr wrap="square">
            <a:spAutoFit/>
          </a:bodyPr>
          <a:lstStyle>
            <a:lvl1pPr marL="0" indent="0">
              <a:buNone/>
              <a:defRPr b="1">
                <a:solidFill>
                  <a:schemeClr val="accent1"/>
                </a:solidFill>
              </a:defRPr>
            </a:lvl1pPr>
          </a:lstStyle>
          <a:p>
            <a:pPr lvl="0"/>
            <a:r>
              <a:rPr lang="nb-NO" err="1"/>
              <a:t>Click</a:t>
            </a:r>
            <a:r>
              <a:rPr lang="nb-NO"/>
              <a:t> to </a:t>
            </a:r>
            <a:r>
              <a:rPr lang="nb-NO" err="1"/>
              <a:t>add</a:t>
            </a:r>
            <a:r>
              <a:rPr lang="nb-NO"/>
              <a:t> </a:t>
            </a:r>
            <a:r>
              <a:rPr lang="nb-NO" err="1"/>
              <a:t>subtitle</a:t>
            </a:r>
            <a:endParaRPr lang="en-GB"/>
          </a:p>
        </p:txBody>
      </p:sp>
    </p:spTree>
    <p:extLst>
      <p:ext uri="{BB962C8B-B14F-4D97-AF65-F5344CB8AC3E}">
        <p14:creationId xmlns:p14="http://schemas.microsoft.com/office/powerpoint/2010/main" val="31086804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diagram red">
    <p:spTree>
      <p:nvGrpSpPr>
        <p:cNvPr id="1" name=""/>
        <p:cNvGrpSpPr/>
        <p:nvPr/>
      </p:nvGrpSpPr>
      <p:grpSpPr>
        <a:xfrm>
          <a:off x="0" y="0"/>
          <a:ext cx="0" cy="0"/>
          <a:chOff x="0" y="0"/>
          <a:chExt cx="0" cy="0"/>
        </a:xfrm>
      </p:grpSpPr>
      <p:sp>
        <p:nvSpPr>
          <p:cNvPr id="2" name="Plassholder for diagram 1"/>
          <p:cNvSpPr>
            <a:spLocks noGrp="1"/>
          </p:cNvSpPr>
          <p:nvPr>
            <p:ph type="chart" sz="quarter" idx="11" hasCustomPrompt="1"/>
          </p:nvPr>
        </p:nvSpPr>
        <p:spPr>
          <a:xfrm>
            <a:off x="5742718" y="1168400"/>
            <a:ext cx="17375190" cy="11111129"/>
          </a:xfrm>
          <a:prstGeom prst="rect">
            <a:avLst/>
          </a:prstGeom>
        </p:spPr>
        <p:txBody>
          <a:bodyPr lIns="0" tIns="0" rIns="0" bIns="0"/>
          <a:lstStyle>
            <a:lvl1pPr>
              <a:defRPr/>
            </a:lvl1pPr>
          </a:lstStyle>
          <a:p>
            <a:r>
              <a:rPr lang="en-GB"/>
              <a:t>Click the icon to add a chart</a:t>
            </a:r>
          </a:p>
        </p:txBody>
      </p:sp>
      <p:sp>
        <p:nvSpPr>
          <p:cNvPr id="6" name="Plassholder for innhold 2"/>
          <p:cNvSpPr>
            <a:spLocks noGrp="1"/>
          </p:cNvSpPr>
          <p:nvPr>
            <p:ph idx="12" hasCustomPrompt="1"/>
          </p:nvPr>
        </p:nvSpPr>
        <p:spPr>
          <a:xfrm>
            <a:off x="1260386" y="1629141"/>
            <a:ext cx="4010673" cy="10650388"/>
          </a:xfrm>
        </p:spPr>
        <p:txBody>
          <a:bodyPr/>
          <a:lstStyle>
            <a:lvl1pPr>
              <a:defRPr/>
            </a:lvl1pPr>
          </a:lstStyle>
          <a:p>
            <a:pPr lvl="0"/>
            <a:r>
              <a:rPr lang="nb-NO"/>
              <a:t>Click to add text</a:t>
            </a:r>
          </a:p>
          <a:p>
            <a:pPr lvl="1"/>
            <a:r>
              <a:rPr lang="nb-NO"/>
              <a:t>Second level</a:t>
            </a:r>
          </a:p>
          <a:p>
            <a:pPr lvl="2"/>
            <a:r>
              <a:rPr lang="nb-NO"/>
              <a:t>Third level</a:t>
            </a:r>
          </a:p>
          <a:p>
            <a:pPr lvl="3"/>
            <a:r>
              <a:rPr lang="nb-NO"/>
              <a:t>Fourth level</a:t>
            </a:r>
          </a:p>
          <a:p>
            <a:pPr lvl="4"/>
            <a:r>
              <a:rPr lang="nb-NO"/>
              <a:t>Fifth level</a:t>
            </a:r>
          </a:p>
        </p:txBody>
      </p:sp>
      <p:sp>
        <p:nvSpPr>
          <p:cNvPr id="8" name="Plassholder for tekst 8"/>
          <p:cNvSpPr>
            <a:spLocks noGrp="1"/>
          </p:cNvSpPr>
          <p:nvPr>
            <p:ph type="body" sz="quarter" idx="13" hasCustomPrompt="1"/>
          </p:nvPr>
        </p:nvSpPr>
        <p:spPr>
          <a:xfrm>
            <a:off x="1259560" y="1168400"/>
            <a:ext cx="4010673" cy="461665"/>
          </a:xfrm>
        </p:spPr>
        <p:txBody>
          <a:bodyPr wrap="square">
            <a:spAutoFit/>
          </a:bodyPr>
          <a:lstStyle>
            <a:lvl1pPr marL="0" indent="0">
              <a:buNone/>
              <a:defRPr b="1">
                <a:solidFill>
                  <a:schemeClr val="accent2"/>
                </a:solidFill>
              </a:defRPr>
            </a:lvl1pPr>
          </a:lstStyle>
          <a:p>
            <a:pPr lvl="0"/>
            <a:r>
              <a:rPr lang="nb-NO" err="1"/>
              <a:t>Click</a:t>
            </a:r>
            <a:r>
              <a:rPr lang="nb-NO"/>
              <a:t> to </a:t>
            </a:r>
            <a:r>
              <a:rPr lang="nb-NO" err="1"/>
              <a:t>add</a:t>
            </a:r>
            <a:r>
              <a:rPr lang="nb-NO"/>
              <a:t> </a:t>
            </a:r>
            <a:r>
              <a:rPr lang="nb-NO" err="1"/>
              <a:t>subtitle</a:t>
            </a:r>
            <a:endParaRPr lang="en-GB"/>
          </a:p>
        </p:txBody>
      </p:sp>
    </p:spTree>
    <p:extLst>
      <p:ext uri="{BB962C8B-B14F-4D97-AF65-F5344CB8AC3E}">
        <p14:creationId xmlns:p14="http://schemas.microsoft.com/office/powerpoint/2010/main" val="19226268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table">
    <p:spTree>
      <p:nvGrpSpPr>
        <p:cNvPr id="1" name=""/>
        <p:cNvGrpSpPr/>
        <p:nvPr/>
      </p:nvGrpSpPr>
      <p:grpSpPr>
        <a:xfrm>
          <a:off x="0" y="0"/>
          <a:ext cx="0" cy="0"/>
          <a:chOff x="0" y="0"/>
          <a:chExt cx="0" cy="0"/>
        </a:xfrm>
      </p:grpSpPr>
      <p:sp>
        <p:nvSpPr>
          <p:cNvPr id="2" name="Plassholder for tabell 1"/>
          <p:cNvSpPr>
            <a:spLocks noGrp="1"/>
          </p:cNvSpPr>
          <p:nvPr>
            <p:ph type="tbl" sz="quarter" idx="12" hasCustomPrompt="1"/>
          </p:nvPr>
        </p:nvSpPr>
        <p:spPr>
          <a:xfrm>
            <a:off x="5742718" y="1168400"/>
            <a:ext cx="17375191" cy="11111129"/>
          </a:xfrm>
          <a:prstGeom prst="rect">
            <a:avLst/>
          </a:prstGeom>
        </p:spPr>
        <p:txBody>
          <a:bodyPr lIns="0" tIns="0" rIns="0" bIns="0"/>
          <a:lstStyle>
            <a:lvl1pPr>
              <a:defRPr/>
            </a:lvl1pPr>
          </a:lstStyle>
          <a:p>
            <a:r>
              <a:rPr lang="en-GB"/>
              <a:t>Click on the icon to add a table</a:t>
            </a:r>
          </a:p>
        </p:txBody>
      </p:sp>
      <p:sp>
        <p:nvSpPr>
          <p:cNvPr id="8" name="Plassholder for innhold 2"/>
          <p:cNvSpPr>
            <a:spLocks noGrp="1"/>
          </p:cNvSpPr>
          <p:nvPr>
            <p:ph idx="11" hasCustomPrompt="1"/>
          </p:nvPr>
        </p:nvSpPr>
        <p:spPr>
          <a:xfrm>
            <a:off x="1260386" y="1629141"/>
            <a:ext cx="4010673" cy="10650388"/>
          </a:xfrm>
        </p:spPr>
        <p:txBody>
          <a:bodyPr/>
          <a:lstStyle>
            <a:lvl1pPr>
              <a:defRPr/>
            </a:lvl1pPr>
          </a:lstStyle>
          <a:p>
            <a:pPr lvl="0"/>
            <a:r>
              <a:rPr lang="nb-NO"/>
              <a:t>Click to add text</a:t>
            </a:r>
          </a:p>
          <a:p>
            <a:pPr lvl="1"/>
            <a:r>
              <a:rPr lang="nb-NO"/>
              <a:t>Second level</a:t>
            </a:r>
          </a:p>
          <a:p>
            <a:pPr lvl="2"/>
            <a:r>
              <a:rPr lang="nb-NO"/>
              <a:t>Third level</a:t>
            </a:r>
          </a:p>
          <a:p>
            <a:pPr lvl="3"/>
            <a:r>
              <a:rPr lang="nb-NO"/>
              <a:t>Fourth level</a:t>
            </a:r>
          </a:p>
          <a:p>
            <a:pPr lvl="4"/>
            <a:r>
              <a:rPr lang="nb-NO"/>
              <a:t>Fifth level</a:t>
            </a:r>
          </a:p>
        </p:txBody>
      </p:sp>
      <p:sp>
        <p:nvSpPr>
          <p:cNvPr id="9" name="Plassholder for tekst 8"/>
          <p:cNvSpPr>
            <a:spLocks noGrp="1"/>
          </p:cNvSpPr>
          <p:nvPr>
            <p:ph type="body" sz="quarter" idx="13" hasCustomPrompt="1"/>
          </p:nvPr>
        </p:nvSpPr>
        <p:spPr>
          <a:xfrm>
            <a:off x="1259560" y="1168400"/>
            <a:ext cx="4010673" cy="461665"/>
          </a:xfrm>
        </p:spPr>
        <p:txBody>
          <a:bodyPr wrap="square">
            <a:spAutoFit/>
          </a:bodyPr>
          <a:lstStyle>
            <a:lvl1pPr marL="0" indent="0">
              <a:buNone/>
              <a:defRPr b="1">
                <a:solidFill>
                  <a:schemeClr val="accent1"/>
                </a:solidFill>
              </a:defRPr>
            </a:lvl1pPr>
          </a:lstStyle>
          <a:p>
            <a:pPr lvl="0"/>
            <a:r>
              <a:rPr lang="nb-NO" err="1"/>
              <a:t>Click</a:t>
            </a:r>
            <a:r>
              <a:rPr lang="nb-NO"/>
              <a:t> to </a:t>
            </a:r>
            <a:r>
              <a:rPr lang="nb-NO" err="1"/>
              <a:t>add</a:t>
            </a:r>
            <a:r>
              <a:rPr lang="nb-NO"/>
              <a:t> </a:t>
            </a:r>
            <a:r>
              <a:rPr lang="nb-NO" err="1"/>
              <a:t>subtitle</a:t>
            </a:r>
            <a:endParaRPr lang="en-GB"/>
          </a:p>
        </p:txBody>
      </p:sp>
    </p:spTree>
    <p:extLst>
      <p:ext uri="{BB962C8B-B14F-4D97-AF65-F5344CB8AC3E}">
        <p14:creationId xmlns:p14="http://schemas.microsoft.com/office/powerpoint/2010/main" val="7365848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and table red">
    <p:spTree>
      <p:nvGrpSpPr>
        <p:cNvPr id="1" name=""/>
        <p:cNvGrpSpPr/>
        <p:nvPr/>
      </p:nvGrpSpPr>
      <p:grpSpPr>
        <a:xfrm>
          <a:off x="0" y="0"/>
          <a:ext cx="0" cy="0"/>
          <a:chOff x="0" y="0"/>
          <a:chExt cx="0" cy="0"/>
        </a:xfrm>
      </p:grpSpPr>
      <p:sp>
        <p:nvSpPr>
          <p:cNvPr id="2" name="Plassholder for tabell 1"/>
          <p:cNvSpPr>
            <a:spLocks noGrp="1"/>
          </p:cNvSpPr>
          <p:nvPr>
            <p:ph type="tbl" sz="quarter" idx="12" hasCustomPrompt="1"/>
          </p:nvPr>
        </p:nvSpPr>
        <p:spPr>
          <a:xfrm>
            <a:off x="5742718" y="1168400"/>
            <a:ext cx="17375191" cy="11111129"/>
          </a:xfrm>
          <a:prstGeom prst="rect">
            <a:avLst/>
          </a:prstGeom>
        </p:spPr>
        <p:txBody>
          <a:bodyPr lIns="0" tIns="0" rIns="0" bIns="0"/>
          <a:lstStyle>
            <a:lvl1pPr>
              <a:defRPr/>
            </a:lvl1pPr>
          </a:lstStyle>
          <a:p>
            <a:r>
              <a:rPr lang="en-GB"/>
              <a:t>Click on the icon to add a table</a:t>
            </a:r>
          </a:p>
        </p:txBody>
      </p:sp>
      <p:sp>
        <p:nvSpPr>
          <p:cNvPr id="8" name="Plassholder for innhold 2"/>
          <p:cNvSpPr>
            <a:spLocks noGrp="1"/>
          </p:cNvSpPr>
          <p:nvPr>
            <p:ph idx="11" hasCustomPrompt="1"/>
          </p:nvPr>
        </p:nvSpPr>
        <p:spPr>
          <a:xfrm>
            <a:off x="1260386" y="1629141"/>
            <a:ext cx="4010673" cy="10650388"/>
          </a:xfrm>
        </p:spPr>
        <p:txBody>
          <a:bodyPr/>
          <a:lstStyle>
            <a:lvl1pPr>
              <a:defRPr/>
            </a:lvl1pPr>
          </a:lstStyle>
          <a:p>
            <a:pPr lvl="0"/>
            <a:r>
              <a:rPr lang="nb-NO"/>
              <a:t>Click to add text</a:t>
            </a:r>
          </a:p>
          <a:p>
            <a:pPr lvl="1"/>
            <a:r>
              <a:rPr lang="nb-NO"/>
              <a:t>Second level</a:t>
            </a:r>
          </a:p>
          <a:p>
            <a:pPr lvl="2"/>
            <a:r>
              <a:rPr lang="nb-NO"/>
              <a:t>Third level</a:t>
            </a:r>
          </a:p>
          <a:p>
            <a:pPr lvl="3"/>
            <a:r>
              <a:rPr lang="nb-NO"/>
              <a:t>Fourth level</a:t>
            </a:r>
          </a:p>
          <a:p>
            <a:pPr lvl="4"/>
            <a:r>
              <a:rPr lang="nb-NO"/>
              <a:t>Fifth level</a:t>
            </a:r>
          </a:p>
        </p:txBody>
      </p:sp>
      <p:sp>
        <p:nvSpPr>
          <p:cNvPr id="9" name="Plassholder for tekst 8"/>
          <p:cNvSpPr>
            <a:spLocks noGrp="1"/>
          </p:cNvSpPr>
          <p:nvPr>
            <p:ph type="body" sz="quarter" idx="13" hasCustomPrompt="1"/>
          </p:nvPr>
        </p:nvSpPr>
        <p:spPr>
          <a:xfrm>
            <a:off x="1259560" y="1168400"/>
            <a:ext cx="4010673" cy="461665"/>
          </a:xfrm>
        </p:spPr>
        <p:txBody>
          <a:bodyPr wrap="square">
            <a:spAutoFit/>
          </a:bodyPr>
          <a:lstStyle>
            <a:lvl1pPr marL="0" indent="0">
              <a:buNone/>
              <a:defRPr b="1">
                <a:solidFill>
                  <a:schemeClr val="accent2"/>
                </a:solidFill>
              </a:defRPr>
            </a:lvl1pPr>
          </a:lstStyle>
          <a:p>
            <a:pPr lvl="0"/>
            <a:r>
              <a:rPr lang="nb-NO" err="1"/>
              <a:t>Click</a:t>
            </a:r>
            <a:r>
              <a:rPr lang="nb-NO"/>
              <a:t> to </a:t>
            </a:r>
            <a:r>
              <a:rPr lang="nb-NO" err="1"/>
              <a:t>add</a:t>
            </a:r>
            <a:r>
              <a:rPr lang="nb-NO"/>
              <a:t> </a:t>
            </a:r>
            <a:r>
              <a:rPr lang="nb-NO" err="1"/>
              <a:t>subtitle</a:t>
            </a:r>
            <a:endParaRPr lang="en-GB"/>
          </a:p>
        </p:txBody>
      </p:sp>
    </p:spTree>
    <p:extLst>
      <p:ext uri="{BB962C8B-B14F-4D97-AF65-F5344CB8AC3E}">
        <p14:creationId xmlns:p14="http://schemas.microsoft.com/office/powerpoint/2010/main" val="4919453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Large text red">
    <p:bg>
      <p:bgPr>
        <a:solidFill>
          <a:schemeClr val="accent2"/>
        </a:solidFill>
        <a:effectLst/>
      </p:bgPr>
    </p:bg>
    <p:spTree>
      <p:nvGrpSpPr>
        <p:cNvPr id="1" name=""/>
        <p:cNvGrpSpPr/>
        <p:nvPr/>
      </p:nvGrpSpPr>
      <p:grpSpPr>
        <a:xfrm>
          <a:off x="0" y="0"/>
          <a:ext cx="0" cy="0"/>
          <a:chOff x="0" y="0"/>
          <a:chExt cx="0" cy="0"/>
        </a:xfrm>
      </p:grpSpPr>
      <p:sp>
        <p:nvSpPr>
          <p:cNvPr id="2" name="Tittel 1"/>
          <p:cNvSpPr>
            <a:spLocks noGrp="1"/>
          </p:cNvSpPr>
          <p:nvPr>
            <p:ph type="title" hasCustomPrompt="1"/>
          </p:nvPr>
        </p:nvSpPr>
        <p:spPr>
          <a:xfrm>
            <a:off x="1260157" y="5633541"/>
            <a:ext cx="21028462" cy="1384995"/>
          </a:xfrm>
        </p:spPr>
        <p:txBody>
          <a:bodyPr anchor="ctr"/>
          <a:lstStyle>
            <a:lvl1pPr>
              <a:defRPr sz="9000">
                <a:solidFill>
                  <a:schemeClr val="lt1"/>
                </a:solidFill>
              </a:defRPr>
            </a:lvl1pPr>
          </a:lstStyle>
          <a:p>
            <a:r>
              <a:rPr lang="nb-NO" err="1"/>
              <a:t>Click</a:t>
            </a:r>
            <a:r>
              <a:rPr lang="nb-NO"/>
              <a:t> to </a:t>
            </a:r>
            <a:r>
              <a:rPr lang="nb-NO" err="1"/>
              <a:t>add</a:t>
            </a:r>
            <a:r>
              <a:rPr lang="nb-NO"/>
              <a:t> </a:t>
            </a:r>
            <a:r>
              <a:rPr lang="nb-NO" err="1"/>
              <a:t>title</a:t>
            </a:r>
            <a:endParaRPr lang="nb-NO"/>
          </a:p>
        </p:txBody>
      </p:sp>
      <p:sp>
        <p:nvSpPr>
          <p:cNvPr id="7" name="Rectangle 5"/>
          <p:cNvSpPr>
            <a:spLocks noChangeArrowheads="1"/>
          </p:cNvSpPr>
          <p:nvPr userDrawn="1"/>
        </p:nvSpPr>
        <p:spPr bwMode="auto">
          <a:xfrm>
            <a:off x="1906588" y="12903932"/>
            <a:ext cx="155575" cy="161925"/>
          </a:xfrm>
          <a:prstGeom prst="rect">
            <a:avLst/>
          </a:pr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8" name="Freeform 6"/>
          <p:cNvSpPr>
            <a:spLocks/>
          </p:cNvSpPr>
          <p:nvPr userDrawn="1"/>
        </p:nvSpPr>
        <p:spPr bwMode="auto">
          <a:xfrm>
            <a:off x="1433513" y="12903932"/>
            <a:ext cx="158750" cy="161925"/>
          </a:xfrm>
          <a:custGeom>
            <a:avLst/>
            <a:gdLst>
              <a:gd name="T0" fmla="*/ 100 w 100"/>
              <a:gd name="T1" fmla="*/ 102 h 102"/>
              <a:gd name="T2" fmla="*/ 0 w 100"/>
              <a:gd name="T3" fmla="*/ 102 h 102"/>
              <a:gd name="T4" fmla="*/ 0 w 100"/>
              <a:gd name="T5" fmla="*/ 0 h 102"/>
              <a:gd name="T6" fmla="*/ 100 w 100"/>
              <a:gd name="T7" fmla="*/ 102 h 102"/>
            </a:gdLst>
            <a:ahLst/>
            <a:cxnLst>
              <a:cxn ang="0">
                <a:pos x="T0" y="T1"/>
              </a:cxn>
              <a:cxn ang="0">
                <a:pos x="T2" y="T3"/>
              </a:cxn>
              <a:cxn ang="0">
                <a:pos x="T4" y="T5"/>
              </a:cxn>
              <a:cxn ang="0">
                <a:pos x="T6" y="T7"/>
              </a:cxn>
            </a:cxnLst>
            <a:rect l="0" t="0" r="r" b="b"/>
            <a:pathLst>
              <a:path w="100" h="102">
                <a:moveTo>
                  <a:pt x="100" y="102"/>
                </a:moveTo>
                <a:lnTo>
                  <a:pt x="0" y="102"/>
                </a:lnTo>
                <a:lnTo>
                  <a:pt x="0" y="0"/>
                </a:lnTo>
                <a:lnTo>
                  <a:pt x="100" y="102"/>
                </a:lnTo>
                <a:close/>
              </a:path>
            </a:pathLst>
          </a:cu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9" name="Rectangle 7"/>
          <p:cNvSpPr>
            <a:spLocks noChangeArrowheads="1"/>
          </p:cNvSpPr>
          <p:nvPr userDrawn="1"/>
        </p:nvSpPr>
        <p:spPr bwMode="auto">
          <a:xfrm>
            <a:off x="1277938" y="12903932"/>
            <a:ext cx="155575" cy="319088"/>
          </a:xfrm>
          <a:prstGeom prst="rect">
            <a:avLst/>
          </a:pr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0" name="Freeform 8"/>
          <p:cNvSpPr>
            <a:spLocks/>
          </p:cNvSpPr>
          <p:nvPr userDrawn="1"/>
        </p:nvSpPr>
        <p:spPr bwMode="auto">
          <a:xfrm>
            <a:off x="1592263" y="12746770"/>
            <a:ext cx="155575" cy="476250"/>
          </a:xfrm>
          <a:custGeom>
            <a:avLst/>
            <a:gdLst>
              <a:gd name="T0" fmla="*/ 0 w 98"/>
              <a:gd name="T1" fmla="*/ 0 h 300"/>
              <a:gd name="T2" fmla="*/ 0 w 98"/>
              <a:gd name="T3" fmla="*/ 201 h 300"/>
              <a:gd name="T4" fmla="*/ 98 w 98"/>
              <a:gd name="T5" fmla="*/ 300 h 300"/>
              <a:gd name="T6" fmla="*/ 98 w 98"/>
              <a:gd name="T7" fmla="*/ 0 h 300"/>
              <a:gd name="T8" fmla="*/ 0 w 98"/>
              <a:gd name="T9" fmla="*/ 0 h 300"/>
            </a:gdLst>
            <a:ahLst/>
            <a:cxnLst>
              <a:cxn ang="0">
                <a:pos x="T0" y="T1"/>
              </a:cxn>
              <a:cxn ang="0">
                <a:pos x="T2" y="T3"/>
              </a:cxn>
              <a:cxn ang="0">
                <a:pos x="T4" y="T5"/>
              </a:cxn>
              <a:cxn ang="0">
                <a:pos x="T6" y="T7"/>
              </a:cxn>
              <a:cxn ang="0">
                <a:pos x="T8" y="T9"/>
              </a:cxn>
            </a:cxnLst>
            <a:rect l="0" t="0" r="r" b="b"/>
            <a:pathLst>
              <a:path w="98" h="300">
                <a:moveTo>
                  <a:pt x="0" y="0"/>
                </a:moveTo>
                <a:lnTo>
                  <a:pt x="0" y="201"/>
                </a:lnTo>
                <a:lnTo>
                  <a:pt x="98" y="300"/>
                </a:lnTo>
                <a:lnTo>
                  <a:pt x="98" y="0"/>
                </a:lnTo>
                <a:lnTo>
                  <a:pt x="0" y="0"/>
                </a:lnTo>
                <a:close/>
              </a:path>
            </a:pathLst>
          </a:cu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1" name="Freeform 9"/>
          <p:cNvSpPr>
            <a:spLocks/>
          </p:cNvSpPr>
          <p:nvPr userDrawn="1"/>
        </p:nvSpPr>
        <p:spPr bwMode="auto">
          <a:xfrm>
            <a:off x="2609850" y="12903932"/>
            <a:ext cx="155575" cy="161925"/>
          </a:xfrm>
          <a:custGeom>
            <a:avLst/>
            <a:gdLst>
              <a:gd name="T0" fmla="*/ 98 w 98"/>
              <a:gd name="T1" fmla="*/ 102 h 102"/>
              <a:gd name="T2" fmla="*/ 0 w 98"/>
              <a:gd name="T3" fmla="*/ 102 h 102"/>
              <a:gd name="T4" fmla="*/ 0 w 98"/>
              <a:gd name="T5" fmla="*/ 0 h 102"/>
              <a:gd name="T6" fmla="*/ 98 w 98"/>
              <a:gd name="T7" fmla="*/ 102 h 102"/>
            </a:gdLst>
            <a:ahLst/>
            <a:cxnLst>
              <a:cxn ang="0">
                <a:pos x="T0" y="T1"/>
              </a:cxn>
              <a:cxn ang="0">
                <a:pos x="T2" y="T3"/>
              </a:cxn>
              <a:cxn ang="0">
                <a:pos x="T4" y="T5"/>
              </a:cxn>
              <a:cxn ang="0">
                <a:pos x="T6" y="T7"/>
              </a:cxn>
            </a:cxnLst>
            <a:rect l="0" t="0" r="r" b="b"/>
            <a:pathLst>
              <a:path w="98" h="102">
                <a:moveTo>
                  <a:pt x="98" y="102"/>
                </a:moveTo>
                <a:lnTo>
                  <a:pt x="0" y="102"/>
                </a:lnTo>
                <a:lnTo>
                  <a:pt x="0" y="0"/>
                </a:lnTo>
                <a:lnTo>
                  <a:pt x="98" y="102"/>
                </a:lnTo>
                <a:close/>
              </a:path>
            </a:pathLst>
          </a:cu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2" name="Rectangle 10"/>
          <p:cNvSpPr>
            <a:spLocks noChangeArrowheads="1"/>
          </p:cNvSpPr>
          <p:nvPr userDrawn="1"/>
        </p:nvSpPr>
        <p:spPr bwMode="auto">
          <a:xfrm>
            <a:off x="2455863" y="12903932"/>
            <a:ext cx="153988" cy="319088"/>
          </a:xfrm>
          <a:prstGeom prst="rect">
            <a:avLst/>
          </a:pr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3" name="Freeform 11"/>
          <p:cNvSpPr>
            <a:spLocks/>
          </p:cNvSpPr>
          <p:nvPr userDrawn="1"/>
        </p:nvSpPr>
        <p:spPr bwMode="auto">
          <a:xfrm>
            <a:off x="2765425" y="12746770"/>
            <a:ext cx="158750" cy="476250"/>
          </a:xfrm>
          <a:custGeom>
            <a:avLst/>
            <a:gdLst>
              <a:gd name="T0" fmla="*/ 0 w 100"/>
              <a:gd name="T1" fmla="*/ 0 h 300"/>
              <a:gd name="T2" fmla="*/ 0 w 100"/>
              <a:gd name="T3" fmla="*/ 201 h 300"/>
              <a:gd name="T4" fmla="*/ 100 w 100"/>
              <a:gd name="T5" fmla="*/ 300 h 300"/>
              <a:gd name="T6" fmla="*/ 100 w 100"/>
              <a:gd name="T7" fmla="*/ 0 h 300"/>
              <a:gd name="T8" fmla="*/ 0 w 100"/>
              <a:gd name="T9" fmla="*/ 0 h 300"/>
            </a:gdLst>
            <a:ahLst/>
            <a:cxnLst>
              <a:cxn ang="0">
                <a:pos x="T0" y="T1"/>
              </a:cxn>
              <a:cxn ang="0">
                <a:pos x="T2" y="T3"/>
              </a:cxn>
              <a:cxn ang="0">
                <a:pos x="T4" y="T5"/>
              </a:cxn>
              <a:cxn ang="0">
                <a:pos x="T6" y="T7"/>
              </a:cxn>
              <a:cxn ang="0">
                <a:pos x="T8" y="T9"/>
              </a:cxn>
            </a:cxnLst>
            <a:rect l="0" t="0" r="r" b="b"/>
            <a:pathLst>
              <a:path w="100" h="300">
                <a:moveTo>
                  <a:pt x="0" y="0"/>
                </a:moveTo>
                <a:lnTo>
                  <a:pt x="0" y="201"/>
                </a:lnTo>
                <a:lnTo>
                  <a:pt x="100" y="300"/>
                </a:lnTo>
                <a:lnTo>
                  <a:pt x="100" y="0"/>
                </a:lnTo>
                <a:lnTo>
                  <a:pt x="0" y="0"/>
                </a:lnTo>
                <a:close/>
              </a:path>
            </a:pathLst>
          </a:cu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4" name="Rectangle 12"/>
          <p:cNvSpPr>
            <a:spLocks noChangeArrowheads="1"/>
          </p:cNvSpPr>
          <p:nvPr userDrawn="1"/>
        </p:nvSpPr>
        <p:spPr bwMode="auto">
          <a:xfrm>
            <a:off x="1747838" y="12589607"/>
            <a:ext cx="158750" cy="476250"/>
          </a:xfrm>
          <a:prstGeom prst="rect">
            <a:avLst/>
          </a:pr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5" name="Line 13"/>
          <p:cNvSpPr>
            <a:spLocks noChangeShapeType="1"/>
          </p:cNvSpPr>
          <p:nvPr userDrawn="1"/>
        </p:nvSpPr>
        <p:spPr bwMode="auto">
          <a:xfrm>
            <a:off x="2062163" y="13065857"/>
            <a:ext cx="393700" cy="0"/>
          </a:xfrm>
          <a:prstGeom prst="line">
            <a:avLst/>
          </a:prstGeom>
          <a:noFill/>
          <a:ln w="19050"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6" name="Line 14"/>
          <p:cNvSpPr>
            <a:spLocks noChangeShapeType="1"/>
          </p:cNvSpPr>
          <p:nvPr userDrawn="1"/>
        </p:nvSpPr>
        <p:spPr bwMode="auto">
          <a:xfrm>
            <a:off x="2924175" y="13065857"/>
            <a:ext cx="21443950" cy="0"/>
          </a:xfrm>
          <a:prstGeom prst="line">
            <a:avLst/>
          </a:prstGeom>
          <a:noFill/>
          <a:ln w="19050"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7" name="Line 15"/>
          <p:cNvSpPr>
            <a:spLocks noChangeShapeType="1"/>
          </p:cNvSpPr>
          <p:nvPr userDrawn="1"/>
        </p:nvSpPr>
        <p:spPr bwMode="auto">
          <a:xfrm>
            <a:off x="6350" y="13065857"/>
            <a:ext cx="1271588" cy="0"/>
          </a:xfrm>
          <a:prstGeom prst="line">
            <a:avLst/>
          </a:prstGeom>
          <a:noFill/>
          <a:ln w="19050"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28032043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Large text green">
    <p:bg>
      <p:bgPr>
        <a:solidFill>
          <a:schemeClr val="accent3"/>
        </a:solidFill>
        <a:effectLst/>
      </p:bgPr>
    </p:bg>
    <p:spTree>
      <p:nvGrpSpPr>
        <p:cNvPr id="1" name=""/>
        <p:cNvGrpSpPr/>
        <p:nvPr/>
      </p:nvGrpSpPr>
      <p:grpSpPr>
        <a:xfrm>
          <a:off x="0" y="0"/>
          <a:ext cx="0" cy="0"/>
          <a:chOff x="0" y="0"/>
          <a:chExt cx="0" cy="0"/>
        </a:xfrm>
      </p:grpSpPr>
      <p:sp>
        <p:nvSpPr>
          <p:cNvPr id="2" name="Tittel 1"/>
          <p:cNvSpPr>
            <a:spLocks noGrp="1"/>
          </p:cNvSpPr>
          <p:nvPr>
            <p:ph type="title" hasCustomPrompt="1"/>
          </p:nvPr>
        </p:nvSpPr>
        <p:spPr>
          <a:xfrm>
            <a:off x="1260157" y="5633541"/>
            <a:ext cx="21028462" cy="1384995"/>
          </a:xfrm>
        </p:spPr>
        <p:txBody>
          <a:bodyPr anchor="ctr"/>
          <a:lstStyle>
            <a:lvl1pPr>
              <a:defRPr sz="9000">
                <a:solidFill>
                  <a:schemeClr val="lt1"/>
                </a:solidFill>
              </a:defRPr>
            </a:lvl1pPr>
          </a:lstStyle>
          <a:p>
            <a:r>
              <a:rPr lang="nb-NO" err="1"/>
              <a:t>Click</a:t>
            </a:r>
            <a:r>
              <a:rPr lang="nb-NO"/>
              <a:t> to </a:t>
            </a:r>
            <a:r>
              <a:rPr lang="nb-NO" err="1"/>
              <a:t>add</a:t>
            </a:r>
            <a:r>
              <a:rPr lang="nb-NO"/>
              <a:t> </a:t>
            </a:r>
            <a:r>
              <a:rPr lang="nb-NO" err="1"/>
              <a:t>title</a:t>
            </a:r>
            <a:endParaRPr lang="nb-NO"/>
          </a:p>
        </p:txBody>
      </p:sp>
      <p:sp>
        <p:nvSpPr>
          <p:cNvPr id="7" name="Rectangle 5"/>
          <p:cNvSpPr>
            <a:spLocks noChangeArrowheads="1"/>
          </p:cNvSpPr>
          <p:nvPr userDrawn="1"/>
        </p:nvSpPr>
        <p:spPr bwMode="auto">
          <a:xfrm>
            <a:off x="1906588" y="12903932"/>
            <a:ext cx="155575" cy="161925"/>
          </a:xfrm>
          <a:prstGeom prst="rect">
            <a:avLst/>
          </a:pr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8" name="Freeform 6"/>
          <p:cNvSpPr>
            <a:spLocks/>
          </p:cNvSpPr>
          <p:nvPr userDrawn="1"/>
        </p:nvSpPr>
        <p:spPr bwMode="auto">
          <a:xfrm>
            <a:off x="1433513" y="12903932"/>
            <a:ext cx="158750" cy="161925"/>
          </a:xfrm>
          <a:custGeom>
            <a:avLst/>
            <a:gdLst>
              <a:gd name="T0" fmla="*/ 100 w 100"/>
              <a:gd name="T1" fmla="*/ 102 h 102"/>
              <a:gd name="T2" fmla="*/ 0 w 100"/>
              <a:gd name="T3" fmla="*/ 102 h 102"/>
              <a:gd name="T4" fmla="*/ 0 w 100"/>
              <a:gd name="T5" fmla="*/ 0 h 102"/>
              <a:gd name="T6" fmla="*/ 100 w 100"/>
              <a:gd name="T7" fmla="*/ 102 h 102"/>
            </a:gdLst>
            <a:ahLst/>
            <a:cxnLst>
              <a:cxn ang="0">
                <a:pos x="T0" y="T1"/>
              </a:cxn>
              <a:cxn ang="0">
                <a:pos x="T2" y="T3"/>
              </a:cxn>
              <a:cxn ang="0">
                <a:pos x="T4" y="T5"/>
              </a:cxn>
              <a:cxn ang="0">
                <a:pos x="T6" y="T7"/>
              </a:cxn>
            </a:cxnLst>
            <a:rect l="0" t="0" r="r" b="b"/>
            <a:pathLst>
              <a:path w="100" h="102">
                <a:moveTo>
                  <a:pt x="100" y="102"/>
                </a:moveTo>
                <a:lnTo>
                  <a:pt x="0" y="102"/>
                </a:lnTo>
                <a:lnTo>
                  <a:pt x="0" y="0"/>
                </a:lnTo>
                <a:lnTo>
                  <a:pt x="100" y="102"/>
                </a:lnTo>
                <a:close/>
              </a:path>
            </a:pathLst>
          </a:cu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9" name="Rectangle 7"/>
          <p:cNvSpPr>
            <a:spLocks noChangeArrowheads="1"/>
          </p:cNvSpPr>
          <p:nvPr userDrawn="1"/>
        </p:nvSpPr>
        <p:spPr bwMode="auto">
          <a:xfrm>
            <a:off x="1277938" y="12903932"/>
            <a:ext cx="155575" cy="319088"/>
          </a:xfrm>
          <a:prstGeom prst="rect">
            <a:avLst/>
          </a:pr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0" name="Freeform 8"/>
          <p:cNvSpPr>
            <a:spLocks/>
          </p:cNvSpPr>
          <p:nvPr userDrawn="1"/>
        </p:nvSpPr>
        <p:spPr bwMode="auto">
          <a:xfrm>
            <a:off x="1592263" y="12746770"/>
            <a:ext cx="155575" cy="476250"/>
          </a:xfrm>
          <a:custGeom>
            <a:avLst/>
            <a:gdLst>
              <a:gd name="T0" fmla="*/ 0 w 98"/>
              <a:gd name="T1" fmla="*/ 0 h 300"/>
              <a:gd name="T2" fmla="*/ 0 w 98"/>
              <a:gd name="T3" fmla="*/ 201 h 300"/>
              <a:gd name="T4" fmla="*/ 98 w 98"/>
              <a:gd name="T5" fmla="*/ 300 h 300"/>
              <a:gd name="T6" fmla="*/ 98 w 98"/>
              <a:gd name="T7" fmla="*/ 0 h 300"/>
              <a:gd name="T8" fmla="*/ 0 w 98"/>
              <a:gd name="T9" fmla="*/ 0 h 300"/>
            </a:gdLst>
            <a:ahLst/>
            <a:cxnLst>
              <a:cxn ang="0">
                <a:pos x="T0" y="T1"/>
              </a:cxn>
              <a:cxn ang="0">
                <a:pos x="T2" y="T3"/>
              </a:cxn>
              <a:cxn ang="0">
                <a:pos x="T4" y="T5"/>
              </a:cxn>
              <a:cxn ang="0">
                <a:pos x="T6" y="T7"/>
              </a:cxn>
              <a:cxn ang="0">
                <a:pos x="T8" y="T9"/>
              </a:cxn>
            </a:cxnLst>
            <a:rect l="0" t="0" r="r" b="b"/>
            <a:pathLst>
              <a:path w="98" h="300">
                <a:moveTo>
                  <a:pt x="0" y="0"/>
                </a:moveTo>
                <a:lnTo>
                  <a:pt x="0" y="201"/>
                </a:lnTo>
                <a:lnTo>
                  <a:pt x="98" y="300"/>
                </a:lnTo>
                <a:lnTo>
                  <a:pt x="98" y="0"/>
                </a:lnTo>
                <a:lnTo>
                  <a:pt x="0" y="0"/>
                </a:lnTo>
                <a:close/>
              </a:path>
            </a:pathLst>
          </a:cu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1" name="Freeform 9"/>
          <p:cNvSpPr>
            <a:spLocks/>
          </p:cNvSpPr>
          <p:nvPr userDrawn="1"/>
        </p:nvSpPr>
        <p:spPr bwMode="auto">
          <a:xfrm>
            <a:off x="2609850" y="12903932"/>
            <a:ext cx="155575" cy="161925"/>
          </a:xfrm>
          <a:custGeom>
            <a:avLst/>
            <a:gdLst>
              <a:gd name="T0" fmla="*/ 98 w 98"/>
              <a:gd name="T1" fmla="*/ 102 h 102"/>
              <a:gd name="T2" fmla="*/ 0 w 98"/>
              <a:gd name="T3" fmla="*/ 102 h 102"/>
              <a:gd name="T4" fmla="*/ 0 w 98"/>
              <a:gd name="T5" fmla="*/ 0 h 102"/>
              <a:gd name="T6" fmla="*/ 98 w 98"/>
              <a:gd name="T7" fmla="*/ 102 h 102"/>
            </a:gdLst>
            <a:ahLst/>
            <a:cxnLst>
              <a:cxn ang="0">
                <a:pos x="T0" y="T1"/>
              </a:cxn>
              <a:cxn ang="0">
                <a:pos x="T2" y="T3"/>
              </a:cxn>
              <a:cxn ang="0">
                <a:pos x="T4" y="T5"/>
              </a:cxn>
              <a:cxn ang="0">
                <a:pos x="T6" y="T7"/>
              </a:cxn>
            </a:cxnLst>
            <a:rect l="0" t="0" r="r" b="b"/>
            <a:pathLst>
              <a:path w="98" h="102">
                <a:moveTo>
                  <a:pt x="98" y="102"/>
                </a:moveTo>
                <a:lnTo>
                  <a:pt x="0" y="102"/>
                </a:lnTo>
                <a:lnTo>
                  <a:pt x="0" y="0"/>
                </a:lnTo>
                <a:lnTo>
                  <a:pt x="98" y="102"/>
                </a:lnTo>
                <a:close/>
              </a:path>
            </a:pathLst>
          </a:cu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2" name="Rectangle 10"/>
          <p:cNvSpPr>
            <a:spLocks noChangeArrowheads="1"/>
          </p:cNvSpPr>
          <p:nvPr userDrawn="1"/>
        </p:nvSpPr>
        <p:spPr bwMode="auto">
          <a:xfrm>
            <a:off x="2455863" y="12903932"/>
            <a:ext cx="153988" cy="319088"/>
          </a:xfrm>
          <a:prstGeom prst="rect">
            <a:avLst/>
          </a:pr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3" name="Freeform 11"/>
          <p:cNvSpPr>
            <a:spLocks/>
          </p:cNvSpPr>
          <p:nvPr userDrawn="1"/>
        </p:nvSpPr>
        <p:spPr bwMode="auto">
          <a:xfrm>
            <a:off x="2765425" y="12746770"/>
            <a:ext cx="158750" cy="476250"/>
          </a:xfrm>
          <a:custGeom>
            <a:avLst/>
            <a:gdLst>
              <a:gd name="T0" fmla="*/ 0 w 100"/>
              <a:gd name="T1" fmla="*/ 0 h 300"/>
              <a:gd name="T2" fmla="*/ 0 w 100"/>
              <a:gd name="T3" fmla="*/ 201 h 300"/>
              <a:gd name="T4" fmla="*/ 100 w 100"/>
              <a:gd name="T5" fmla="*/ 300 h 300"/>
              <a:gd name="T6" fmla="*/ 100 w 100"/>
              <a:gd name="T7" fmla="*/ 0 h 300"/>
              <a:gd name="T8" fmla="*/ 0 w 100"/>
              <a:gd name="T9" fmla="*/ 0 h 300"/>
            </a:gdLst>
            <a:ahLst/>
            <a:cxnLst>
              <a:cxn ang="0">
                <a:pos x="T0" y="T1"/>
              </a:cxn>
              <a:cxn ang="0">
                <a:pos x="T2" y="T3"/>
              </a:cxn>
              <a:cxn ang="0">
                <a:pos x="T4" y="T5"/>
              </a:cxn>
              <a:cxn ang="0">
                <a:pos x="T6" y="T7"/>
              </a:cxn>
              <a:cxn ang="0">
                <a:pos x="T8" y="T9"/>
              </a:cxn>
            </a:cxnLst>
            <a:rect l="0" t="0" r="r" b="b"/>
            <a:pathLst>
              <a:path w="100" h="300">
                <a:moveTo>
                  <a:pt x="0" y="0"/>
                </a:moveTo>
                <a:lnTo>
                  <a:pt x="0" y="201"/>
                </a:lnTo>
                <a:lnTo>
                  <a:pt x="100" y="300"/>
                </a:lnTo>
                <a:lnTo>
                  <a:pt x="100" y="0"/>
                </a:lnTo>
                <a:lnTo>
                  <a:pt x="0" y="0"/>
                </a:lnTo>
                <a:close/>
              </a:path>
            </a:pathLst>
          </a:cu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4" name="Rectangle 12"/>
          <p:cNvSpPr>
            <a:spLocks noChangeArrowheads="1"/>
          </p:cNvSpPr>
          <p:nvPr userDrawn="1"/>
        </p:nvSpPr>
        <p:spPr bwMode="auto">
          <a:xfrm>
            <a:off x="1747838" y="12589607"/>
            <a:ext cx="158750" cy="476250"/>
          </a:xfrm>
          <a:prstGeom prst="rect">
            <a:avLst/>
          </a:pr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5" name="Line 13"/>
          <p:cNvSpPr>
            <a:spLocks noChangeShapeType="1"/>
          </p:cNvSpPr>
          <p:nvPr userDrawn="1"/>
        </p:nvSpPr>
        <p:spPr bwMode="auto">
          <a:xfrm>
            <a:off x="2062163" y="13065857"/>
            <a:ext cx="393700" cy="0"/>
          </a:xfrm>
          <a:prstGeom prst="line">
            <a:avLst/>
          </a:prstGeom>
          <a:noFill/>
          <a:ln w="19050"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6" name="Line 14"/>
          <p:cNvSpPr>
            <a:spLocks noChangeShapeType="1"/>
          </p:cNvSpPr>
          <p:nvPr userDrawn="1"/>
        </p:nvSpPr>
        <p:spPr bwMode="auto">
          <a:xfrm>
            <a:off x="2924175" y="13065857"/>
            <a:ext cx="21443950" cy="0"/>
          </a:xfrm>
          <a:prstGeom prst="line">
            <a:avLst/>
          </a:prstGeom>
          <a:noFill/>
          <a:ln w="19050"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7" name="Line 15"/>
          <p:cNvSpPr>
            <a:spLocks noChangeShapeType="1"/>
          </p:cNvSpPr>
          <p:nvPr userDrawn="1"/>
        </p:nvSpPr>
        <p:spPr bwMode="auto">
          <a:xfrm>
            <a:off x="6350" y="13065857"/>
            <a:ext cx="1271588" cy="0"/>
          </a:xfrm>
          <a:prstGeom prst="line">
            <a:avLst/>
          </a:prstGeom>
          <a:noFill/>
          <a:ln w="19050"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182592753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Large text blue">
    <p:bg>
      <p:bgPr>
        <a:solidFill>
          <a:schemeClr val="accent1"/>
        </a:solidFill>
        <a:effectLst/>
      </p:bgPr>
    </p:bg>
    <p:spTree>
      <p:nvGrpSpPr>
        <p:cNvPr id="1" name=""/>
        <p:cNvGrpSpPr/>
        <p:nvPr/>
      </p:nvGrpSpPr>
      <p:grpSpPr>
        <a:xfrm>
          <a:off x="0" y="0"/>
          <a:ext cx="0" cy="0"/>
          <a:chOff x="0" y="0"/>
          <a:chExt cx="0" cy="0"/>
        </a:xfrm>
      </p:grpSpPr>
      <p:sp>
        <p:nvSpPr>
          <p:cNvPr id="2" name="Tittel 1"/>
          <p:cNvSpPr>
            <a:spLocks noGrp="1"/>
          </p:cNvSpPr>
          <p:nvPr>
            <p:ph type="title" hasCustomPrompt="1"/>
          </p:nvPr>
        </p:nvSpPr>
        <p:spPr>
          <a:xfrm>
            <a:off x="1260157" y="5633541"/>
            <a:ext cx="21028462" cy="1384995"/>
          </a:xfrm>
        </p:spPr>
        <p:txBody>
          <a:bodyPr anchor="ctr"/>
          <a:lstStyle>
            <a:lvl1pPr>
              <a:defRPr sz="9000">
                <a:solidFill>
                  <a:schemeClr val="lt1"/>
                </a:solidFill>
              </a:defRPr>
            </a:lvl1pPr>
          </a:lstStyle>
          <a:p>
            <a:r>
              <a:rPr lang="nb-NO" err="1"/>
              <a:t>Click</a:t>
            </a:r>
            <a:r>
              <a:rPr lang="nb-NO"/>
              <a:t> to </a:t>
            </a:r>
            <a:r>
              <a:rPr lang="nb-NO" err="1"/>
              <a:t>add</a:t>
            </a:r>
            <a:r>
              <a:rPr lang="nb-NO"/>
              <a:t> </a:t>
            </a:r>
            <a:r>
              <a:rPr lang="nb-NO" err="1"/>
              <a:t>title</a:t>
            </a:r>
            <a:endParaRPr lang="nb-NO"/>
          </a:p>
        </p:txBody>
      </p:sp>
      <p:sp>
        <p:nvSpPr>
          <p:cNvPr id="7" name="Rectangle 5"/>
          <p:cNvSpPr>
            <a:spLocks noChangeArrowheads="1"/>
          </p:cNvSpPr>
          <p:nvPr userDrawn="1"/>
        </p:nvSpPr>
        <p:spPr bwMode="auto">
          <a:xfrm>
            <a:off x="1906588" y="12903932"/>
            <a:ext cx="155575" cy="161925"/>
          </a:xfrm>
          <a:prstGeom prst="rect">
            <a:avLst/>
          </a:pr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8" name="Freeform 6"/>
          <p:cNvSpPr>
            <a:spLocks/>
          </p:cNvSpPr>
          <p:nvPr userDrawn="1"/>
        </p:nvSpPr>
        <p:spPr bwMode="auto">
          <a:xfrm>
            <a:off x="1433513" y="12903932"/>
            <a:ext cx="158750" cy="161925"/>
          </a:xfrm>
          <a:custGeom>
            <a:avLst/>
            <a:gdLst>
              <a:gd name="T0" fmla="*/ 100 w 100"/>
              <a:gd name="T1" fmla="*/ 102 h 102"/>
              <a:gd name="T2" fmla="*/ 0 w 100"/>
              <a:gd name="T3" fmla="*/ 102 h 102"/>
              <a:gd name="T4" fmla="*/ 0 w 100"/>
              <a:gd name="T5" fmla="*/ 0 h 102"/>
              <a:gd name="T6" fmla="*/ 100 w 100"/>
              <a:gd name="T7" fmla="*/ 102 h 102"/>
            </a:gdLst>
            <a:ahLst/>
            <a:cxnLst>
              <a:cxn ang="0">
                <a:pos x="T0" y="T1"/>
              </a:cxn>
              <a:cxn ang="0">
                <a:pos x="T2" y="T3"/>
              </a:cxn>
              <a:cxn ang="0">
                <a:pos x="T4" y="T5"/>
              </a:cxn>
              <a:cxn ang="0">
                <a:pos x="T6" y="T7"/>
              </a:cxn>
            </a:cxnLst>
            <a:rect l="0" t="0" r="r" b="b"/>
            <a:pathLst>
              <a:path w="100" h="102">
                <a:moveTo>
                  <a:pt x="100" y="102"/>
                </a:moveTo>
                <a:lnTo>
                  <a:pt x="0" y="102"/>
                </a:lnTo>
                <a:lnTo>
                  <a:pt x="0" y="0"/>
                </a:lnTo>
                <a:lnTo>
                  <a:pt x="100" y="102"/>
                </a:lnTo>
                <a:close/>
              </a:path>
            </a:pathLst>
          </a:cu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9" name="Rectangle 7"/>
          <p:cNvSpPr>
            <a:spLocks noChangeArrowheads="1"/>
          </p:cNvSpPr>
          <p:nvPr userDrawn="1"/>
        </p:nvSpPr>
        <p:spPr bwMode="auto">
          <a:xfrm>
            <a:off x="1277938" y="12903932"/>
            <a:ext cx="155575" cy="319088"/>
          </a:xfrm>
          <a:prstGeom prst="rect">
            <a:avLst/>
          </a:pr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0" name="Freeform 8"/>
          <p:cNvSpPr>
            <a:spLocks/>
          </p:cNvSpPr>
          <p:nvPr userDrawn="1"/>
        </p:nvSpPr>
        <p:spPr bwMode="auto">
          <a:xfrm>
            <a:off x="1592263" y="12746770"/>
            <a:ext cx="155575" cy="476250"/>
          </a:xfrm>
          <a:custGeom>
            <a:avLst/>
            <a:gdLst>
              <a:gd name="T0" fmla="*/ 0 w 98"/>
              <a:gd name="T1" fmla="*/ 0 h 300"/>
              <a:gd name="T2" fmla="*/ 0 w 98"/>
              <a:gd name="T3" fmla="*/ 201 h 300"/>
              <a:gd name="T4" fmla="*/ 98 w 98"/>
              <a:gd name="T5" fmla="*/ 300 h 300"/>
              <a:gd name="T6" fmla="*/ 98 w 98"/>
              <a:gd name="T7" fmla="*/ 0 h 300"/>
              <a:gd name="T8" fmla="*/ 0 w 98"/>
              <a:gd name="T9" fmla="*/ 0 h 300"/>
            </a:gdLst>
            <a:ahLst/>
            <a:cxnLst>
              <a:cxn ang="0">
                <a:pos x="T0" y="T1"/>
              </a:cxn>
              <a:cxn ang="0">
                <a:pos x="T2" y="T3"/>
              </a:cxn>
              <a:cxn ang="0">
                <a:pos x="T4" y="T5"/>
              </a:cxn>
              <a:cxn ang="0">
                <a:pos x="T6" y="T7"/>
              </a:cxn>
              <a:cxn ang="0">
                <a:pos x="T8" y="T9"/>
              </a:cxn>
            </a:cxnLst>
            <a:rect l="0" t="0" r="r" b="b"/>
            <a:pathLst>
              <a:path w="98" h="300">
                <a:moveTo>
                  <a:pt x="0" y="0"/>
                </a:moveTo>
                <a:lnTo>
                  <a:pt x="0" y="201"/>
                </a:lnTo>
                <a:lnTo>
                  <a:pt x="98" y="300"/>
                </a:lnTo>
                <a:lnTo>
                  <a:pt x="98" y="0"/>
                </a:lnTo>
                <a:lnTo>
                  <a:pt x="0" y="0"/>
                </a:lnTo>
                <a:close/>
              </a:path>
            </a:pathLst>
          </a:cu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1" name="Freeform 9"/>
          <p:cNvSpPr>
            <a:spLocks/>
          </p:cNvSpPr>
          <p:nvPr userDrawn="1"/>
        </p:nvSpPr>
        <p:spPr bwMode="auto">
          <a:xfrm>
            <a:off x="2609850" y="12903932"/>
            <a:ext cx="155575" cy="161925"/>
          </a:xfrm>
          <a:custGeom>
            <a:avLst/>
            <a:gdLst>
              <a:gd name="T0" fmla="*/ 98 w 98"/>
              <a:gd name="T1" fmla="*/ 102 h 102"/>
              <a:gd name="T2" fmla="*/ 0 w 98"/>
              <a:gd name="T3" fmla="*/ 102 h 102"/>
              <a:gd name="T4" fmla="*/ 0 w 98"/>
              <a:gd name="T5" fmla="*/ 0 h 102"/>
              <a:gd name="T6" fmla="*/ 98 w 98"/>
              <a:gd name="T7" fmla="*/ 102 h 102"/>
            </a:gdLst>
            <a:ahLst/>
            <a:cxnLst>
              <a:cxn ang="0">
                <a:pos x="T0" y="T1"/>
              </a:cxn>
              <a:cxn ang="0">
                <a:pos x="T2" y="T3"/>
              </a:cxn>
              <a:cxn ang="0">
                <a:pos x="T4" y="T5"/>
              </a:cxn>
              <a:cxn ang="0">
                <a:pos x="T6" y="T7"/>
              </a:cxn>
            </a:cxnLst>
            <a:rect l="0" t="0" r="r" b="b"/>
            <a:pathLst>
              <a:path w="98" h="102">
                <a:moveTo>
                  <a:pt x="98" y="102"/>
                </a:moveTo>
                <a:lnTo>
                  <a:pt x="0" y="102"/>
                </a:lnTo>
                <a:lnTo>
                  <a:pt x="0" y="0"/>
                </a:lnTo>
                <a:lnTo>
                  <a:pt x="98" y="102"/>
                </a:lnTo>
                <a:close/>
              </a:path>
            </a:pathLst>
          </a:cu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2" name="Rectangle 10"/>
          <p:cNvSpPr>
            <a:spLocks noChangeArrowheads="1"/>
          </p:cNvSpPr>
          <p:nvPr userDrawn="1"/>
        </p:nvSpPr>
        <p:spPr bwMode="auto">
          <a:xfrm>
            <a:off x="2455863" y="12903932"/>
            <a:ext cx="153988" cy="319088"/>
          </a:xfrm>
          <a:prstGeom prst="rect">
            <a:avLst/>
          </a:pr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3" name="Freeform 11"/>
          <p:cNvSpPr>
            <a:spLocks/>
          </p:cNvSpPr>
          <p:nvPr userDrawn="1"/>
        </p:nvSpPr>
        <p:spPr bwMode="auto">
          <a:xfrm>
            <a:off x="2765425" y="12746770"/>
            <a:ext cx="158750" cy="476250"/>
          </a:xfrm>
          <a:custGeom>
            <a:avLst/>
            <a:gdLst>
              <a:gd name="T0" fmla="*/ 0 w 100"/>
              <a:gd name="T1" fmla="*/ 0 h 300"/>
              <a:gd name="T2" fmla="*/ 0 w 100"/>
              <a:gd name="T3" fmla="*/ 201 h 300"/>
              <a:gd name="T4" fmla="*/ 100 w 100"/>
              <a:gd name="T5" fmla="*/ 300 h 300"/>
              <a:gd name="T6" fmla="*/ 100 w 100"/>
              <a:gd name="T7" fmla="*/ 0 h 300"/>
              <a:gd name="T8" fmla="*/ 0 w 100"/>
              <a:gd name="T9" fmla="*/ 0 h 300"/>
            </a:gdLst>
            <a:ahLst/>
            <a:cxnLst>
              <a:cxn ang="0">
                <a:pos x="T0" y="T1"/>
              </a:cxn>
              <a:cxn ang="0">
                <a:pos x="T2" y="T3"/>
              </a:cxn>
              <a:cxn ang="0">
                <a:pos x="T4" y="T5"/>
              </a:cxn>
              <a:cxn ang="0">
                <a:pos x="T6" y="T7"/>
              </a:cxn>
              <a:cxn ang="0">
                <a:pos x="T8" y="T9"/>
              </a:cxn>
            </a:cxnLst>
            <a:rect l="0" t="0" r="r" b="b"/>
            <a:pathLst>
              <a:path w="100" h="300">
                <a:moveTo>
                  <a:pt x="0" y="0"/>
                </a:moveTo>
                <a:lnTo>
                  <a:pt x="0" y="201"/>
                </a:lnTo>
                <a:lnTo>
                  <a:pt x="100" y="300"/>
                </a:lnTo>
                <a:lnTo>
                  <a:pt x="100" y="0"/>
                </a:lnTo>
                <a:lnTo>
                  <a:pt x="0" y="0"/>
                </a:lnTo>
                <a:close/>
              </a:path>
            </a:pathLst>
          </a:cu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4" name="Rectangle 12"/>
          <p:cNvSpPr>
            <a:spLocks noChangeArrowheads="1"/>
          </p:cNvSpPr>
          <p:nvPr userDrawn="1"/>
        </p:nvSpPr>
        <p:spPr bwMode="auto">
          <a:xfrm>
            <a:off x="1747838" y="12589607"/>
            <a:ext cx="158750" cy="476250"/>
          </a:xfrm>
          <a:prstGeom prst="rect">
            <a:avLst/>
          </a:pr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5" name="Line 13"/>
          <p:cNvSpPr>
            <a:spLocks noChangeShapeType="1"/>
          </p:cNvSpPr>
          <p:nvPr userDrawn="1"/>
        </p:nvSpPr>
        <p:spPr bwMode="auto">
          <a:xfrm>
            <a:off x="2062163" y="13065857"/>
            <a:ext cx="393700" cy="0"/>
          </a:xfrm>
          <a:prstGeom prst="line">
            <a:avLst/>
          </a:prstGeom>
          <a:noFill/>
          <a:ln w="19050"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6" name="Line 14"/>
          <p:cNvSpPr>
            <a:spLocks noChangeShapeType="1"/>
          </p:cNvSpPr>
          <p:nvPr userDrawn="1"/>
        </p:nvSpPr>
        <p:spPr bwMode="auto">
          <a:xfrm>
            <a:off x="2924175" y="13065857"/>
            <a:ext cx="21443950" cy="0"/>
          </a:xfrm>
          <a:prstGeom prst="line">
            <a:avLst/>
          </a:prstGeom>
          <a:noFill/>
          <a:ln w="19050"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7" name="Line 15"/>
          <p:cNvSpPr>
            <a:spLocks noChangeShapeType="1"/>
          </p:cNvSpPr>
          <p:nvPr userDrawn="1"/>
        </p:nvSpPr>
        <p:spPr bwMode="auto">
          <a:xfrm>
            <a:off x="6350" y="13065857"/>
            <a:ext cx="1271588" cy="0"/>
          </a:xfrm>
          <a:prstGeom prst="line">
            <a:avLst/>
          </a:prstGeom>
          <a:noFill/>
          <a:ln w="19050"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30234121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tel 1"/>
          <p:cNvSpPr>
            <a:spLocks noGrp="1"/>
          </p:cNvSpPr>
          <p:nvPr>
            <p:ph type="title" hasCustomPrompt="1"/>
          </p:nvPr>
        </p:nvSpPr>
        <p:spPr/>
        <p:txBody>
          <a:bodyPr/>
          <a:lstStyle>
            <a:lvl1pPr>
              <a:defRPr/>
            </a:lvl1pPr>
          </a:lstStyle>
          <a:p>
            <a:r>
              <a:rPr lang="nb-NO" err="1"/>
              <a:t>Click</a:t>
            </a:r>
            <a:r>
              <a:rPr lang="nb-NO"/>
              <a:t> to </a:t>
            </a:r>
            <a:r>
              <a:rPr lang="nb-NO" err="1"/>
              <a:t>add</a:t>
            </a:r>
            <a:r>
              <a:rPr lang="nb-NO"/>
              <a:t> </a:t>
            </a:r>
            <a:r>
              <a:rPr lang="nb-NO" err="1"/>
              <a:t>title</a:t>
            </a:r>
            <a:endParaRPr lang="nb-NO"/>
          </a:p>
        </p:txBody>
      </p:sp>
    </p:spTree>
    <p:extLst>
      <p:ext uri="{BB962C8B-B14F-4D97-AF65-F5344CB8AC3E}">
        <p14:creationId xmlns:p14="http://schemas.microsoft.com/office/powerpoint/2010/main" val="243691527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ackside">
    <p:bg>
      <p:bgPr>
        <a:blipFill>
          <a:blip r:embed="rId2"/>
          <a:stretch>
            <a:fillRect/>
          </a:stretch>
        </a:blipFill>
        <a:effectLst/>
      </p:bgPr>
    </p:bg>
    <p:spTree>
      <p:nvGrpSpPr>
        <p:cNvPr id="1" name=""/>
        <p:cNvGrpSpPr/>
        <p:nvPr/>
      </p:nvGrpSpPr>
      <p:grpSpPr>
        <a:xfrm>
          <a:off x="0" y="0"/>
          <a:ext cx="0" cy="0"/>
          <a:chOff x="0" y="0"/>
          <a:chExt cx="0" cy="0"/>
        </a:xfrm>
      </p:grpSpPr>
      <p:sp>
        <p:nvSpPr>
          <p:cNvPr id="2" name="Tittel 1"/>
          <p:cNvSpPr>
            <a:spLocks noGrp="1"/>
          </p:cNvSpPr>
          <p:nvPr>
            <p:ph type="ctrTitle" hasCustomPrompt="1"/>
          </p:nvPr>
        </p:nvSpPr>
        <p:spPr>
          <a:xfrm>
            <a:off x="1260157" y="3543261"/>
            <a:ext cx="18332511" cy="1231106"/>
          </a:xfrm>
        </p:spPr>
        <p:txBody>
          <a:bodyPr wrap="square" lIns="0" tIns="0" rIns="0" bIns="0" anchor="ctr">
            <a:spAutoFit/>
          </a:bodyPr>
          <a:lstStyle>
            <a:lvl1pPr algn="l">
              <a:defRPr sz="8000" b="1">
                <a:solidFill>
                  <a:schemeClr val="bg1"/>
                </a:solidFill>
              </a:defRPr>
            </a:lvl1pPr>
          </a:lstStyle>
          <a:p>
            <a:r>
              <a:rPr lang="nb-NO" err="1"/>
              <a:t>Click</a:t>
            </a:r>
            <a:r>
              <a:rPr lang="nb-NO"/>
              <a:t> to </a:t>
            </a:r>
            <a:r>
              <a:rPr lang="nb-NO" err="1"/>
              <a:t>add</a:t>
            </a:r>
            <a:r>
              <a:rPr lang="nb-NO"/>
              <a:t> </a:t>
            </a:r>
            <a:r>
              <a:rPr lang="nb-NO" err="1"/>
              <a:t>title</a:t>
            </a:r>
            <a:endParaRPr lang="nb-NO"/>
          </a:p>
        </p:txBody>
      </p:sp>
      <p:pic>
        <p:nvPicPr>
          <p:cNvPr id="5" name="Bilde 4"/>
          <p:cNvPicPr>
            <a:picLocks noChangeAspect="1"/>
          </p:cNvPicPr>
          <p:nvPr userDrawn="1"/>
        </p:nvPicPr>
        <p:blipFill>
          <a:blip r:embed="rId3"/>
          <a:stretch>
            <a:fillRect/>
          </a:stretch>
        </p:blipFill>
        <p:spPr>
          <a:xfrm>
            <a:off x="1" y="0"/>
            <a:ext cx="24380825" cy="2523415"/>
          </a:xfrm>
          <a:prstGeom prst="rect">
            <a:avLst/>
          </a:prstGeom>
        </p:spPr>
      </p:pic>
      <p:sp>
        <p:nvSpPr>
          <p:cNvPr id="7" name="Plassholder for tekst 6"/>
          <p:cNvSpPr>
            <a:spLocks noGrp="1"/>
          </p:cNvSpPr>
          <p:nvPr>
            <p:ph type="body" sz="quarter" idx="10" hasCustomPrompt="1"/>
          </p:nvPr>
        </p:nvSpPr>
        <p:spPr>
          <a:xfrm>
            <a:off x="1260474" y="5161524"/>
            <a:ext cx="18332193" cy="2154238"/>
          </a:xfrm>
        </p:spPr>
        <p:txBody>
          <a:bodyPr/>
          <a:lstStyle>
            <a:lvl1pPr marL="0" indent="0">
              <a:buNone/>
              <a:defRPr b="1">
                <a:solidFill>
                  <a:schemeClr val="bg1"/>
                </a:solidFill>
              </a:defRPr>
            </a:lvl1pPr>
            <a:lvl2pPr marL="914263" indent="0">
              <a:buNone/>
              <a:defRPr b="1">
                <a:solidFill>
                  <a:schemeClr val="bg1"/>
                </a:solidFill>
              </a:defRPr>
            </a:lvl2pPr>
            <a:lvl3pPr marL="1828526" indent="0">
              <a:buNone/>
              <a:defRPr b="1">
                <a:solidFill>
                  <a:schemeClr val="bg1"/>
                </a:solidFill>
              </a:defRPr>
            </a:lvl3pPr>
            <a:lvl4pPr marL="2742789" indent="0">
              <a:buNone/>
              <a:defRPr b="1">
                <a:solidFill>
                  <a:schemeClr val="bg1"/>
                </a:solidFill>
              </a:defRPr>
            </a:lvl4pPr>
            <a:lvl5pPr marL="3657052" indent="0">
              <a:buNone/>
              <a:defRPr b="1">
                <a:solidFill>
                  <a:schemeClr val="bg1"/>
                </a:solidFill>
              </a:defRPr>
            </a:lvl5pPr>
          </a:lstStyle>
          <a:p>
            <a:pPr lvl="0"/>
            <a:r>
              <a:rPr lang="nb-NO" err="1"/>
              <a:t>Click</a:t>
            </a:r>
            <a:r>
              <a:rPr lang="nb-NO"/>
              <a:t> to </a:t>
            </a:r>
            <a:r>
              <a:rPr lang="nb-NO" err="1"/>
              <a:t>add</a:t>
            </a:r>
            <a:r>
              <a:rPr lang="nb-NO"/>
              <a:t> </a:t>
            </a:r>
            <a:r>
              <a:rPr lang="nb-NO" err="1"/>
              <a:t>text</a:t>
            </a:r>
            <a:endParaRPr lang="nb-NO"/>
          </a:p>
        </p:txBody>
      </p:sp>
    </p:spTree>
    <p:extLst>
      <p:ext uri="{BB962C8B-B14F-4D97-AF65-F5344CB8AC3E}">
        <p14:creationId xmlns:p14="http://schemas.microsoft.com/office/powerpoint/2010/main" val="24686441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with photo background">
    <p:bg>
      <p:bgPr>
        <a:blipFill>
          <a:blip r:embed="rId2"/>
          <a:stretch>
            <a:fillRect/>
          </a:stretch>
        </a:blipFill>
        <a:effectLst/>
      </p:bgPr>
    </p:bg>
    <p:spTree>
      <p:nvGrpSpPr>
        <p:cNvPr id="1" name=""/>
        <p:cNvGrpSpPr/>
        <p:nvPr/>
      </p:nvGrpSpPr>
      <p:grpSpPr>
        <a:xfrm>
          <a:off x="0" y="0"/>
          <a:ext cx="0" cy="0"/>
          <a:chOff x="0" y="0"/>
          <a:chExt cx="0" cy="0"/>
        </a:xfrm>
      </p:grpSpPr>
      <p:sp>
        <p:nvSpPr>
          <p:cNvPr id="2" name="Tittel 1"/>
          <p:cNvSpPr>
            <a:spLocks noGrp="1"/>
          </p:cNvSpPr>
          <p:nvPr>
            <p:ph type="ctrTitle" hasCustomPrompt="1"/>
          </p:nvPr>
        </p:nvSpPr>
        <p:spPr>
          <a:xfrm>
            <a:off x="1260157" y="6382328"/>
            <a:ext cx="18332511" cy="1231106"/>
          </a:xfrm>
        </p:spPr>
        <p:txBody>
          <a:bodyPr wrap="square" lIns="0" tIns="0" rIns="0" bIns="0" anchor="ctr">
            <a:spAutoFit/>
          </a:bodyPr>
          <a:lstStyle>
            <a:lvl1pPr algn="l">
              <a:defRPr sz="8000">
                <a:solidFill>
                  <a:schemeClr val="bg1"/>
                </a:solidFill>
              </a:defRPr>
            </a:lvl1pPr>
          </a:lstStyle>
          <a:p>
            <a:r>
              <a:rPr lang="nb-NO" err="1"/>
              <a:t>Click</a:t>
            </a:r>
            <a:r>
              <a:rPr lang="nb-NO"/>
              <a:t> to </a:t>
            </a:r>
            <a:r>
              <a:rPr lang="nb-NO" err="1"/>
              <a:t>add</a:t>
            </a:r>
            <a:r>
              <a:rPr lang="nb-NO"/>
              <a:t> </a:t>
            </a:r>
            <a:r>
              <a:rPr lang="nb-NO" err="1"/>
              <a:t>title</a:t>
            </a:r>
            <a:endParaRPr lang="nb-NO"/>
          </a:p>
        </p:txBody>
      </p:sp>
      <p:sp>
        <p:nvSpPr>
          <p:cNvPr id="4" name="Plassholder for dato 3"/>
          <p:cNvSpPr>
            <a:spLocks noGrp="1"/>
          </p:cNvSpPr>
          <p:nvPr>
            <p:ph type="dt" sz="half" idx="10"/>
          </p:nvPr>
        </p:nvSpPr>
        <p:spPr>
          <a:xfrm>
            <a:off x="19136392" y="12705989"/>
            <a:ext cx="3985698" cy="461665"/>
          </a:xfrm>
          <a:prstGeom prst="rect">
            <a:avLst/>
          </a:prstGeom>
        </p:spPr>
        <p:txBody>
          <a:bodyPr anchor="b">
            <a:spAutoFit/>
          </a:bodyPr>
          <a:lstStyle>
            <a:lvl1pPr>
              <a:defRPr sz="3000">
                <a:solidFill>
                  <a:schemeClr val="bg1"/>
                </a:solidFill>
              </a:defRPr>
            </a:lvl1pPr>
          </a:lstStyle>
          <a:p>
            <a:fld id="{35900153-C3D1-4B62-A437-E57CAB8AEB13}" type="datetime1">
              <a:rPr lang="nb-NO" smtClean="0"/>
              <a:t>13.11.2023</a:t>
            </a:fld>
            <a:endParaRPr lang="nb-NO"/>
          </a:p>
        </p:txBody>
      </p:sp>
      <p:sp>
        <p:nvSpPr>
          <p:cNvPr id="13" name="Plassholder for tekst 12"/>
          <p:cNvSpPr>
            <a:spLocks noGrp="1"/>
          </p:cNvSpPr>
          <p:nvPr>
            <p:ph type="body" sz="quarter" idx="13" hasCustomPrompt="1"/>
          </p:nvPr>
        </p:nvSpPr>
        <p:spPr>
          <a:xfrm>
            <a:off x="1260157" y="12153389"/>
            <a:ext cx="4220063" cy="461665"/>
          </a:xfrm>
        </p:spPr>
        <p:txBody>
          <a:bodyPr anchor="b">
            <a:spAutoFit/>
          </a:bodyPr>
          <a:lstStyle>
            <a:lvl1pPr marL="0" indent="0">
              <a:buNone/>
              <a:defRPr b="1">
                <a:solidFill>
                  <a:schemeClr val="bg1"/>
                </a:solidFill>
              </a:defRPr>
            </a:lvl1pPr>
          </a:lstStyle>
          <a:p>
            <a:pPr lvl="0"/>
            <a:r>
              <a:rPr lang="nb-NO" err="1"/>
              <a:t>Name</a:t>
            </a:r>
            <a:endParaRPr lang="en-GB"/>
          </a:p>
        </p:txBody>
      </p:sp>
      <p:sp>
        <p:nvSpPr>
          <p:cNvPr id="14" name="Plassholder for tekst 12"/>
          <p:cNvSpPr>
            <a:spLocks noGrp="1"/>
          </p:cNvSpPr>
          <p:nvPr>
            <p:ph type="body" sz="quarter" idx="14" hasCustomPrompt="1"/>
          </p:nvPr>
        </p:nvSpPr>
        <p:spPr>
          <a:xfrm>
            <a:off x="1260157" y="12707725"/>
            <a:ext cx="4220063" cy="461665"/>
          </a:xfrm>
        </p:spPr>
        <p:txBody>
          <a:bodyPr anchor="b">
            <a:spAutoFit/>
          </a:bodyPr>
          <a:lstStyle>
            <a:lvl1pPr marL="0" indent="0">
              <a:buNone/>
              <a:defRPr b="1">
                <a:solidFill>
                  <a:schemeClr val="bg1"/>
                </a:solidFill>
              </a:defRPr>
            </a:lvl1pPr>
          </a:lstStyle>
          <a:p>
            <a:pPr lvl="0"/>
            <a:r>
              <a:rPr lang="nb-NO" err="1"/>
              <a:t>Title</a:t>
            </a:r>
            <a:endParaRPr lang="en-GB"/>
          </a:p>
        </p:txBody>
      </p:sp>
      <p:sp>
        <p:nvSpPr>
          <p:cNvPr id="17" name="Plassholder for tekst 12"/>
          <p:cNvSpPr>
            <a:spLocks noGrp="1"/>
          </p:cNvSpPr>
          <p:nvPr>
            <p:ph type="body" sz="quarter" idx="15" hasCustomPrompt="1"/>
          </p:nvPr>
        </p:nvSpPr>
        <p:spPr>
          <a:xfrm>
            <a:off x="10200074" y="12146546"/>
            <a:ext cx="6767125" cy="461665"/>
          </a:xfrm>
        </p:spPr>
        <p:txBody>
          <a:bodyPr wrap="square" anchor="b">
            <a:spAutoFit/>
          </a:bodyPr>
          <a:lstStyle>
            <a:lvl1pPr marL="0" indent="0">
              <a:buNone/>
              <a:defRPr b="0">
                <a:solidFill>
                  <a:schemeClr val="bg1"/>
                </a:solidFill>
              </a:defRPr>
            </a:lvl1pPr>
          </a:lstStyle>
          <a:p>
            <a:pPr lvl="0"/>
            <a:r>
              <a:rPr lang="nb-NO"/>
              <a:t>Office</a:t>
            </a:r>
            <a:endParaRPr lang="en-GB"/>
          </a:p>
        </p:txBody>
      </p:sp>
      <p:sp>
        <p:nvSpPr>
          <p:cNvPr id="18" name="Plassholder for tekst 12"/>
          <p:cNvSpPr>
            <a:spLocks noGrp="1"/>
          </p:cNvSpPr>
          <p:nvPr>
            <p:ph type="body" sz="quarter" idx="16" hasCustomPrompt="1"/>
          </p:nvPr>
        </p:nvSpPr>
        <p:spPr>
          <a:xfrm>
            <a:off x="10200075" y="12705989"/>
            <a:ext cx="6767125" cy="461665"/>
          </a:xfrm>
        </p:spPr>
        <p:txBody>
          <a:bodyPr wrap="square" anchor="b">
            <a:spAutoFit/>
          </a:bodyPr>
          <a:lstStyle>
            <a:lvl1pPr marL="0" indent="0">
              <a:buNone/>
              <a:defRPr b="0">
                <a:solidFill>
                  <a:schemeClr val="bg1"/>
                </a:solidFill>
              </a:defRPr>
            </a:lvl1pPr>
          </a:lstStyle>
          <a:p>
            <a:pPr lvl="0"/>
            <a:r>
              <a:rPr lang="nb-NO"/>
              <a:t>Company</a:t>
            </a:r>
            <a:endParaRPr lang="en-GB"/>
          </a:p>
        </p:txBody>
      </p:sp>
      <p:pic>
        <p:nvPicPr>
          <p:cNvPr id="5" name="Bilde 4"/>
          <p:cNvPicPr>
            <a:picLocks noChangeAspect="1"/>
          </p:cNvPicPr>
          <p:nvPr userDrawn="1"/>
        </p:nvPicPr>
        <p:blipFill>
          <a:blip r:embed="rId3"/>
          <a:stretch>
            <a:fillRect/>
          </a:stretch>
        </p:blipFill>
        <p:spPr>
          <a:xfrm>
            <a:off x="1" y="0"/>
            <a:ext cx="24380825" cy="2523415"/>
          </a:xfrm>
          <a:prstGeom prst="rect">
            <a:avLst/>
          </a:prstGeom>
        </p:spPr>
      </p:pic>
    </p:spTree>
    <p:extLst>
      <p:ext uri="{BB962C8B-B14F-4D97-AF65-F5344CB8AC3E}">
        <p14:creationId xmlns:p14="http://schemas.microsoft.com/office/powerpoint/2010/main" val="22580774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tel 1"/>
          <p:cNvSpPr>
            <a:spLocks noGrp="1"/>
          </p:cNvSpPr>
          <p:nvPr>
            <p:ph type="title" hasCustomPrompt="1"/>
          </p:nvPr>
        </p:nvSpPr>
        <p:spPr/>
        <p:txBody>
          <a:bodyPr/>
          <a:lstStyle>
            <a:lvl1pPr>
              <a:defRPr/>
            </a:lvl1pPr>
          </a:lstStyle>
          <a:p>
            <a:r>
              <a:rPr lang="nb-NO" err="1"/>
              <a:t>Click</a:t>
            </a:r>
            <a:r>
              <a:rPr lang="nb-NO"/>
              <a:t> to </a:t>
            </a:r>
            <a:r>
              <a:rPr lang="nb-NO" err="1"/>
              <a:t>add</a:t>
            </a:r>
            <a:r>
              <a:rPr lang="nb-NO"/>
              <a:t> </a:t>
            </a:r>
            <a:r>
              <a:rPr lang="nb-NO" err="1"/>
              <a:t>title</a:t>
            </a:r>
            <a:endParaRPr lang="nb-NO"/>
          </a:p>
        </p:txBody>
      </p:sp>
      <p:sp>
        <p:nvSpPr>
          <p:cNvPr id="3" name="Plassholder for innhold 2"/>
          <p:cNvSpPr>
            <a:spLocks noGrp="1"/>
          </p:cNvSpPr>
          <p:nvPr>
            <p:ph idx="1" hasCustomPrompt="1"/>
          </p:nvPr>
        </p:nvSpPr>
        <p:spPr>
          <a:xfrm>
            <a:off x="1260386" y="3091543"/>
            <a:ext cx="21861705" cy="9187986"/>
          </a:xfrm>
        </p:spPr>
        <p:txBody>
          <a:bodyPr/>
          <a:lstStyle>
            <a:lvl1pPr>
              <a:defRPr/>
            </a:lvl1pPr>
          </a:lstStyle>
          <a:p>
            <a:pPr lvl="0"/>
            <a:r>
              <a:rPr lang="nb-NO"/>
              <a:t>Click to add text</a:t>
            </a:r>
          </a:p>
          <a:p>
            <a:pPr lvl="1"/>
            <a:r>
              <a:rPr lang="nb-NO"/>
              <a:t>Second level</a:t>
            </a:r>
          </a:p>
          <a:p>
            <a:pPr lvl="2"/>
            <a:r>
              <a:rPr lang="nb-NO"/>
              <a:t>Third level</a:t>
            </a:r>
          </a:p>
          <a:p>
            <a:pPr lvl="3"/>
            <a:r>
              <a:rPr lang="nb-NO"/>
              <a:t>Fourth level</a:t>
            </a:r>
          </a:p>
          <a:p>
            <a:pPr lvl="4"/>
            <a:r>
              <a:rPr lang="nb-NO"/>
              <a:t>Fifth level</a:t>
            </a:r>
          </a:p>
        </p:txBody>
      </p:sp>
      <p:sp>
        <p:nvSpPr>
          <p:cNvPr id="9" name="Plassholder for tekst 8"/>
          <p:cNvSpPr>
            <a:spLocks noGrp="1"/>
          </p:cNvSpPr>
          <p:nvPr>
            <p:ph type="body" sz="quarter" idx="10" hasCustomPrompt="1"/>
          </p:nvPr>
        </p:nvSpPr>
        <p:spPr>
          <a:xfrm>
            <a:off x="1259560" y="2630802"/>
            <a:ext cx="21861704" cy="461665"/>
          </a:xfrm>
        </p:spPr>
        <p:txBody>
          <a:bodyPr>
            <a:spAutoFit/>
          </a:bodyPr>
          <a:lstStyle>
            <a:lvl1pPr marL="0" indent="0">
              <a:buNone/>
              <a:defRPr b="1">
                <a:solidFill>
                  <a:schemeClr val="accent1"/>
                </a:solidFill>
              </a:defRPr>
            </a:lvl1pPr>
          </a:lstStyle>
          <a:p>
            <a:pPr lvl="0"/>
            <a:r>
              <a:rPr lang="nb-NO" err="1"/>
              <a:t>Click</a:t>
            </a:r>
            <a:r>
              <a:rPr lang="nb-NO"/>
              <a:t> to </a:t>
            </a:r>
            <a:r>
              <a:rPr lang="nb-NO" err="1"/>
              <a:t>add</a:t>
            </a:r>
            <a:r>
              <a:rPr lang="nb-NO"/>
              <a:t> </a:t>
            </a:r>
            <a:r>
              <a:rPr lang="nb-NO" err="1"/>
              <a:t>subtitle</a:t>
            </a:r>
            <a:endParaRPr lang="en-GB"/>
          </a:p>
        </p:txBody>
      </p:sp>
    </p:spTree>
    <p:extLst>
      <p:ext uri="{BB962C8B-B14F-4D97-AF65-F5344CB8AC3E}">
        <p14:creationId xmlns:p14="http://schemas.microsoft.com/office/powerpoint/2010/main" val="16395794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text red">
    <p:spTree>
      <p:nvGrpSpPr>
        <p:cNvPr id="1" name=""/>
        <p:cNvGrpSpPr/>
        <p:nvPr/>
      </p:nvGrpSpPr>
      <p:grpSpPr>
        <a:xfrm>
          <a:off x="0" y="0"/>
          <a:ext cx="0" cy="0"/>
          <a:chOff x="0" y="0"/>
          <a:chExt cx="0" cy="0"/>
        </a:xfrm>
      </p:grpSpPr>
      <p:sp>
        <p:nvSpPr>
          <p:cNvPr id="2" name="Tittel 1"/>
          <p:cNvSpPr>
            <a:spLocks noGrp="1"/>
          </p:cNvSpPr>
          <p:nvPr>
            <p:ph type="title" hasCustomPrompt="1"/>
          </p:nvPr>
        </p:nvSpPr>
        <p:spPr/>
        <p:txBody>
          <a:bodyPr/>
          <a:lstStyle>
            <a:lvl1pPr>
              <a:defRPr>
                <a:solidFill>
                  <a:schemeClr val="accent2"/>
                </a:solidFill>
              </a:defRPr>
            </a:lvl1pPr>
          </a:lstStyle>
          <a:p>
            <a:r>
              <a:rPr lang="nb-NO" err="1"/>
              <a:t>Click</a:t>
            </a:r>
            <a:r>
              <a:rPr lang="nb-NO"/>
              <a:t> to </a:t>
            </a:r>
            <a:r>
              <a:rPr lang="nb-NO" err="1"/>
              <a:t>add</a:t>
            </a:r>
            <a:r>
              <a:rPr lang="nb-NO"/>
              <a:t> </a:t>
            </a:r>
            <a:r>
              <a:rPr lang="nb-NO" err="1"/>
              <a:t>title</a:t>
            </a:r>
            <a:endParaRPr lang="nb-NO"/>
          </a:p>
        </p:txBody>
      </p:sp>
      <p:sp>
        <p:nvSpPr>
          <p:cNvPr id="3" name="Plassholder for innhold 2"/>
          <p:cNvSpPr>
            <a:spLocks noGrp="1"/>
          </p:cNvSpPr>
          <p:nvPr>
            <p:ph idx="1" hasCustomPrompt="1"/>
          </p:nvPr>
        </p:nvSpPr>
        <p:spPr>
          <a:xfrm>
            <a:off x="1260386" y="3091543"/>
            <a:ext cx="21861705" cy="9187986"/>
          </a:xfrm>
        </p:spPr>
        <p:txBody>
          <a:bodyPr/>
          <a:lstStyle>
            <a:lvl1pPr>
              <a:defRPr/>
            </a:lvl1pPr>
          </a:lstStyle>
          <a:p>
            <a:pPr lvl="0"/>
            <a:r>
              <a:rPr lang="nb-NO"/>
              <a:t>Click to add text</a:t>
            </a:r>
          </a:p>
          <a:p>
            <a:pPr lvl="1"/>
            <a:r>
              <a:rPr lang="nb-NO"/>
              <a:t>Second level</a:t>
            </a:r>
          </a:p>
          <a:p>
            <a:pPr lvl="2"/>
            <a:r>
              <a:rPr lang="nb-NO"/>
              <a:t>Third level</a:t>
            </a:r>
          </a:p>
          <a:p>
            <a:pPr lvl="3"/>
            <a:r>
              <a:rPr lang="nb-NO"/>
              <a:t>Fourth level</a:t>
            </a:r>
          </a:p>
          <a:p>
            <a:pPr lvl="4"/>
            <a:r>
              <a:rPr lang="nb-NO"/>
              <a:t>Fifth level</a:t>
            </a:r>
          </a:p>
        </p:txBody>
      </p:sp>
      <p:sp>
        <p:nvSpPr>
          <p:cNvPr id="9" name="Plassholder for tekst 8"/>
          <p:cNvSpPr>
            <a:spLocks noGrp="1"/>
          </p:cNvSpPr>
          <p:nvPr>
            <p:ph type="body" sz="quarter" idx="10" hasCustomPrompt="1"/>
          </p:nvPr>
        </p:nvSpPr>
        <p:spPr>
          <a:xfrm>
            <a:off x="1259560" y="2630802"/>
            <a:ext cx="21861704" cy="461665"/>
          </a:xfrm>
        </p:spPr>
        <p:txBody>
          <a:bodyPr>
            <a:spAutoFit/>
          </a:bodyPr>
          <a:lstStyle>
            <a:lvl1pPr marL="0" indent="0">
              <a:buNone/>
              <a:defRPr b="1">
                <a:solidFill>
                  <a:schemeClr val="accent2"/>
                </a:solidFill>
              </a:defRPr>
            </a:lvl1pPr>
          </a:lstStyle>
          <a:p>
            <a:pPr lvl="0"/>
            <a:r>
              <a:rPr lang="nb-NO" err="1"/>
              <a:t>Click</a:t>
            </a:r>
            <a:r>
              <a:rPr lang="nb-NO"/>
              <a:t> to </a:t>
            </a:r>
            <a:r>
              <a:rPr lang="nb-NO" err="1"/>
              <a:t>add</a:t>
            </a:r>
            <a:r>
              <a:rPr lang="nb-NO"/>
              <a:t> </a:t>
            </a:r>
            <a:r>
              <a:rPr lang="nb-NO" err="1"/>
              <a:t>subtitle</a:t>
            </a:r>
            <a:endParaRPr lang="en-GB"/>
          </a:p>
        </p:txBody>
      </p:sp>
    </p:spTree>
    <p:extLst>
      <p:ext uri="{BB962C8B-B14F-4D97-AF65-F5344CB8AC3E}">
        <p14:creationId xmlns:p14="http://schemas.microsoft.com/office/powerpoint/2010/main" val="5374282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text and photo">
    <p:spTree>
      <p:nvGrpSpPr>
        <p:cNvPr id="1" name=""/>
        <p:cNvGrpSpPr/>
        <p:nvPr/>
      </p:nvGrpSpPr>
      <p:grpSpPr>
        <a:xfrm>
          <a:off x="0" y="0"/>
          <a:ext cx="0" cy="0"/>
          <a:chOff x="0" y="0"/>
          <a:chExt cx="0" cy="0"/>
        </a:xfrm>
      </p:grpSpPr>
      <p:sp>
        <p:nvSpPr>
          <p:cNvPr id="7" name="Rektangel 6"/>
          <p:cNvSpPr/>
          <p:nvPr userDrawn="1"/>
        </p:nvSpPr>
        <p:spPr>
          <a:xfrm>
            <a:off x="14689837" y="-1"/>
            <a:ext cx="9690988" cy="137144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Plassholder for bilde 4"/>
          <p:cNvSpPr>
            <a:spLocks noGrp="1"/>
          </p:cNvSpPr>
          <p:nvPr>
            <p:ph type="pic" sz="quarter" idx="10" hasCustomPrompt="1"/>
          </p:nvPr>
        </p:nvSpPr>
        <p:spPr>
          <a:xfrm>
            <a:off x="14689837" y="-1"/>
            <a:ext cx="9690988" cy="13714413"/>
          </a:xfrm>
        </p:spPr>
        <p:txBody>
          <a:bodyPr/>
          <a:lstStyle>
            <a:lvl1pPr>
              <a:defRPr/>
            </a:lvl1pPr>
          </a:lstStyle>
          <a:p>
            <a:r>
              <a:rPr lang="en-GB"/>
              <a:t>Click the icon to add picture</a:t>
            </a:r>
          </a:p>
        </p:txBody>
      </p:sp>
      <p:sp>
        <p:nvSpPr>
          <p:cNvPr id="2" name="Tittel 1"/>
          <p:cNvSpPr>
            <a:spLocks noGrp="1"/>
          </p:cNvSpPr>
          <p:nvPr>
            <p:ph type="title" hasCustomPrompt="1"/>
          </p:nvPr>
        </p:nvSpPr>
        <p:spPr>
          <a:xfrm>
            <a:off x="1260387" y="1097394"/>
            <a:ext cx="12277305" cy="1077218"/>
          </a:xfrm>
        </p:spPr>
        <p:txBody>
          <a:bodyPr/>
          <a:lstStyle>
            <a:lvl1pPr>
              <a:defRPr>
                <a:solidFill>
                  <a:srgbClr val="002060"/>
                </a:solidFill>
              </a:defRPr>
            </a:lvl1pPr>
          </a:lstStyle>
          <a:p>
            <a:r>
              <a:rPr lang="nb-NO" err="1"/>
              <a:t>Click</a:t>
            </a:r>
            <a:r>
              <a:rPr lang="nb-NO"/>
              <a:t> to </a:t>
            </a:r>
            <a:r>
              <a:rPr lang="nb-NO" err="1"/>
              <a:t>add</a:t>
            </a:r>
            <a:r>
              <a:rPr lang="nb-NO"/>
              <a:t> </a:t>
            </a:r>
            <a:r>
              <a:rPr lang="nb-NO" err="1"/>
              <a:t>title</a:t>
            </a:r>
            <a:endParaRPr lang="nb-NO"/>
          </a:p>
        </p:txBody>
      </p:sp>
      <p:sp>
        <p:nvSpPr>
          <p:cNvPr id="8" name="Plassholder for innhold 2"/>
          <p:cNvSpPr>
            <a:spLocks noGrp="1"/>
          </p:cNvSpPr>
          <p:nvPr>
            <p:ph idx="1" hasCustomPrompt="1"/>
          </p:nvPr>
        </p:nvSpPr>
        <p:spPr>
          <a:xfrm>
            <a:off x="1260387" y="3091543"/>
            <a:ext cx="12277306" cy="9187986"/>
          </a:xfrm>
        </p:spPr>
        <p:txBody>
          <a:bodyPr/>
          <a:lstStyle>
            <a:lvl1pPr>
              <a:defRPr/>
            </a:lvl1pPr>
          </a:lstStyle>
          <a:p>
            <a:pPr lvl="0"/>
            <a:r>
              <a:rPr lang="nb-NO"/>
              <a:t>Click to add text</a:t>
            </a:r>
          </a:p>
          <a:p>
            <a:pPr lvl="1"/>
            <a:r>
              <a:rPr lang="nb-NO"/>
              <a:t>Second level</a:t>
            </a:r>
          </a:p>
          <a:p>
            <a:pPr lvl="2"/>
            <a:r>
              <a:rPr lang="nb-NO"/>
              <a:t>Third level</a:t>
            </a:r>
          </a:p>
          <a:p>
            <a:pPr lvl="3"/>
            <a:r>
              <a:rPr lang="nb-NO"/>
              <a:t>Fourth level</a:t>
            </a:r>
          </a:p>
          <a:p>
            <a:pPr lvl="4"/>
            <a:r>
              <a:rPr lang="nb-NO"/>
              <a:t>Fifth level</a:t>
            </a:r>
          </a:p>
        </p:txBody>
      </p:sp>
      <p:sp>
        <p:nvSpPr>
          <p:cNvPr id="9" name="Plassholder for tekst 8"/>
          <p:cNvSpPr>
            <a:spLocks noGrp="1"/>
          </p:cNvSpPr>
          <p:nvPr>
            <p:ph type="body" sz="quarter" idx="11" hasCustomPrompt="1"/>
          </p:nvPr>
        </p:nvSpPr>
        <p:spPr>
          <a:xfrm>
            <a:off x="1259560" y="2630802"/>
            <a:ext cx="12277305" cy="461665"/>
          </a:xfrm>
        </p:spPr>
        <p:txBody>
          <a:bodyPr wrap="square">
            <a:spAutoFit/>
          </a:bodyPr>
          <a:lstStyle>
            <a:lvl1pPr marL="0" indent="0">
              <a:buNone/>
              <a:defRPr b="1">
                <a:solidFill>
                  <a:srgbClr val="002060"/>
                </a:solidFill>
              </a:defRPr>
            </a:lvl1pPr>
          </a:lstStyle>
          <a:p>
            <a:pPr lvl="0"/>
            <a:r>
              <a:rPr lang="nb-NO" err="1"/>
              <a:t>Click</a:t>
            </a:r>
            <a:r>
              <a:rPr lang="nb-NO"/>
              <a:t> to </a:t>
            </a:r>
            <a:r>
              <a:rPr lang="nb-NO" err="1"/>
              <a:t>add</a:t>
            </a:r>
            <a:r>
              <a:rPr lang="nb-NO"/>
              <a:t> </a:t>
            </a:r>
            <a:r>
              <a:rPr lang="nb-NO" err="1"/>
              <a:t>subtitle</a:t>
            </a:r>
            <a:endParaRPr lang="en-GB"/>
          </a:p>
        </p:txBody>
      </p:sp>
    </p:spTree>
    <p:extLst>
      <p:ext uri="{BB962C8B-B14F-4D97-AF65-F5344CB8AC3E}">
        <p14:creationId xmlns:p14="http://schemas.microsoft.com/office/powerpoint/2010/main" val="8787005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text and photo red">
    <p:spTree>
      <p:nvGrpSpPr>
        <p:cNvPr id="1" name=""/>
        <p:cNvGrpSpPr/>
        <p:nvPr/>
      </p:nvGrpSpPr>
      <p:grpSpPr>
        <a:xfrm>
          <a:off x="0" y="0"/>
          <a:ext cx="0" cy="0"/>
          <a:chOff x="0" y="0"/>
          <a:chExt cx="0" cy="0"/>
        </a:xfrm>
      </p:grpSpPr>
      <p:sp>
        <p:nvSpPr>
          <p:cNvPr id="7" name="Rektangel 6"/>
          <p:cNvSpPr/>
          <p:nvPr userDrawn="1"/>
        </p:nvSpPr>
        <p:spPr>
          <a:xfrm>
            <a:off x="14689837" y="-1"/>
            <a:ext cx="9690988" cy="137144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Plassholder for bilde 4"/>
          <p:cNvSpPr>
            <a:spLocks noGrp="1"/>
          </p:cNvSpPr>
          <p:nvPr>
            <p:ph type="pic" sz="quarter" idx="10" hasCustomPrompt="1"/>
          </p:nvPr>
        </p:nvSpPr>
        <p:spPr>
          <a:xfrm>
            <a:off x="14689837" y="-1"/>
            <a:ext cx="9690988" cy="13714413"/>
          </a:xfrm>
        </p:spPr>
        <p:txBody>
          <a:bodyPr/>
          <a:lstStyle>
            <a:lvl1pPr>
              <a:defRPr/>
            </a:lvl1pPr>
          </a:lstStyle>
          <a:p>
            <a:r>
              <a:rPr lang="en-GB"/>
              <a:t>Click the icon to add picture</a:t>
            </a:r>
          </a:p>
        </p:txBody>
      </p:sp>
      <p:sp>
        <p:nvSpPr>
          <p:cNvPr id="2" name="Tittel 1"/>
          <p:cNvSpPr>
            <a:spLocks noGrp="1"/>
          </p:cNvSpPr>
          <p:nvPr>
            <p:ph type="title" hasCustomPrompt="1"/>
          </p:nvPr>
        </p:nvSpPr>
        <p:spPr>
          <a:xfrm>
            <a:off x="1260387" y="1097394"/>
            <a:ext cx="12277305" cy="1077218"/>
          </a:xfrm>
        </p:spPr>
        <p:txBody>
          <a:bodyPr/>
          <a:lstStyle>
            <a:lvl1pPr>
              <a:defRPr>
                <a:solidFill>
                  <a:schemeClr val="accent2"/>
                </a:solidFill>
              </a:defRPr>
            </a:lvl1pPr>
          </a:lstStyle>
          <a:p>
            <a:r>
              <a:rPr lang="nb-NO" err="1"/>
              <a:t>Click</a:t>
            </a:r>
            <a:r>
              <a:rPr lang="nb-NO"/>
              <a:t> to </a:t>
            </a:r>
            <a:r>
              <a:rPr lang="nb-NO" err="1"/>
              <a:t>add</a:t>
            </a:r>
            <a:r>
              <a:rPr lang="nb-NO"/>
              <a:t> </a:t>
            </a:r>
            <a:r>
              <a:rPr lang="nb-NO" err="1"/>
              <a:t>title</a:t>
            </a:r>
            <a:endParaRPr lang="nb-NO"/>
          </a:p>
        </p:txBody>
      </p:sp>
      <p:sp>
        <p:nvSpPr>
          <p:cNvPr id="8" name="Plassholder for innhold 2"/>
          <p:cNvSpPr>
            <a:spLocks noGrp="1"/>
          </p:cNvSpPr>
          <p:nvPr>
            <p:ph idx="1" hasCustomPrompt="1"/>
          </p:nvPr>
        </p:nvSpPr>
        <p:spPr>
          <a:xfrm>
            <a:off x="1260387" y="3091543"/>
            <a:ext cx="12277306" cy="9187986"/>
          </a:xfrm>
        </p:spPr>
        <p:txBody>
          <a:bodyPr/>
          <a:lstStyle>
            <a:lvl1pPr>
              <a:defRPr/>
            </a:lvl1pPr>
          </a:lstStyle>
          <a:p>
            <a:pPr lvl="0"/>
            <a:r>
              <a:rPr lang="nb-NO"/>
              <a:t>Click to add text</a:t>
            </a:r>
          </a:p>
          <a:p>
            <a:pPr lvl="1"/>
            <a:r>
              <a:rPr lang="nb-NO"/>
              <a:t>Second level</a:t>
            </a:r>
          </a:p>
          <a:p>
            <a:pPr lvl="2"/>
            <a:r>
              <a:rPr lang="nb-NO"/>
              <a:t>Third level</a:t>
            </a:r>
          </a:p>
          <a:p>
            <a:pPr lvl="3"/>
            <a:r>
              <a:rPr lang="nb-NO"/>
              <a:t>Fourth level</a:t>
            </a:r>
          </a:p>
          <a:p>
            <a:pPr lvl="4"/>
            <a:r>
              <a:rPr lang="nb-NO"/>
              <a:t>Fifth level</a:t>
            </a:r>
          </a:p>
        </p:txBody>
      </p:sp>
      <p:sp>
        <p:nvSpPr>
          <p:cNvPr id="9" name="Plassholder for tekst 8"/>
          <p:cNvSpPr>
            <a:spLocks noGrp="1"/>
          </p:cNvSpPr>
          <p:nvPr>
            <p:ph type="body" sz="quarter" idx="11" hasCustomPrompt="1"/>
          </p:nvPr>
        </p:nvSpPr>
        <p:spPr>
          <a:xfrm>
            <a:off x="1259560" y="2630802"/>
            <a:ext cx="12277305" cy="461665"/>
          </a:xfrm>
        </p:spPr>
        <p:txBody>
          <a:bodyPr wrap="square">
            <a:spAutoFit/>
          </a:bodyPr>
          <a:lstStyle>
            <a:lvl1pPr marL="0" indent="0">
              <a:buNone/>
              <a:defRPr b="1">
                <a:solidFill>
                  <a:schemeClr val="accent2"/>
                </a:solidFill>
              </a:defRPr>
            </a:lvl1pPr>
          </a:lstStyle>
          <a:p>
            <a:pPr lvl="0"/>
            <a:r>
              <a:rPr lang="nb-NO" err="1"/>
              <a:t>Click</a:t>
            </a:r>
            <a:r>
              <a:rPr lang="nb-NO"/>
              <a:t> to </a:t>
            </a:r>
            <a:r>
              <a:rPr lang="nb-NO" err="1"/>
              <a:t>add</a:t>
            </a:r>
            <a:r>
              <a:rPr lang="nb-NO"/>
              <a:t> </a:t>
            </a:r>
            <a:r>
              <a:rPr lang="nb-NO" err="1"/>
              <a:t>subtitle</a:t>
            </a:r>
            <a:endParaRPr lang="en-GB"/>
          </a:p>
        </p:txBody>
      </p:sp>
    </p:spTree>
    <p:extLst>
      <p:ext uri="{BB962C8B-B14F-4D97-AF65-F5344CB8AC3E}">
        <p14:creationId xmlns:p14="http://schemas.microsoft.com/office/powerpoint/2010/main" val="15327412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 and photo">
    <p:spTree>
      <p:nvGrpSpPr>
        <p:cNvPr id="1" name=""/>
        <p:cNvGrpSpPr/>
        <p:nvPr/>
      </p:nvGrpSpPr>
      <p:grpSpPr>
        <a:xfrm>
          <a:off x="0" y="0"/>
          <a:ext cx="0" cy="0"/>
          <a:chOff x="0" y="0"/>
          <a:chExt cx="0" cy="0"/>
        </a:xfrm>
      </p:grpSpPr>
      <p:sp>
        <p:nvSpPr>
          <p:cNvPr id="7" name="Rektangel 6"/>
          <p:cNvSpPr/>
          <p:nvPr userDrawn="1"/>
        </p:nvSpPr>
        <p:spPr>
          <a:xfrm>
            <a:off x="5742718" y="-1"/>
            <a:ext cx="18638107" cy="137144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Plassholder for bilde 4"/>
          <p:cNvSpPr>
            <a:spLocks noGrp="1"/>
          </p:cNvSpPr>
          <p:nvPr>
            <p:ph type="pic" sz="quarter" idx="10" hasCustomPrompt="1"/>
          </p:nvPr>
        </p:nvSpPr>
        <p:spPr>
          <a:xfrm>
            <a:off x="5742717" y="-1"/>
            <a:ext cx="18638107" cy="13714413"/>
          </a:xfrm>
        </p:spPr>
        <p:txBody>
          <a:bodyPr/>
          <a:lstStyle>
            <a:lvl1pPr>
              <a:defRPr/>
            </a:lvl1pPr>
          </a:lstStyle>
          <a:p>
            <a:r>
              <a:rPr lang="en-GB"/>
              <a:t>Click the icon to add picture</a:t>
            </a:r>
          </a:p>
        </p:txBody>
      </p:sp>
      <p:sp>
        <p:nvSpPr>
          <p:cNvPr id="10" name="Plassholder for innhold 2"/>
          <p:cNvSpPr>
            <a:spLocks noGrp="1"/>
          </p:cNvSpPr>
          <p:nvPr>
            <p:ph idx="11" hasCustomPrompt="1"/>
          </p:nvPr>
        </p:nvSpPr>
        <p:spPr>
          <a:xfrm>
            <a:off x="1260386" y="1629141"/>
            <a:ext cx="4010673" cy="10650388"/>
          </a:xfrm>
        </p:spPr>
        <p:txBody>
          <a:bodyPr/>
          <a:lstStyle>
            <a:lvl1pPr>
              <a:defRPr/>
            </a:lvl1pPr>
          </a:lstStyle>
          <a:p>
            <a:pPr lvl="0"/>
            <a:r>
              <a:rPr lang="nb-NO"/>
              <a:t>Click to add text</a:t>
            </a:r>
          </a:p>
          <a:p>
            <a:pPr lvl="1"/>
            <a:r>
              <a:rPr lang="nb-NO"/>
              <a:t>Second level</a:t>
            </a:r>
          </a:p>
          <a:p>
            <a:pPr lvl="2"/>
            <a:r>
              <a:rPr lang="nb-NO"/>
              <a:t>Third level</a:t>
            </a:r>
          </a:p>
          <a:p>
            <a:pPr lvl="3"/>
            <a:r>
              <a:rPr lang="nb-NO"/>
              <a:t>Fourth level</a:t>
            </a:r>
          </a:p>
          <a:p>
            <a:pPr lvl="4"/>
            <a:r>
              <a:rPr lang="nb-NO"/>
              <a:t>Fifth level</a:t>
            </a:r>
          </a:p>
        </p:txBody>
      </p:sp>
      <p:sp>
        <p:nvSpPr>
          <p:cNvPr id="11" name="Plassholder for tekst 8"/>
          <p:cNvSpPr>
            <a:spLocks noGrp="1"/>
          </p:cNvSpPr>
          <p:nvPr>
            <p:ph type="body" sz="quarter" idx="12" hasCustomPrompt="1"/>
          </p:nvPr>
        </p:nvSpPr>
        <p:spPr>
          <a:xfrm>
            <a:off x="1259560" y="1168400"/>
            <a:ext cx="4010673" cy="461665"/>
          </a:xfrm>
        </p:spPr>
        <p:txBody>
          <a:bodyPr wrap="square">
            <a:spAutoFit/>
          </a:bodyPr>
          <a:lstStyle>
            <a:lvl1pPr marL="0" indent="0">
              <a:buNone/>
              <a:defRPr b="1">
                <a:solidFill>
                  <a:schemeClr val="accent1"/>
                </a:solidFill>
              </a:defRPr>
            </a:lvl1pPr>
          </a:lstStyle>
          <a:p>
            <a:pPr lvl="0"/>
            <a:r>
              <a:rPr lang="nb-NO" err="1"/>
              <a:t>Click</a:t>
            </a:r>
            <a:r>
              <a:rPr lang="nb-NO"/>
              <a:t> to </a:t>
            </a:r>
            <a:r>
              <a:rPr lang="nb-NO" err="1"/>
              <a:t>add</a:t>
            </a:r>
            <a:r>
              <a:rPr lang="nb-NO"/>
              <a:t> </a:t>
            </a:r>
            <a:r>
              <a:rPr lang="nb-NO" err="1"/>
              <a:t>subtitle</a:t>
            </a:r>
            <a:endParaRPr lang="en-GB"/>
          </a:p>
        </p:txBody>
      </p:sp>
    </p:spTree>
    <p:extLst>
      <p:ext uri="{BB962C8B-B14F-4D97-AF65-F5344CB8AC3E}">
        <p14:creationId xmlns:p14="http://schemas.microsoft.com/office/powerpoint/2010/main" val="22277368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photo red">
    <p:spTree>
      <p:nvGrpSpPr>
        <p:cNvPr id="1" name=""/>
        <p:cNvGrpSpPr/>
        <p:nvPr/>
      </p:nvGrpSpPr>
      <p:grpSpPr>
        <a:xfrm>
          <a:off x="0" y="0"/>
          <a:ext cx="0" cy="0"/>
          <a:chOff x="0" y="0"/>
          <a:chExt cx="0" cy="0"/>
        </a:xfrm>
      </p:grpSpPr>
      <p:sp>
        <p:nvSpPr>
          <p:cNvPr id="7" name="Rektangel 6"/>
          <p:cNvSpPr/>
          <p:nvPr userDrawn="1"/>
        </p:nvSpPr>
        <p:spPr>
          <a:xfrm>
            <a:off x="5742718" y="-1"/>
            <a:ext cx="18638107" cy="137144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Plassholder for bilde 4"/>
          <p:cNvSpPr>
            <a:spLocks noGrp="1"/>
          </p:cNvSpPr>
          <p:nvPr>
            <p:ph type="pic" sz="quarter" idx="10" hasCustomPrompt="1"/>
          </p:nvPr>
        </p:nvSpPr>
        <p:spPr>
          <a:xfrm>
            <a:off x="5742717" y="-1"/>
            <a:ext cx="18638107" cy="13714413"/>
          </a:xfrm>
        </p:spPr>
        <p:txBody>
          <a:bodyPr/>
          <a:lstStyle>
            <a:lvl1pPr>
              <a:defRPr/>
            </a:lvl1pPr>
          </a:lstStyle>
          <a:p>
            <a:r>
              <a:rPr lang="en-GB"/>
              <a:t>Click the icon to add picture</a:t>
            </a:r>
          </a:p>
        </p:txBody>
      </p:sp>
      <p:sp>
        <p:nvSpPr>
          <p:cNvPr id="10" name="Plassholder for innhold 2"/>
          <p:cNvSpPr>
            <a:spLocks noGrp="1"/>
          </p:cNvSpPr>
          <p:nvPr>
            <p:ph idx="11" hasCustomPrompt="1"/>
          </p:nvPr>
        </p:nvSpPr>
        <p:spPr>
          <a:xfrm>
            <a:off x="1260386" y="1629141"/>
            <a:ext cx="4010673" cy="10650388"/>
          </a:xfrm>
        </p:spPr>
        <p:txBody>
          <a:bodyPr/>
          <a:lstStyle/>
          <a:p>
            <a:pPr lvl="0"/>
            <a:r>
              <a:rPr lang="nb-NO"/>
              <a:t>Click to add text</a:t>
            </a:r>
          </a:p>
          <a:p>
            <a:pPr lvl="1"/>
            <a:r>
              <a:rPr lang="nb-NO"/>
              <a:t>Second level</a:t>
            </a:r>
          </a:p>
          <a:p>
            <a:pPr lvl="2"/>
            <a:r>
              <a:rPr lang="nb-NO"/>
              <a:t>Third level</a:t>
            </a:r>
          </a:p>
          <a:p>
            <a:pPr lvl="3"/>
            <a:r>
              <a:rPr lang="nb-NO"/>
              <a:t>Fourth level</a:t>
            </a:r>
          </a:p>
          <a:p>
            <a:pPr lvl="4"/>
            <a:r>
              <a:rPr lang="nb-NO"/>
              <a:t>Fifth level</a:t>
            </a:r>
          </a:p>
        </p:txBody>
      </p:sp>
      <p:sp>
        <p:nvSpPr>
          <p:cNvPr id="11" name="Plassholder for tekst 8"/>
          <p:cNvSpPr>
            <a:spLocks noGrp="1"/>
          </p:cNvSpPr>
          <p:nvPr>
            <p:ph type="body" sz="quarter" idx="12" hasCustomPrompt="1"/>
          </p:nvPr>
        </p:nvSpPr>
        <p:spPr>
          <a:xfrm>
            <a:off x="1259560" y="1168400"/>
            <a:ext cx="4010673" cy="461665"/>
          </a:xfrm>
        </p:spPr>
        <p:txBody>
          <a:bodyPr wrap="square">
            <a:spAutoFit/>
          </a:bodyPr>
          <a:lstStyle>
            <a:lvl1pPr marL="0" indent="0">
              <a:buNone/>
              <a:defRPr b="1">
                <a:solidFill>
                  <a:schemeClr val="accent2"/>
                </a:solidFill>
              </a:defRPr>
            </a:lvl1pPr>
          </a:lstStyle>
          <a:p>
            <a:pPr lvl="0"/>
            <a:r>
              <a:rPr lang="nb-NO" err="1"/>
              <a:t>Click</a:t>
            </a:r>
            <a:r>
              <a:rPr lang="nb-NO"/>
              <a:t> to </a:t>
            </a:r>
            <a:r>
              <a:rPr lang="nb-NO" err="1"/>
              <a:t>add</a:t>
            </a:r>
            <a:r>
              <a:rPr lang="nb-NO"/>
              <a:t> </a:t>
            </a:r>
            <a:r>
              <a:rPr lang="nb-NO" err="1"/>
              <a:t>subtitle</a:t>
            </a:r>
            <a:endParaRPr lang="en-GB"/>
          </a:p>
        </p:txBody>
      </p:sp>
    </p:spTree>
    <p:extLst>
      <p:ext uri="{BB962C8B-B14F-4D97-AF65-F5344CB8AC3E}">
        <p14:creationId xmlns:p14="http://schemas.microsoft.com/office/powerpoint/2010/main" val="27443342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Large photo">
    <p:bg>
      <p:bgPr>
        <a:blipFill>
          <a:blip r:embed="rId2"/>
          <a:stretch>
            <a:fillRect/>
          </a:stretch>
        </a:blipFill>
        <a:effectLst/>
      </p:bgPr>
    </p:bg>
    <p:spTree>
      <p:nvGrpSpPr>
        <p:cNvPr id="1" name=""/>
        <p:cNvGrpSpPr/>
        <p:nvPr/>
      </p:nvGrpSpPr>
      <p:grpSpPr>
        <a:xfrm>
          <a:off x="0" y="0"/>
          <a:ext cx="0" cy="0"/>
          <a:chOff x="0" y="0"/>
          <a:chExt cx="0" cy="0"/>
        </a:xfrm>
      </p:grpSpPr>
      <p:sp>
        <p:nvSpPr>
          <p:cNvPr id="41" name="Rectangle 5"/>
          <p:cNvSpPr>
            <a:spLocks noChangeArrowheads="1"/>
          </p:cNvSpPr>
          <p:nvPr userDrawn="1"/>
        </p:nvSpPr>
        <p:spPr bwMode="auto">
          <a:xfrm>
            <a:off x="1906588" y="12903932"/>
            <a:ext cx="155575" cy="161925"/>
          </a:xfrm>
          <a:prstGeom prst="rect">
            <a:avLst/>
          </a:pr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2" name="Freeform 6"/>
          <p:cNvSpPr>
            <a:spLocks/>
          </p:cNvSpPr>
          <p:nvPr userDrawn="1"/>
        </p:nvSpPr>
        <p:spPr bwMode="auto">
          <a:xfrm>
            <a:off x="1433513" y="12903932"/>
            <a:ext cx="158750" cy="161925"/>
          </a:xfrm>
          <a:custGeom>
            <a:avLst/>
            <a:gdLst>
              <a:gd name="T0" fmla="*/ 100 w 100"/>
              <a:gd name="T1" fmla="*/ 102 h 102"/>
              <a:gd name="T2" fmla="*/ 0 w 100"/>
              <a:gd name="T3" fmla="*/ 102 h 102"/>
              <a:gd name="T4" fmla="*/ 0 w 100"/>
              <a:gd name="T5" fmla="*/ 0 h 102"/>
              <a:gd name="T6" fmla="*/ 100 w 100"/>
              <a:gd name="T7" fmla="*/ 102 h 102"/>
            </a:gdLst>
            <a:ahLst/>
            <a:cxnLst>
              <a:cxn ang="0">
                <a:pos x="T0" y="T1"/>
              </a:cxn>
              <a:cxn ang="0">
                <a:pos x="T2" y="T3"/>
              </a:cxn>
              <a:cxn ang="0">
                <a:pos x="T4" y="T5"/>
              </a:cxn>
              <a:cxn ang="0">
                <a:pos x="T6" y="T7"/>
              </a:cxn>
            </a:cxnLst>
            <a:rect l="0" t="0" r="r" b="b"/>
            <a:pathLst>
              <a:path w="100" h="102">
                <a:moveTo>
                  <a:pt x="100" y="102"/>
                </a:moveTo>
                <a:lnTo>
                  <a:pt x="0" y="102"/>
                </a:lnTo>
                <a:lnTo>
                  <a:pt x="0" y="0"/>
                </a:lnTo>
                <a:lnTo>
                  <a:pt x="100" y="102"/>
                </a:lnTo>
                <a:close/>
              </a:path>
            </a:pathLst>
          </a:cu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3" name="Rectangle 7"/>
          <p:cNvSpPr>
            <a:spLocks noChangeArrowheads="1"/>
          </p:cNvSpPr>
          <p:nvPr userDrawn="1"/>
        </p:nvSpPr>
        <p:spPr bwMode="auto">
          <a:xfrm>
            <a:off x="1277938" y="12903932"/>
            <a:ext cx="155575" cy="319088"/>
          </a:xfrm>
          <a:prstGeom prst="rect">
            <a:avLst/>
          </a:pr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4" name="Freeform 8"/>
          <p:cNvSpPr>
            <a:spLocks/>
          </p:cNvSpPr>
          <p:nvPr userDrawn="1"/>
        </p:nvSpPr>
        <p:spPr bwMode="auto">
          <a:xfrm>
            <a:off x="1592263" y="12746770"/>
            <a:ext cx="155575" cy="476250"/>
          </a:xfrm>
          <a:custGeom>
            <a:avLst/>
            <a:gdLst>
              <a:gd name="T0" fmla="*/ 0 w 98"/>
              <a:gd name="T1" fmla="*/ 0 h 300"/>
              <a:gd name="T2" fmla="*/ 0 w 98"/>
              <a:gd name="T3" fmla="*/ 201 h 300"/>
              <a:gd name="T4" fmla="*/ 98 w 98"/>
              <a:gd name="T5" fmla="*/ 300 h 300"/>
              <a:gd name="T6" fmla="*/ 98 w 98"/>
              <a:gd name="T7" fmla="*/ 0 h 300"/>
              <a:gd name="T8" fmla="*/ 0 w 98"/>
              <a:gd name="T9" fmla="*/ 0 h 300"/>
            </a:gdLst>
            <a:ahLst/>
            <a:cxnLst>
              <a:cxn ang="0">
                <a:pos x="T0" y="T1"/>
              </a:cxn>
              <a:cxn ang="0">
                <a:pos x="T2" y="T3"/>
              </a:cxn>
              <a:cxn ang="0">
                <a:pos x="T4" y="T5"/>
              </a:cxn>
              <a:cxn ang="0">
                <a:pos x="T6" y="T7"/>
              </a:cxn>
              <a:cxn ang="0">
                <a:pos x="T8" y="T9"/>
              </a:cxn>
            </a:cxnLst>
            <a:rect l="0" t="0" r="r" b="b"/>
            <a:pathLst>
              <a:path w="98" h="300">
                <a:moveTo>
                  <a:pt x="0" y="0"/>
                </a:moveTo>
                <a:lnTo>
                  <a:pt x="0" y="201"/>
                </a:lnTo>
                <a:lnTo>
                  <a:pt x="98" y="300"/>
                </a:lnTo>
                <a:lnTo>
                  <a:pt x="98" y="0"/>
                </a:lnTo>
                <a:lnTo>
                  <a:pt x="0" y="0"/>
                </a:lnTo>
                <a:close/>
              </a:path>
            </a:pathLst>
          </a:cu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5" name="Freeform 9"/>
          <p:cNvSpPr>
            <a:spLocks/>
          </p:cNvSpPr>
          <p:nvPr userDrawn="1"/>
        </p:nvSpPr>
        <p:spPr bwMode="auto">
          <a:xfrm>
            <a:off x="2609850" y="12903932"/>
            <a:ext cx="155575" cy="161925"/>
          </a:xfrm>
          <a:custGeom>
            <a:avLst/>
            <a:gdLst>
              <a:gd name="T0" fmla="*/ 98 w 98"/>
              <a:gd name="T1" fmla="*/ 102 h 102"/>
              <a:gd name="T2" fmla="*/ 0 w 98"/>
              <a:gd name="T3" fmla="*/ 102 h 102"/>
              <a:gd name="T4" fmla="*/ 0 w 98"/>
              <a:gd name="T5" fmla="*/ 0 h 102"/>
              <a:gd name="T6" fmla="*/ 98 w 98"/>
              <a:gd name="T7" fmla="*/ 102 h 102"/>
            </a:gdLst>
            <a:ahLst/>
            <a:cxnLst>
              <a:cxn ang="0">
                <a:pos x="T0" y="T1"/>
              </a:cxn>
              <a:cxn ang="0">
                <a:pos x="T2" y="T3"/>
              </a:cxn>
              <a:cxn ang="0">
                <a:pos x="T4" y="T5"/>
              </a:cxn>
              <a:cxn ang="0">
                <a:pos x="T6" y="T7"/>
              </a:cxn>
            </a:cxnLst>
            <a:rect l="0" t="0" r="r" b="b"/>
            <a:pathLst>
              <a:path w="98" h="102">
                <a:moveTo>
                  <a:pt x="98" y="102"/>
                </a:moveTo>
                <a:lnTo>
                  <a:pt x="0" y="102"/>
                </a:lnTo>
                <a:lnTo>
                  <a:pt x="0" y="0"/>
                </a:lnTo>
                <a:lnTo>
                  <a:pt x="98" y="102"/>
                </a:lnTo>
                <a:close/>
              </a:path>
            </a:pathLst>
          </a:cu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6" name="Rectangle 10"/>
          <p:cNvSpPr>
            <a:spLocks noChangeArrowheads="1"/>
          </p:cNvSpPr>
          <p:nvPr userDrawn="1"/>
        </p:nvSpPr>
        <p:spPr bwMode="auto">
          <a:xfrm>
            <a:off x="2455863" y="12903932"/>
            <a:ext cx="153988" cy="319088"/>
          </a:xfrm>
          <a:prstGeom prst="rect">
            <a:avLst/>
          </a:pr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7" name="Freeform 11"/>
          <p:cNvSpPr>
            <a:spLocks/>
          </p:cNvSpPr>
          <p:nvPr userDrawn="1"/>
        </p:nvSpPr>
        <p:spPr bwMode="auto">
          <a:xfrm>
            <a:off x="2765425" y="12746770"/>
            <a:ext cx="158750" cy="476250"/>
          </a:xfrm>
          <a:custGeom>
            <a:avLst/>
            <a:gdLst>
              <a:gd name="T0" fmla="*/ 0 w 100"/>
              <a:gd name="T1" fmla="*/ 0 h 300"/>
              <a:gd name="T2" fmla="*/ 0 w 100"/>
              <a:gd name="T3" fmla="*/ 201 h 300"/>
              <a:gd name="T4" fmla="*/ 100 w 100"/>
              <a:gd name="T5" fmla="*/ 300 h 300"/>
              <a:gd name="T6" fmla="*/ 100 w 100"/>
              <a:gd name="T7" fmla="*/ 0 h 300"/>
              <a:gd name="T8" fmla="*/ 0 w 100"/>
              <a:gd name="T9" fmla="*/ 0 h 300"/>
            </a:gdLst>
            <a:ahLst/>
            <a:cxnLst>
              <a:cxn ang="0">
                <a:pos x="T0" y="T1"/>
              </a:cxn>
              <a:cxn ang="0">
                <a:pos x="T2" y="T3"/>
              </a:cxn>
              <a:cxn ang="0">
                <a:pos x="T4" y="T5"/>
              </a:cxn>
              <a:cxn ang="0">
                <a:pos x="T6" y="T7"/>
              </a:cxn>
              <a:cxn ang="0">
                <a:pos x="T8" y="T9"/>
              </a:cxn>
            </a:cxnLst>
            <a:rect l="0" t="0" r="r" b="b"/>
            <a:pathLst>
              <a:path w="100" h="300">
                <a:moveTo>
                  <a:pt x="0" y="0"/>
                </a:moveTo>
                <a:lnTo>
                  <a:pt x="0" y="201"/>
                </a:lnTo>
                <a:lnTo>
                  <a:pt x="100" y="300"/>
                </a:lnTo>
                <a:lnTo>
                  <a:pt x="100" y="0"/>
                </a:lnTo>
                <a:lnTo>
                  <a:pt x="0" y="0"/>
                </a:lnTo>
                <a:close/>
              </a:path>
            </a:pathLst>
          </a:cu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8" name="Rectangle 12"/>
          <p:cNvSpPr>
            <a:spLocks noChangeArrowheads="1"/>
          </p:cNvSpPr>
          <p:nvPr userDrawn="1"/>
        </p:nvSpPr>
        <p:spPr bwMode="auto">
          <a:xfrm>
            <a:off x="1747838" y="12589607"/>
            <a:ext cx="158750" cy="476250"/>
          </a:xfrm>
          <a:prstGeom prst="rect">
            <a:avLst/>
          </a:pr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9" name="Line 13"/>
          <p:cNvSpPr>
            <a:spLocks noChangeShapeType="1"/>
          </p:cNvSpPr>
          <p:nvPr userDrawn="1"/>
        </p:nvSpPr>
        <p:spPr bwMode="auto">
          <a:xfrm>
            <a:off x="2062163" y="13065857"/>
            <a:ext cx="393700" cy="0"/>
          </a:xfrm>
          <a:prstGeom prst="line">
            <a:avLst/>
          </a:prstGeom>
          <a:noFill/>
          <a:ln w="19050"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50" name="Line 14"/>
          <p:cNvSpPr>
            <a:spLocks noChangeShapeType="1"/>
          </p:cNvSpPr>
          <p:nvPr userDrawn="1"/>
        </p:nvSpPr>
        <p:spPr bwMode="auto">
          <a:xfrm>
            <a:off x="2924175" y="13065857"/>
            <a:ext cx="21443950" cy="0"/>
          </a:xfrm>
          <a:prstGeom prst="line">
            <a:avLst/>
          </a:prstGeom>
          <a:noFill/>
          <a:ln w="19050"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51" name="Line 15"/>
          <p:cNvSpPr>
            <a:spLocks noChangeShapeType="1"/>
          </p:cNvSpPr>
          <p:nvPr userDrawn="1"/>
        </p:nvSpPr>
        <p:spPr bwMode="auto">
          <a:xfrm>
            <a:off x="6350" y="13065857"/>
            <a:ext cx="1271588" cy="0"/>
          </a:xfrm>
          <a:prstGeom prst="line">
            <a:avLst/>
          </a:prstGeom>
          <a:noFill/>
          <a:ln w="19050"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32111334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ittel 1"/>
          <p:cNvSpPr>
            <a:spLocks noGrp="1"/>
          </p:cNvSpPr>
          <p:nvPr>
            <p:ph type="title"/>
          </p:nvPr>
        </p:nvSpPr>
        <p:spPr>
          <a:xfrm>
            <a:off x="1260386" y="1097394"/>
            <a:ext cx="21861705" cy="1077218"/>
          </a:xfrm>
          <a:prstGeom prst="rect">
            <a:avLst/>
          </a:prstGeom>
        </p:spPr>
        <p:txBody>
          <a:bodyPr vert="horz" wrap="square" lIns="0" tIns="0" rIns="0" bIns="0" rtlCol="0" anchor="ctr">
            <a:spAutoFit/>
          </a:bodyPr>
          <a:lstStyle/>
          <a:p>
            <a:r>
              <a:rPr lang="nb-NO" err="1"/>
              <a:t>Click</a:t>
            </a:r>
            <a:r>
              <a:rPr lang="nb-NO"/>
              <a:t> to </a:t>
            </a:r>
            <a:r>
              <a:rPr lang="nb-NO" err="1"/>
              <a:t>add</a:t>
            </a:r>
            <a:r>
              <a:rPr lang="nb-NO"/>
              <a:t> </a:t>
            </a:r>
            <a:r>
              <a:rPr lang="nb-NO" err="1"/>
              <a:t>title</a:t>
            </a:r>
            <a:endParaRPr lang="nb-NO"/>
          </a:p>
        </p:txBody>
      </p:sp>
      <p:sp>
        <p:nvSpPr>
          <p:cNvPr id="3" name="Plassholder for tekst 2"/>
          <p:cNvSpPr>
            <a:spLocks noGrp="1"/>
          </p:cNvSpPr>
          <p:nvPr>
            <p:ph type="body" idx="1"/>
          </p:nvPr>
        </p:nvSpPr>
        <p:spPr>
          <a:xfrm>
            <a:off x="1260386" y="2647950"/>
            <a:ext cx="21861705" cy="9631579"/>
          </a:xfrm>
          <a:prstGeom prst="rect">
            <a:avLst/>
          </a:prstGeom>
        </p:spPr>
        <p:txBody>
          <a:bodyPr vert="horz" lIns="0" tIns="0" rIns="0" bIns="0" rtlCol="0">
            <a:normAutofit/>
          </a:bodyPr>
          <a:lstStyle/>
          <a:p>
            <a:pPr lvl="0"/>
            <a:r>
              <a:rPr lang="nb-NO" err="1"/>
              <a:t>Click</a:t>
            </a:r>
            <a:r>
              <a:rPr lang="nb-NO"/>
              <a:t> to </a:t>
            </a:r>
            <a:r>
              <a:rPr lang="nb-NO" err="1"/>
              <a:t>add</a:t>
            </a:r>
            <a:r>
              <a:rPr lang="nb-NO"/>
              <a:t> </a:t>
            </a:r>
            <a:r>
              <a:rPr lang="nb-NO" err="1"/>
              <a:t>text</a:t>
            </a:r>
            <a:endParaRPr lang="nb-NO"/>
          </a:p>
          <a:p>
            <a:pPr lvl="1"/>
            <a:r>
              <a:rPr lang="nb-NO"/>
              <a:t>Second level</a:t>
            </a:r>
          </a:p>
          <a:p>
            <a:pPr lvl="2"/>
            <a:r>
              <a:rPr lang="nb-NO"/>
              <a:t>Third level</a:t>
            </a:r>
          </a:p>
          <a:p>
            <a:pPr lvl="3"/>
            <a:r>
              <a:rPr lang="nb-NO"/>
              <a:t>Fourth level</a:t>
            </a:r>
          </a:p>
          <a:p>
            <a:pPr lvl="4"/>
            <a:r>
              <a:rPr lang="nb-NO"/>
              <a:t>Fifth level</a:t>
            </a:r>
          </a:p>
        </p:txBody>
      </p:sp>
      <p:sp>
        <p:nvSpPr>
          <p:cNvPr id="29" name="Rectangle 5"/>
          <p:cNvSpPr>
            <a:spLocks noChangeArrowheads="1"/>
          </p:cNvSpPr>
          <p:nvPr userDrawn="1"/>
        </p:nvSpPr>
        <p:spPr bwMode="auto">
          <a:xfrm>
            <a:off x="1906588" y="12903932"/>
            <a:ext cx="155575" cy="161925"/>
          </a:xfrm>
          <a:prstGeom prst="rect">
            <a:avLst/>
          </a:prstGeom>
          <a:noFill/>
          <a:ln w="19050" cap="rnd">
            <a:solidFill>
              <a:srgbClr val="1D1E1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0" name="Freeform 6"/>
          <p:cNvSpPr>
            <a:spLocks/>
          </p:cNvSpPr>
          <p:nvPr userDrawn="1"/>
        </p:nvSpPr>
        <p:spPr bwMode="auto">
          <a:xfrm>
            <a:off x="1433513" y="12903932"/>
            <a:ext cx="158750" cy="161925"/>
          </a:xfrm>
          <a:custGeom>
            <a:avLst/>
            <a:gdLst>
              <a:gd name="T0" fmla="*/ 100 w 100"/>
              <a:gd name="T1" fmla="*/ 102 h 102"/>
              <a:gd name="T2" fmla="*/ 0 w 100"/>
              <a:gd name="T3" fmla="*/ 102 h 102"/>
              <a:gd name="T4" fmla="*/ 0 w 100"/>
              <a:gd name="T5" fmla="*/ 0 h 102"/>
              <a:gd name="T6" fmla="*/ 100 w 100"/>
              <a:gd name="T7" fmla="*/ 102 h 102"/>
            </a:gdLst>
            <a:ahLst/>
            <a:cxnLst>
              <a:cxn ang="0">
                <a:pos x="T0" y="T1"/>
              </a:cxn>
              <a:cxn ang="0">
                <a:pos x="T2" y="T3"/>
              </a:cxn>
              <a:cxn ang="0">
                <a:pos x="T4" y="T5"/>
              </a:cxn>
              <a:cxn ang="0">
                <a:pos x="T6" y="T7"/>
              </a:cxn>
            </a:cxnLst>
            <a:rect l="0" t="0" r="r" b="b"/>
            <a:pathLst>
              <a:path w="100" h="102">
                <a:moveTo>
                  <a:pt x="100" y="102"/>
                </a:moveTo>
                <a:lnTo>
                  <a:pt x="0" y="102"/>
                </a:lnTo>
                <a:lnTo>
                  <a:pt x="0" y="0"/>
                </a:lnTo>
                <a:lnTo>
                  <a:pt x="100" y="102"/>
                </a:lnTo>
                <a:close/>
              </a:path>
            </a:pathLst>
          </a:custGeom>
          <a:noFill/>
          <a:ln w="19050" cap="rnd">
            <a:solidFill>
              <a:srgbClr val="1D1E1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1" name="Rectangle 7"/>
          <p:cNvSpPr>
            <a:spLocks noChangeArrowheads="1"/>
          </p:cNvSpPr>
          <p:nvPr userDrawn="1"/>
        </p:nvSpPr>
        <p:spPr bwMode="auto">
          <a:xfrm>
            <a:off x="1277938" y="12903932"/>
            <a:ext cx="155575" cy="319088"/>
          </a:xfrm>
          <a:prstGeom prst="rect">
            <a:avLst/>
          </a:prstGeom>
          <a:noFill/>
          <a:ln w="19050" cap="rnd">
            <a:solidFill>
              <a:srgbClr val="1D1E1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2" name="Freeform 8"/>
          <p:cNvSpPr>
            <a:spLocks/>
          </p:cNvSpPr>
          <p:nvPr userDrawn="1"/>
        </p:nvSpPr>
        <p:spPr bwMode="auto">
          <a:xfrm>
            <a:off x="1592263" y="12746770"/>
            <a:ext cx="155575" cy="476250"/>
          </a:xfrm>
          <a:custGeom>
            <a:avLst/>
            <a:gdLst>
              <a:gd name="T0" fmla="*/ 0 w 98"/>
              <a:gd name="T1" fmla="*/ 0 h 300"/>
              <a:gd name="T2" fmla="*/ 0 w 98"/>
              <a:gd name="T3" fmla="*/ 201 h 300"/>
              <a:gd name="T4" fmla="*/ 98 w 98"/>
              <a:gd name="T5" fmla="*/ 300 h 300"/>
              <a:gd name="T6" fmla="*/ 98 w 98"/>
              <a:gd name="T7" fmla="*/ 0 h 300"/>
              <a:gd name="T8" fmla="*/ 0 w 98"/>
              <a:gd name="T9" fmla="*/ 0 h 300"/>
            </a:gdLst>
            <a:ahLst/>
            <a:cxnLst>
              <a:cxn ang="0">
                <a:pos x="T0" y="T1"/>
              </a:cxn>
              <a:cxn ang="0">
                <a:pos x="T2" y="T3"/>
              </a:cxn>
              <a:cxn ang="0">
                <a:pos x="T4" y="T5"/>
              </a:cxn>
              <a:cxn ang="0">
                <a:pos x="T6" y="T7"/>
              </a:cxn>
              <a:cxn ang="0">
                <a:pos x="T8" y="T9"/>
              </a:cxn>
            </a:cxnLst>
            <a:rect l="0" t="0" r="r" b="b"/>
            <a:pathLst>
              <a:path w="98" h="300">
                <a:moveTo>
                  <a:pt x="0" y="0"/>
                </a:moveTo>
                <a:lnTo>
                  <a:pt x="0" y="201"/>
                </a:lnTo>
                <a:lnTo>
                  <a:pt x="98" y="300"/>
                </a:lnTo>
                <a:lnTo>
                  <a:pt x="98" y="0"/>
                </a:lnTo>
                <a:lnTo>
                  <a:pt x="0" y="0"/>
                </a:lnTo>
                <a:close/>
              </a:path>
            </a:pathLst>
          </a:custGeom>
          <a:noFill/>
          <a:ln w="19050" cap="rnd">
            <a:solidFill>
              <a:srgbClr val="1D1E1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3" name="Freeform 9"/>
          <p:cNvSpPr>
            <a:spLocks/>
          </p:cNvSpPr>
          <p:nvPr userDrawn="1"/>
        </p:nvSpPr>
        <p:spPr bwMode="auto">
          <a:xfrm>
            <a:off x="2609850" y="12903932"/>
            <a:ext cx="155575" cy="161925"/>
          </a:xfrm>
          <a:custGeom>
            <a:avLst/>
            <a:gdLst>
              <a:gd name="T0" fmla="*/ 98 w 98"/>
              <a:gd name="T1" fmla="*/ 102 h 102"/>
              <a:gd name="T2" fmla="*/ 0 w 98"/>
              <a:gd name="T3" fmla="*/ 102 h 102"/>
              <a:gd name="T4" fmla="*/ 0 w 98"/>
              <a:gd name="T5" fmla="*/ 0 h 102"/>
              <a:gd name="T6" fmla="*/ 98 w 98"/>
              <a:gd name="T7" fmla="*/ 102 h 102"/>
            </a:gdLst>
            <a:ahLst/>
            <a:cxnLst>
              <a:cxn ang="0">
                <a:pos x="T0" y="T1"/>
              </a:cxn>
              <a:cxn ang="0">
                <a:pos x="T2" y="T3"/>
              </a:cxn>
              <a:cxn ang="0">
                <a:pos x="T4" y="T5"/>
              </a:cxn>
              <a:cxn ang="0">
                <a:pos x="T6" y="T7"/>
              </a:cxn>
            </a:cxnLst>
            <a:rect l="0" t="0" r="r" b="b"/>
            <a:pathLst>
              <a:path w="98" h="102">
                <a:moveTo>
                  <a:pt x="98" y="102"/>
                </a:moveTo>
                <a:lnTo>
                  <a:pt x="0" y="102"/>
                </a:lnTo>
                <a:lnTo>
                  <a:pt x="0" y="0"/>
                </a:lnTo>
                <a:lnTo>
                  <a:pt x="98" y="102"/>
                </a:lnTo>
                <a:close/>
              </a:path>
            </a:pathLst>
          </a:custGeom>
          <a:noFill/>
          <a:ln w="19050" cap="rnd">
            <a:solidFill>
              <a:srgbClr val="1D1E1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4" name="Rectangle 10"/>
          <p:cNvSpPr>
            <a:spLocks noChangeArrowheads="1"/>
          </p:cNvSpPr>
          <p:nvPr userDrawn="1"/>
        </p:nvSpPr>
        <p:spPr bwMode="auto">
          <a:xfrm>
            <a:off x="2455863" y="12903932"/>
            <a:ext cx="153988" cy="319088"/>
          </a:xfrm>
          <a:prstGeom prst="rect">
            <a:avLst/>
          </a:prstGeom>
          <a:noFill/>
          <a:ln w="19050" cap="rnd">
            <a:solidFill>
              <a:srgbClr val="1D1E1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5" name="Freeform 11"/>
          <p:cNvSpPr>
            <a:spLocks/>
          </p:cNvSpPr>
          <p:nvPr userDrawn="1"/>
        </p:nvSpPr>
        <p:spPr bwMode="auto">
          <a:xfrm>
            <a:off x="2765425" y="12746770"/>
            <a:ext cx="158750" cy="476250"/>
          </a:xfrm>
          <a:custGeom>
            <a:avLst/>
            <a:gdLst>
              <a:gd name="T0" fmla="*/ 0 w 100"/>
              <a:gd name="T1" fmla="*/ 0 h 300"/>
              <a:gd name="T2" fmla="*/ 0 w 100"/>
              <a:gd name="T3" fmla="*/ 201 h 300"/>
              <a:gd name="T4" fmla="*/ 100 w 100"/>
              <a:gd name="T5" fmla="*/ 300 h 300"/>
              <a:gd name="T6" fmla="*/ 100 w 100"/>
              <a:gd name="T7" fmla="*/ 0 h 300"/>
              <a:gd name="T8" fmla="*/ 0 w 100"/>
              <a:gd name="T9" fmla="*/ 0 h 300"/>
            </a:gdLst>
            <a:ahLst/>
            <a:cxnLst>
              <a:cxn ang="0">
                <a:pos x="T0" y="T1"/>
              </a:cxn>
              <a:cxn ang="0">
                <a:pos x="T2" y="T3"/>
              </a:cxn>
              <a:cxn ang="0">
                <a:pos x="T4" y="T5"/>
              </a:cxn>
              <a:cxn ang="0">
                <a:pos x="T6" y="T7"/>
              </a:cxn>
              <a:cxn ang="0">
                <a:pos x="T8" y="T9"/>
              </a:cxn>
            </a:cxnLst>
            <a:rect l="0" t="0" r="r" b="b"/>
            <a:pathLst>
              <a:path w="100" h="300">
                <a:moveTo>
                  <a:pt x="0" y="0"/>
                </a:moveTo>
                <a:lnTo>
                  <a:pt x="0" y="201"/>
                </a:lnTo>
                <a:lnTo>
                  <a:pt x="100" y="300"/>
                </a:lnTo>
                <a:lnTo>
                  <a:pt x="100" y="0"/>
                </a:lnTo>
                <a:lnTo>
                  <a:pt x="0" y="0"/>
                </a:lnTo>
                <a:close/>
              </a:path>
            </a:pathLst>
          </a:custGeom>
          <a:noFill/>
          <a:ln w="19050" cap="rnd">
            <a:solidFill>
              <a:srgbClr val="1D1E1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6" name="Rectangle 12"/>
          <p:cNvSpPr>
            <a:spLocks noChangeArrowheads="1"/>
          </p:cNvSpPr>
          <p:nvPr userDrawn="1"/>
        </p:nvSpPr>
        <p:spPr bwMode="auto">
          <a:xfrm>
            <a:off x="1747838" y="12589607"/>
            <a:ext cx="158750" cy="476250"/>
          </a:xfrm>
          <a:prstGeom prst="rect">
            <a:avLst/>
          </a:prstGeom>
          <a:noFill/>
          <a:ln w="19050" cap="rnd">
            <a:solidFill>
              <a:srgbClr val="1D1E1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7" name="Line 13"/>
          <p:cNvSpPr>
            <a:spLocks noChangeShapeType="1"/>
          </p:cNvSpPr>
          <p:nvPr userDrawn="1"/>
        </p:nvSpPr>
        <p:spPr bwMode="auto">
          <a:xfrm>
            <a:off x="2062163" y="13065857"/>
            <a:ext cx="393700" cy="0"/>
          </a:xfrm>
          <a:prstGeom prst="line">
            <a:avLst/>
          </a:prstGeom>
          <a:noFill/>
          <a:ln w="19050" cap="rnd">
            <a:solidFill>
              <a:srgbClr val="1D1E1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8" name="Line 14"/>
          <p:cNvSpPr>
            <a:spLocks noChangeShapeType="1"/>
          </p:cNvSpPr>
          <p:nvPr userDrawn="1"/>
        </p:nvSpPr>
        <p:spPr bwMode="auto">
          <a:xfrm>
            <a:off x="2924175" y="13065857"/>
            <a:ext cx="21443950" cy="0"/>
          </a:xfrm>
          <a:prstGeom prst="line">
            <a:avLst/>
          </a:prstGeom>
          <a:noFill/>
          <a:ln w="19050" cap="rnd">
            <a:solidFill>
              <a:srgbClr val="1D1E1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9" name="Line 15"/>
          <p:cNvSpPr>
            <a:spLocks noChangeShapeType="1"/>
          </p:cNvSpPr>
          <p:nvPr userDrawn="1"/>
        </p:nvSpPr>
        <p:spPr bwMode="auto">
          <a:xfrm>
            <a:off x="6350" y="13065857"/>
            <a:ext cx="1271588" cy="0"/>
          </a:xfrm>
          <a:prstGeom prst="line">
            <a:avLst/>
          </a:prstGeom>
          <a:noFill/>
          <a:ln w="19050" cap="rnd">
            <a:solidFill>
              <a:srgbClr val="1D1E1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3812354849"/>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0" r:id="rId3"/>
    <p:sldLayoutId id="2147483664" r:id="rId4"/>
    <p:sldLayoutId id="2147483657" r:id="rId5"/>
    <p:sldLayoutId id="2147483665" r:id="rId6"/>
    <p:sldLayoutId id="2147483658" r:id="rId7"/>
    <p:sldLayoutId id="2147483666" r:id="rId8"/>
    <p:sldLayoutId id="2147483659" r:id="rId9"/>
    <p:sldLayoutId id="2147483660" r:id="rId10"/>
    <p:sldLayoutId id="2147483667" r:id="rId11"/>
    <p:sldLayoutId id="2147483661" r:id="rId12"/>
    <p:sldLayoutId id="2147483668" r:id="rId13"/>
    <p:sldLayoutId id="2147483651" r:id="rId14"/>
    <p:sldLayoutId id="2147483669" r:id="rId15"/>
    <p:sldLayoutId id="2147483670" r:id="rId16"/>
    <p:sldLayoutId id="2147483654" r:id="rId17"/>
    <p:sldLayoutId id="2147483663" r:id="rId18"/>
  </p:sldLayoutIdLst>
  <p:hf sldNum="0" hdr="0" ftr="0"/>
  <p:txStyles>
    <p:titleStyle>
      <a:lvl1pPr algn="l" defTabSz="1828526" rtl="0" eaLnBrk="1" latinLnBrk="0" hangingPunct="1">
        <a:lnSpc>
          <a:spcPct val="100000"/>
        </a:lnSpc>
        <a:spcBef>
          <a:spcPct val="0"/>
        </a:spcBef>
        <a:buNone/>
        <a:defRPr sz="7000" b="1" kern="1200">
          <a:solidFill>
            <a:schemeClr val="bg2"/>
          </a:solidFill>
          <a:latin typeface="+mj-lt"/>
          <a:ea typeface="+mj-ea"/>
          <a:cs typeface="+mj-cs"/>
        </a:defRPr>
      </a:lvl1pPr>
    </p:titleStyle>
    <p:body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p:bodyStyle>
    <p:otherStyle>
      <a:defPPr>
        <a:defRPr lang="en-US"/>
      </a:defPPr>
      <a:lvl1pPr marL="0" algn="l" defTabSz="1828526" rtl="0" eaLnBrk="1" latinLnBrk="0" hangingPunct="1">
        <a:defRPr sz="3599" kern="1200">
          <a:solidFill>
            <a:schemeClr val="tx1"/>
          </a:solidFill>
          <a:latin typeface="+mn-lt"/>
          <a:ea typeface="+mn-ea"/>
          <a:cs typeface="+mn-cs"/>
        </a:defRPr>
      </a:lvl1pPr>
      <a:lvl2pPr marL="914263" algn="l" defTabSz="1828526" rtl="0" eaLnBrk="1" latinLnBrk="0" hangingPunct="1">
        <a:defRPr sz="3599" kern="1200">
          <a:solidFill>
            <a:schemeClr val="tx1"/>
          </a:solidFill>
          <a:latin typeface="+mn-lt"/>
          <a:ea typeface="+mn-ea"/>
          <a:cs typeface="+mn-cs"/>
        </a:defRPr>
      </a:lvl2pPr>
      <a:lvl3pPr marL="1828526" algn="l" defTabSz="1828526" rtl="0" eaLnBrk="1" latinLnBrk="0" hangingPunct="1">
        <a:defRPr sz="3599" kern="1200">
          <a:solidFill>
            <a:schemeClr val="tx1"/>
          </a:solidFill>
          <a:latin typeface="+mn-lt"/>
          <a:ea typeface="+mn-ea"/>
          <a:cs typeface="+mn-cs"/>
        </a:defRPr>
      </a:lvl3pPr>
      <a:lvl4pPr marL="2742789" algn="l" defTabSz="1828526" rtl="0" eaLnBrk="1" latinLnBrk="0" hangingPunct="1">
        <a:defRPr sz="3599" kern="1200">
          <a:solidFill>
            <a:schemeClr val="tx1"/>
          </a:solidFill>
          <a:latin typeface="+mn-lt"/>
          <a:ea typeface="+mn-ea"/>
          <a:cs typeface="+mn-cs"/>
        </a:defRPr>
      </a:lvl4pPr>
      <a:lvl5pPr marL="3657051" algn="l" defTabSz="1828526" rtl="0" eaLnBrk="1" latinLnBrk="0" hangingPunct="1">
        <a:defRPr sz="3599" kern="1200">
          <a:solidFill>
            <a:schemeClr val="tx1"/>
          </a:solidFill>
          <a:latin typeface="+mn-lt"/>
          <a:ea typeface="+mn-ea"/>
          <a:cs typeface="+mn-cs"/>
        </a:defRPr>
      </a:lvl5pPr>
      <a:lvl6pPr marL="4571314" algn="l" defTabSz="1828526" rtl="0" eaLnBrk="1" latinLnBrk="0" hangingPunct="1">
        <a:defRPr sz="3599" kern="1200">
          <a:solidFill>
            <a:schemeClr val="tx1"/>
          </a:solidFill>
          <a:latin typeface="+mn-lt"/>
          <a:ea typeface="+mn-ea"/>
          <a:cs typeface="+mn-cs"/>
        </a:defRPr>
      </a:lvl6pPr>
      <a:lvl7pPr marL="5485577" algn="l" defTabSz="1828526" rtl="0" eaLnBrk="1" latinLnBrk="0" hangingPunct="1">
        <a:defRPr sz="3599" kern="1200">
          <a:solidFill>
            <a:schemeClr val="tx1"/>
          </a:solidFill>
          <a:latin typeface="+mn-lt"/>
          <a:ea typeface="+mn-ea"/>
          <a:cs typeface="+mn-cs"/>
        </a:defRPr>
      </a:lvl7pPr>
      <a:lvl8pPr marL="6399840" algn="l" defTabSz="1828526" rtl="0" eaLnBrk="1" latinLnBrk="0" hangingPunct="1">
        <a:defRPr sz="3599" kern="1200">
          <a:solidFill>
            <a:schemeClr val="tx1"/>
          </a:solidFill>
          <a:latin typeface="+mn-lt"/>
          <a:ea typeface="+mn-ea"/>
          <a:cs typeface="+mn-cs"/>
        </a:defRPr>
      </a:lvl8pPr>
      <a:lvl9pPr marL="7314103" algn="l" defTabSz="1828526" rtl="0" eaLnBrk="1" latinLnBrk="0" hangingPunct="1">
        <a:defRPr sz="359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1.xml"/><Relationship Id="rId1" Type="http://schemas.openxmlformats.org/officeDocument/2006/relationships/slideLayout" Target="../slideLayouts/slideLayout3.xml"/><Relationship Id="rId5" Type="http://schemas.openxmlformats.org/officeDocument/2006/relationships/hyperlink" Target="https://www.cowork4youth.org/" TargetMode="External"/><Relationship Id="rId4" Type="http://schemas.openxmlformats.org/officeDocument/2006/relationships/hyperlink" Target="http://www.stay-on.eu/"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socialneet.eu/" TargetMode="External"/><Relationship Id="rId2" Type="http://schemas.openxmlformats.org/officeDocument/2006/relationships/notesSlide" Target="../notesSlides/notesSlide12.xml"/><Relationship Id="rId1" Type="http://schemas.openxmlformats.org/officeDocument/2006/relationships/slideLayout" Target="../slideLayouts/slideLayout3.xml"/><Relationship Id="rId5" Type="http://schemas.openxmlformats.org/officeDocument/2006/relationships/hyperlink" Target="https://youngentrepreneurssucceed.com/" TargetMode="External"/><Relationship Id="rId4" Type="http://schemas.openxmlformats.org/officeDocument/2006/relationships/hyperlink" Target="http://www.youthshare-project.org/"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hyperlink" Target="https://youthemploymentmag.net/"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hyperlink" Target="https://lostmillennials.eu/" TargetMode="External"/><Relationship Id="rId4" Type="http://schemas.openxmlformats.org/officeDocument/2006/relationships/hyperlink" Target="https://www.projectsepal.com/"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hyperlink" Target="https://www.neset-project.eu/" TargetMode="External"/><Relationship Id="rId5" Type="http://schemas.openxmlformats.org/officeDocument/2006/relationships/hyperlink" Target="https://digitalbootcamps.eu/" TargetMode="External"/><Relationship Id="rId4" Type="http://schemas.openxmlformats.org/officeDocument/2006/relationships/hyperlink" Target="https://bluegeneration.org/index.php/en/"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hyperlink" Target="https://women4it.eu/" TargetMode="External"/><Relationship Id="rId5" Type="http://schemas.openxmlformats.org/officeDocument/2006/relationships/hyperlink" Target="https://migrantgarden.eu/" TargetMode="External"/><Relationship Id="rId4" Type="http://schemas.openxmlformats.org/officeDocument/2006/relationships/hyperlink" Target="https://yenesis.eu/"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ctrTitle"/>
          </p:nvPr>
        </p:nvSpPr>
        <p:spPr>
          <a:xfrm>
            <a:off x="1258735" y="3338417"/>
            <a:ext cx="20799743" cy="1231106"/>
          </a:xfrm>
        </p:spPr>
        <p:txBody>
          <a:bodyPr/>
          <a:lstStyle/>
          <a:p>
            <a:r>
              <a:rPr lang="en-GB"/>
              <a:t>Funds managed by the FMO</a:t>
            </a:r>
          </a:p>
        </p:txBody>
      </p:sp>
      <p:sp>
        <p:nvSpPr>
          <p:cNvPr id="3" name="Plassholder for dato 2"/>
          <p:cNvSpPr>
            <a:spLocks noGrp="1"/>
          </p:cNvSpPr>
          <p:nvPr>
            <p:ph type="dt" sz="half" idx="10"/>
          </p:nvPr>
        </p:nvSpPr>
        <p:spPr>
          <a:xfrm>
            <a:off x="19695628" y="12729616"/>
            <a:ext cx="3985698" cy="553998"/>
          </a:xfrm>
        </p:spPr>
        <p:txBody>
          <a:bodyPr/>
          <a:lstStyle/>
          <a:p>
            <a:r>
              <a:rPr lang="nb-NO"/>
              <a:t>16.11.2023</a:t>
            </a:r>
          </a:p>
        </p:txBody>
      </p:sp>
      <p:sp>
        <p:nvSpPr>
          <p:cNvPr id="4" name="Plassholder for tekst 3"/>
          <p:cNvSpPr>
            <a:spLocks noGrp="1"/>
          </p:cNvSpPr>
          <p:nvPr>
            <p:ph type="body" sz="quarter" idx="13"/>
          </p:nvPr>
        </p:nvSpPr>
        <p:spPr>
          <a:xfrm>
            <a:off x="1114021" y="12178213"/>
            <a:ext cx="4889817" cy="461665"/>
          </a:xfrm>
        </p:spPr>
        <p:txBody>
          <a:bodyPr/>
          <a:lstStyle/>
          <a:p>
            <a:r>
              <a:rPr lang="en-GB">
                <a:cs typeface="Arial"/>
              </a:rPr>
              <a:t>Ragna </a:t>
            </a:r>
            <a:r>
              <a:rPr lang="en-GB" err="1">
                <a:cs typeface="Arial"/>
              </a:rPr>
              <a:t>Fidjestøl</a:t>
            </a:r>
          </a:p>
        </p:txBody>
      </p:sp>
      <p:sp>
        <p:nvSpPr>
          <p:cNvPr id="5" name="Plassholder for tekst 4"/>
          <p:cNvSpPr>
            <a:spLocks noGrp="1"/>
          </p:cNvSpPr>
          <p:nvPr>
            <p:ph type="body" sz="quarter" idx="14"/>
          </p:nvPr>
        </p:nvSpPr>
        <p:spPr>
          <a:xfrm>
            <a:off x="1114021" y="12790418"/>
            <a:ext cx="9086054" cy="461665"/>
          </a:xfrm>
        </p:spPr>
        <p:txBody>
          <a:bodyPr/>
          <a:lstStyle/>
          <a:p>
            <a:pPr algn="l" rtl="0" fontAlgn="base"/>
            <a:r>
              <a:rPr lang="en-GB">
                <a:solidFill>
                  <a:srgbClr val="FFFFFF"/>
                </a:solidFill>
                <a:latin typeface="Arial"/>
                <a:cs typeface="Arial"/>
              </a:rPr>
              <a:t>Director</a:t>
            </a:r>
            <a:endParaRPr lang="en-GB" i="0">
              <a:solidFill>
                <a:srgbClr val="FFFFFF"/>
              </a:solidFill>
              <a:effectLst/>
              <a:latin typeface="Arial"/>
              <a:cs typeface="Arial"/>
            </a:endParaRPr>
          </a:p>
        </p:txBody>
      </p:sp>
      <p:sp>
        <p:nvSpPr>
          <p:cNvPr id="6" name="Plassholder for tekst 5"/>
          <p:cNvSpPr>
            <a:spLocks noGrp="1"/>
          </p:cNvSpPr>
          <p:nvPr>
            <p:ph type="body" sz="quarter" idx="15"/>
          </p:nvPr>
        </p:nvSpPr>
        <p:spPr>
          <a:xfrm>
            <a:off x="10200075" y="12178213"/>
            <a:ext cx="6767125" cy="461665"/>
          </a:xfrm>
        </p:spPr>
        <p:txBody>
          <a:bodyPr/>
          <a:lstStyle/>
          <a:p>
            <a:r>
              <a:rPr lang="en-GB"/>
              <a:t>Programmes Department</a:t>
            </a:r>
          </a:p>
        </p:txBody>
      </p:sp>
      <p:sp>
        <p:nvSpPr>
          <p:cNvPr id="7" name="Plassholder for tekst 6"/>
          <p:cNvSpPr>
            <a:spLocks noGrp="1"/>
          </p:cNvSpPr>
          <p:nvPr>
            <p:ph type="body" sz="quarter" idx="16"/>
          </p:nvPr>
        </p:nvSpPr>
        <p:spPr>
          <a:xfrm>
            <a:off x="10200131" y="12790418"/>
            <a:ext cx="6767125" cy="461665"/>
          </a:xfrm>
        </p:spPr>
        <p:txBody>
          <a:bodyPr/>
          <a:lstStyle/>
          <a:p>
            <a:r>
              <a:rPr lang="en-GB"/>
              <a:t>Financial Mechanism Office</a:t>
            </a:r>
          </a:p>
        </p:txBody>
      </p:sp>
      <p:sp>
        <p:nvSpPr>
          <p:cNvPr id="8" name="Tittel 1">
            <a:extLst>
              <a:ext uri="{FF2B5EF4-FFF2-40B4-BE49-F238E27FC236}">
                <a16:creationId xmlns:a16="http://schemas.microsoft.com/office/drawing/2014/main" id="{AFD88E4B-9D6F-4E11-86A9-570567A83467}"/>
              </a:ext>
            </a:extLst>
          </p:cNvPr>
          <p:cNvSpPr txBox="1">
            <a:spLocks/>
          </p:cNvSpPr>
          <p:nvPr/>
        </p:nvSpPr>
        <p:spPr>
          <a:xfrm>
            <a:off x="1258735" y="5103610"/>
            <a:ext cx="15846743" cy="923330"/>
          </a:xfrm>
          <a:prstGeom prst="rect">
            <a:avLst/>
          </a:prstGeom>
        </p:spPr>
        <p:txBody>
          <a:bodyPr vert="horz" wrap="square" lIns="0" tIns="0" rIns="0" bIns="0" rtlCol="0" anchor="ctr">
            <a:spAutoFit/>
          </a:bodyPr>
          <a:lstStyle>
            <a:lvl1pPr algn="l" defTabSz="1828526" rtl="0" eaLnBrk="1" latinLnBrk="0" hangingPunct="1">
              <a:lnSpc>
                <a:spcPct val="100000"/>
              </a:lnSpc>
              <a:spcBef>
                <a:spcPct val="0"/>
              </a:spcBef>
              <a:buNone/>
              <a:defRPr sz="8000" b="1" kern="1200">
                <a:solidFill>
                  <a:schemeClr val="bg1"/>
                </a:solidFill>
                <a:latin typeface="+mj-lt"/>
                <a:ea typeface="+mj-ea"/>
                <a:cs typeface="+mj-cs"/>
              </a:defRPr>
            </a:lvl1pPr>
          </a:lstStyle>
          <a:p>
            <a:r>
              <a:rPr lang="en-GB" sz="6000" b="0"/>
              <a:t>Annual Meeting: Greece</a:t>
            </a:r>
          </a:p>
        </p:txBody>
      </p:sp>
    </p:spTree>
    <p:extLst>
      <p:ext uri="{BB962C8B-B14F-4D97-AF65-F5344CB8AC3E}">
        <p14:creationId xmlns:p14="http://schemas.microsoft.com/office/powerpoint/2010/main" val="4460959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ctrTitle"/>
          </p:nvPr>
        </p:nvSpPr>
        <p:spPr/>
        <p:txBody>
          <a:bodyPr/>
          <a:lstStyle/>
          <a:p>
            <a:r>
              <a:rPr lang="en-GB"/>
              <a:t>Thank you!</a:t>
            </a:r>
          </a:p>
        </p:txBody>
      </p:sp>
      <p:sp>
        <p:nvSpPr>
          <p:cNvPr id="3" name="Plassholder for tekst 2"/>
          <p:cNvSpPr>
            <a:spLocks noGrp="1"/>
          </p:cNvSpPr>
          <p:nvPr>
            <p:ph type="body" sz="quarter" idx="10"/>
          </p:nvPr>
        </p:nvSpPr>
        <p:spPr/>
        <p:txBody>
          <a:bodyPr/>
          <a:lstStyle/>
          <a:p>
            <a:r>
              <a:rPr lang="en-GB"/>
              <a:t>www.eeagrants.org</a:t>
            </a:r>
            <a:br>
              <a:rPr lang="en-GB"/>
            </a:br>
            <a:r>
              <a:rPr lang="en-GB"/>
              <a:t>Facebook, Twitter, LinkedIn, Instagram</a:t>
            </a:r>
            <a:br>
              <a:rPr lang="en-GB"/>
            </a:br>
            <a:r>
              <a:rPr lang="en-GB"/>
              <a:t>YouTube: </a:t>
            </a:r>
            <a:r>
              <a:rPr lang="en-GB" err="1"/>
              <a:t>EEANorwayGrants</a:t>
            </a:r>
            <a:br>
              <a:rPr lang="en-GB"/>
            </a:br>
            <a:r>
              <a:rPr lang="en-GB"/>
              <a:t>Mail: info-fmo@efta.int</a:t>
            </a:r>
          </a:p>
        </p:txBody>
      </p:sp>
    </p:spTree>
    <p:extLst>
      <p:ext uri="{BB962C8B-B14F-4D97-AF65-F5344CB8AC3E}">
        <p14:creationId xmlns:p14="http://schemas.microsoft.com/office/powerpoint/2010/main" val="1793345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0" name="Picture 9" descr="A street with buildings on both sides&#10;&#10;Description automatically generated with low confidence">
            <a:extLst>
              <a:ext uri="{FF2B5EF4-FFF2-40B4-BE49-F238E27FC236}">
                <a16:creationId xmlns:a16="http://schemas.microsoft.com/office/drawing/2014/main" id="{8542F393-790F-4460-9802-C50D8F805D6C}"/>
              </a:ext>
            </a:extLst>
          </p:cNvPr>
          <p:cNvPicPr>
            <a:picLocks noChangeAspect="1"/>
          </p:cNvPicPr>
          <p:nvPr/>
        </p:nvPicPr>
        <p:blipFill rotWithShape="1">
          <a:blip r:embed="rId3"/>
          <a:srcRect l="20041" r="30860"/>
          <a:stretch/>
        </p:blipFill>
        <p:spPr>
          <a:xfrm>
            <a:off x="14280204" y="-1"/>
            <a:ext cx="10100620" cy="13714413"/>
          </a:xfrm>
          <a:prstGeom prst="rect">
            <a:avLst/>
          </a:prstGeom>
        </p:spPr>
      </p:pic>
      <p:sp>
        <p:nvSpPr>
          <p:cNvPr id="3" name="Content Placeholder 2">
            <a:extLst>
              <a:ext uri="{FF2B5EF4-FFF2-40B4-BE49-F238E27FC236}">
                <a16:creationId xmlns:a16="http://schemas.microsoft.com/office/drawing/2014/main" id="{CFB36C20-DA45-45B2-B972-579C00A5C2DE}"/>
              </a:ext>
            </a:extLst>
          </p:cNvPr>
          <p:cNvSpPr>
            <a:spLocks noGrp="1"/>
          </p:cNvSpPr>
          <p:nvPr>
            <p:ph idx="1"/>
          </p:nvPr>
        </p:nvSpPr>
        <p:spPr>
          <a:xfrm>
            <a:off x="760053" y="3852991"/>
            <a:ext cx="13208865" cy="9003211"/>
          </a:xfrm>
        </p:spPr>
        <p:txBody>
          <a:bodyPr>
            <a:normAutofit/>
          </a:bodyPr>
          <a:lstStyle/>
          <a:p>
            <a:pPr marL="0" indent="0">
              <a:lnSpc>
                <a:spcPct val="150000"/>
              </a:lnSpc>
              <a:buNone/>
            </a:pPr>
            <a:r>
              <a:rPr lang="en-GB" sz="3200" b="1">
                <a:hlinkClick r:id="rId4"/>
              </a:rPr>
              <a:t>Stay-on</a:t>
            </a:r>
            <a:r>
              <a:rPr lang="en-GB" sz="3200" b="1"/>
              <a:t>: a community-based and driven project</a:t>
            </a:r>
            <a:endParaRPr lang="en-GB" sz="3200"/>
          </a:p>
          <a:p>
            <a:pPr marL="1370965" lvl="1" indent="-456565">
              <a:lnSpc>
                <a:spcPct val="150000"/>
              </a:lnSpc>
            </a:pPr>
            <a:r>
              <a:rPr lang="en-GB" sz="3200"/>
              <a:t>The objective of the project is to create conditions that enable young people to “stay on” in rural areas by ensuring access to opportunities, benefits, services and jobs.</a:t>
            </a:r>
          </a:p>
          <a:p>
            <a:pPr marL="0" indent="0">
              <a:lnSpc>
                <a:spcPct val="150000"/>
              </a:lnSpc>
              <a:buNone/>
            </a:pPr>
            <a:r>
              <a:rPr lang="en-GB" sz="3200" b="1">
                <a:hlinkClick r:id="rId5"/>
              </a:rPr>
              <a:t>Cowork4YOUTH</a:t>
            </a:r>
            <a:r>
              <a:rPr lang="en-GB" sz="3200" b="1"/>
              <a:t>: Collaborative and sharing workspaces: policies for youth in EEA peripheral regions</a:t>
            </a:r>
          </a:p>
          <a:p>
            <a:pPr lvl="1">
              <a:lnSpc>
                <a:spcPct val="150000"/>
              </a:lnSpc>
            </a:pPr>
            <a:r>
              <a:rPr lang="en-GB" sz="3200"/>
              <a:t>Cowork4YOUTH is a research project aiming to increase knowledge on the impact of existing policies and offer policy suggestions to enhance youth employment opportunities in less-developed EEA regions.</a:t>
            </a:r>
          </a:p>
        </p:txBody>
      </p:sp>
      <p:sp>
        <p:nvSpPr>
          <p:cNvPr id="12" name="Rectangle 11">
            <a:extLst>
              <a:ext uri="{FF2B5EF4-FFF2-40B4-BE49-F238E27FC236}">
                <a16:creationId xmlns:a16="http://schemas.microsoft.com/office/drawing/2014/main" id="{C1922DE9-AEB3-40C5-B2E2-5C84306C7A0E}"/>
              </a:ext>
            </a:extLst>
          </p:cNvPr>
          <p:cNvSpPr/>
          <p:nvPr/>
        </p:nvSpPr>
        <p:spPr>
          <a:xfrm>
            <a:off x="-1" y="575214"/>
            <a:ext cx="24380825" cy="2878217"/>
          </a:xfrm>
          <a:prstGeom prst="rect">
            <a:avLst/>
          </a:prstGeom>
          <a:solidFill>
            <a:srgbClr val="0F3C7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8" name="Title 1">
            <a:extLst>
              <a:ext uri="{FF2B5EF4-FFF2-40B4-BE49-F238E27FC236}">
                <a16:creationId xmlns:a16="http://schemas.microsoft.com/office/drawing/2014/main" id="{BB72996F-AD36-4018-B17D-109D7E6C3E70}"/>
              </a:ext>
            </a:extLst>
          </p:cNvPr>
          <p:cNvSpPr txBox="1">
            <a:spLocks/>
          </p:cNvSpPr>
          <p:nvPr/>
        </p:nvSpPr>
        <p:spPr>
          <a:xfrm>
            <a:off x="760054" y="974774"/>
            <a:ext cx="21861705" cy="2079095"/>
          </a:xfrm>
          <a:prstGeom prst="rect">
            <a:avLst/>
          </a:prstGeom>
        </p:spPr>
        <p:txBody>
          <a:bodyPr vert="horz" wrap="square" lIns="0" tIns="0" rIns="0" bIns="0" rtlCol="0" anchor="ctr">
            <a:spAutoFit/>
          </a:bodyPr>
          <a:lstStyle>
            <a:lvl1pPr algn="l" defTabSz="1828526" rtl="0" eaLnBrk="1" latinLnBrk="0" hangingPunct="1">
              <a:lnSpc>
                <a:spcPct val="100000"/>
              </a:lnSpc>
              <a:spcBef>
                <a:spcPct val="0"/>
              </a:spcBef>
              <a:buNone/>
              <a:defRPr sz="7000" b="1" kern="1200">
                <a:solidFill>
                  <a:schemeClr val="bg2"/>
                </a:solidFill>
                <a:latin typeface="+mj-lt"/>
                <a:ea typeface="+mj-ea"/>
                <a:cs typeface="+mj-cs"/>
              </a:defRPr>
            </a:lvl1pPr>
          </a:lstStyle>
          <a:p>
            <a:pPr>
              <a:lnSpc>
                <a:spcPct val="150000"/>
              </a:lnSpc>
            </a:pPr>
            <a:r>
              <a:rPr lang="en-GB" sz="4800">
                <a:solidFill>
                  <a:schemeClr val="bg1"/>
                </a:solidFill>
              </a:rPr>
              <a:t>Greek entities involved in the projects funded by the Youth Employment Fund</a:t>
            </a:r>
          </a:p>
        </p:txBody>
      </p:sp>
    </p:spTree>
    <p:extLst>
      <p:ext uri="{BB962C8B-B14F-4D97-AF65-F5344CB8AC3E}">
        <p14:creationId xmlns:p14="http://schemas.microsoft.com/office/powerpoint/2010/main" val="4432853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37E3745-482F-40A6-A487-F5EE97AD8FC9}"/>
              </a:ext>
            </a:extLst>
          </p:cNvPr>
          <p:cNvSpPr/>
          <p:nvPr/>
        </p:nvSpPr>
        <p:spPr>
          <a:xfrm>
            <a:off x="-1" y="575214"/>
            <a:ext cx="24380826" cy="2878217"/>
          </a:xfrm>
          <a:prstGeom prst="rect">
            <a:avLst/>
          </a:prstGeom>
          <a:solidFill>
            <a:srgbClr val="0F3C7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2" name="Title 1">
            <a:extLst>
              <a:ext uri="{FF2B5EF4-FFF2-40B4-BE49-F238E27FC236}">
                <a16:creationId xmlns:a16="http://schemas.microsoft.com/office/drawing/2014/main" id="{45E497C5-1F5F-410D-BF2F-2B47DC6935E9}"/>
              </a:ext>
            </a:extLst>
          </p:cNvPr>
          <p:cNvSpPr>
            <a:spLocks noGrp="1"/>
          </p:cNvSpPr>
          <p:nvPr>
            <p:ph type="title"/>
          </p:nvPr>
        </p:nvSpPr>
        <p:spPr>
          <a:xfrm>
            <a:off x="760054" y="974774"/>
            <a:ext cx="21861705" cy="2079095"/>
          </a:xfrm>
        </p:spPr>
        <p:txBody>
          <a:bodyPr/>
          <a:lstStyle/>
          <a:p>
            <a:pPr>
              <a:lnSpc>
                <a:spcPct val="150000"/>
              </a:lnSpc>
            </a:pPr>
            <a:r>
              <a:rPr lang="en-GB" sz="4800">
                <a:solidFill>
                  <a:schemeClr val="bg1"/>
                </a:solidFill>
              </a:rPr>
              <a:t>Greek entities involved in the projects funded by the Youth Employment Fund</a:t>
            </a:r>
            <a:endParaRPr lang="en-GB" sz="4800" b="1">
              <a:solidFill>
                <a:schemeClr val="bg1"/>
              </a:solidFill>
            </a:endParaRPr>
          </a:p>
        </p:txBody>
      </p:sp>
      <p:sp>
        <p:nvSpPr>
          <p:cNvPr id="3" name="Content Placeholder 2">
            <a:extLst>
              <a:ext uri="{FF2B5EF4-FFF2-40B4-BE49-F238E27FC236}">
                <a16:creationId xmlns:a16="http://schemas.microsoft.com/office/drawing/2014/main" id="{CFB36C20-DA45-45B2-B972-579C00A5C2DE}"/>
              </a:ext>
            </a:extLst>
          </p:cNvPr>
          <p:cNvSpPr>
            <a:spLocks noGrp="1"/>
          </p:cNvSpPr>
          <p:nvPr>
            <p:ph idx="1"/>
          </p:nvPr>
        </p:nvSpPr>
        <p:spPr>
          <a:xfrm>
            <a:off x="760054" y="3852991"/>
            <a:ext cx="22840764" cy="8781710"/>
          </a:xfrm>
        </p:spPr>
        <p:txBody>
          <a:bodyPr>
            <a:normAutofit fontScale="92500" lnSpcReduction="10000"/>
          </a:bodyPr>
          <a:lstStyle/>
          <a:p>
            <a:pPr marL="0" indent="0">
              <a:lnSpc>
                <a:spcPct val="200000"/>
              </a:lnSpc>
              <a:buNone/>
            </a:pPr>
            <a:r>
              <a:rPr lang="en-GB" sz="2800" b="1">
                <a:hlinkClick r:id="rId3"/>
              </a:rPr>
              <a:t>SOCIALNEET</a:t>
            </a:r>
            <a:r>
              <a:rPr lang="en-GB" sz="2800" b="1"/>
              <a:t> – From civil society organization to social entrepreneurship. Combating youth employment and addressing the needs of NEETs</a:t>
            </a:r>
          </a:p>
          <a:p>
            <a:pPr lvl="1">
              <a:lnSpc>
                <a:spcPct val="200000"/>
              </a:lnSpc>
            </a:pPr>
            <a:r>
              <a:rPr lang="en-GB" sz="2800"/>
              <a:t>The core objective of the project is the establishment of social innovative business solutions and finding employment in social enterprises for young unemployed people.</a:t>
            </a:r>
            <a:endParaRPr lang="en-GB" sz="2800" b="1"/>
          </a:p>
          <a:p>
            <a:pPr marL="0" indent="0">
              <a:lnSpc>
                <a:spcPct val="200000"/>
              </a:lnSpc>
              <a:buNone/>
            </a:pPr>
            <a:r>
              <a:rPr lang="en-GB" sz="2800" b="1">
                <a:hlinkClick r:id="rId4"/>
              </a:rPr>
              <a:t>A Place for Youth in Mediterranean EEA</a:t>
            </a:r>
            <a:r>
              <a:rPr lang="en-GB" sz="2800" b="1"/>
              <a:t>: Resilient and Sharing Economies for NEETs</a:t>
            </a:r>
          </a:p>
          <a:p>
            <a:pPr lvl="1">
              <a:lnSpc>
                <a:spcPct val="200000"/>
              </a:lnSpc>
            </a:pPr>
            <a:r>
              <a:rPr lang="en-GB" sz="2800"/>
              <a:t>The project will deliver a transnational Research Network and an Employment Centre with branches in four Mediterranean countries, leading to an informed institutional engagement for NEETs.</a:t>
            </a:r>
          </a:p>
          <a:p>
            <a:pPr marL="0" indent="0">
              <a:lnSpc>
                <a:spcPct val="200000"/>
              </a:lnSpc>
              <a:buNone/>
            </a:pPr>
            <a:r>
              <a:rPr lang="en-GB" sz="2800" b="1">
                <a:hlinkClick r:id="rId5"/>
              </a:rPr>
              <a:t>Scaling trust-based partnership models to recharge youth entrepreneurship</a:t>
            </a:r>
            <a:r>
              <a:rPr lang="en-GB" sz="2800" b="1"/>
              <a:t>: Supporting underserved communities with innovative entrepreneurship support instruments</a:t>
            </a:r>
          </a:p>
          <a:p>
            <a:pPr lvl="1">
              <a:lnSpc>
                <a:spcPct val="200000"/>
              </a:lnSpc>
            </a:pPr>
            <a:r>
              <a:rPr lang="en-GB" sz="2800"/>
              <a:t>The project targets underserved youth (25-30 years old) who will benefit from dedicated and highly specialised financial and non-financial business development services, resulting from evidence-based research.</a:t>
            </a:r>
          </a:p>
          <a:p>
            <a:pPr lvl="2">
              <a:lnSpc>
                <a:spcPct val="200000"/>
              </a:lnSpc>
            </a:pPr>
            <a:endParaRPr lang="en-GB" sz="3200"/>
          </a:p>
          <a:p>
            <a:pPr lvl="2">
              <a:lnSpc>
                <a:spcPct val="200000"/>
              </a:lnSpc>
            </a:pPr>
            <a:endParaRPr lang="en-GB" sz="3200" b="1"/>
          </a:p>
          <a:p>
            <a:pPr lvl="2">
              <a:lnSpc>
                <a:spcPct val="200000"/>
              </a:lnSpc>
            </a:pPr>
            <a:endParaRPr lang="en-GB" sz="3200" b="1"/>
          </a:p>
          <a:p>
            <a:pPr marL="2342876" lvl="2" indent="-514350">
              <a:lnSpc>
                <a:spcPct val="200000"/>
              </a:lnSpc>
              <a:buFont typeface="+mj-lt"/>
              <a:buAutoNum type="arabicPeriod"/>
            </a:pPr>
            <a:endParaRPr lang="en-GB" sz="3200"/>
          </a:p>
          <a:p>
            <a:pPr lvl="1">
              <a:lnSpc>
                <a:spcPct val="200000"/>
              </a:lnSpc>
            </a:pPr>
            <a:endParaRPr lang="en-GB"/>
          </a:p>
        </p:txBody>
      </p:sp>
    </p:spTree>
    <p:extLst>
      <p:ext uri="{BB962C8B-B14F-4D97-AF65-F5344CB8AC3E}">
        <p14:creationId xmlns:p14="http://schemas.microsoft.com/office/powerpoint/2010/main" val="10644236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A city with a mountain in the background&#10;&#10;Description automatically generated with low confidence">
            <a:extLst>
              <a:ext uri="{FF2B5EF4-FFF2-40B4-BE49-F238E27FC236}">
                <a16:creationId xmlns:a16="http://schemas.microsoft.com/office/drawing/2014/main" id="{0C4659AC-DEC2-4471-9449-4F29544BFFA8}"/>
              </a:ext>
            </a:extLst>
          </p:cNvPr>
          <p:cNvPicPr>
            <a:picLocks noChangeAspect="1"/>
          </p:cNvPicPr>
          <p:nvPr/>
        </p:nvPicPr>
        <p:blipFill rotWithShape="1">
          <a:blip r:embed="rId3"/>
          <a:srcRect l="12687" r="33048"/>
          <a:stretch/>
        </p:blipFill>
        <p:spPr>
          <a:xfrm>
            <a:off x="13217525" y="0"/>
            <a:ext cx="11163300" cy="13714413"/>
          </a:xfrm>
          <a:prstGeom prst="rect">
            <a:avLst/>
          </a:prstGeom>
        </p:spPr>
      </p:pic>
      <p:sp>
        <p:nvSpPr>
          <p:cNvPr id="7" name="Rectangle 6">
            <a:extLst>
              <a:ext uri="{FF2B5EF4-FFF2-40B4-BE49-F238E27FC236}">
                <a16:creationId xmlns:a16="http://schemas.microsoft.com/office/drawing/2014/main" id="{85AA1DF8-E39F-4737-BBAB-AA302A48FFC7}"/>
              </a:ext>
            </a:extLst>
          </p:cNvPr>
          <p:cNvSpPr/>
          <p:nvPr/>
        </p:nvSpPr>
        <p:spPr>
          <a:xfrm>
            <a:off x="0" y="1109274"/>
            <a:ext cx="18941143" cy="2878217"/>
          </a:xfrm>
          <a:prstGeom prst="rect">
            <a:avLst/>
          </a:prstGeom>
          <a:solidFill>
            <a:srgbClr val="0F3C7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8" name="Text Placeholder 3">
            <a:extLst>
              <a:ext uri="{FF2B5EF4-FFF2-40B4-BE49-F238E27FC236}">
                <a16:creationId xmlns:a16="http://schemas.microsoft.com/office/drawing/2014/main" id="{697C11E1-1FAA-4437-9B8E-698AAFA021C8}"/>
              </a:ext>
            </a:extLst>
          </p:cNvPr>
          <p:cNvSpPr txBox="1">
            <a:spLocks/>
          </p:cNvSpPr>
          <p:nvPr/>
        </p:nvSpPr>
        <p:spPr>
          <a:xfrm>
            <a:off x="821051" y="1910080"/>
            <a:ext cx="16636554" cy="1441446"/>
          </a:xfrm>
          <a:prstGeom prst="rect">
            <a:avLst/>
          </a:prstGeom>
        </p:spPr>
        <p:txBody>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US" sz="8000" b="1">
                <a:solidFill>
                  <a:schemeClr val="bg1"/>
                </a:solidFill>
              </a:rPr>
              <a:t>The Fund for Youth Employment </a:t>
            </a:r>
          </a:p>
        </p:txBody>
      </p:sp>
      <p:sp>
        <p:nvSpPr>
          <p:cNvPr id="11" name="Content Placeholder 3">
            <a:extLst>
              <a:ext uri="{FF2B5EF4-FFF2-40B4-BE49-F238E27FC236}">
                <a16:creationId xmlns:a16="http://schemas.microsoft.com/office/drawing/2014/main" id="{4B12378F-0F60-4B0B-9357-67EB1F33AFDA}"/>
              </a:ext>
            </a:extLst>
          </p:cNvPr>
          <p:cNvSpPr txBox="1">
            <a:spLocks/>
          </p:cNvSpPr>
          <p:nvPr/>
        </p:nvSpPr>
        <p:spPr>
          <a:xfrm>
            <a:off x="821051" y="4412820"/>
            <a:ext cx="11624479" cy="8459136"/>
          </a:xfrm>
          <a:prstGeom prst="rect">
            <a:avLst/>
          </a:prstGeom>
        </p:spPr>
        <p:txBody>
          <a:bodyPr vert="horz" lIns="0" tIns="0" rIns="0" bIns="0" rtlCol="0" anchor="t">
            <a:norm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456565" indent="-456565">
              <a:lnSpc>
                <a:spcPct val="200000"/>
              </a:lnSpc>
            </a:pPr>
            <a:r>
              <a:rPr lang="en-US" sz="3200" b="1" err="1"/>
              <a:t>Programme</a:t>
            </a:r>
            <a:r>
              <a:rPr lang="en-US" sz="3200" b="1"/>
              <a:t> Grant: </a:t>
            </a:r>
            <a:r>
              <a:rPr lang="en-GB" sz="3200"/>
              <a:t>€60 million (EEA and Norway Grants).</a:t>
            </a:r>
            <a:endParaRPr lang="en-GB" sz="3200">
              <a:cs typeface="Arial"/>
            </a:endParaRPr>
          </a:p>
          <a:p>
            <a:pPr marL="456565" indent="-456565">
              <a:lnSpc>
                <a:spcPct val="200000"/>
              </a:lnSpc>
            </a:pPr>
            <a:r>
              <a:rPr lang="en-GB" sz="3200" b="1">
                <a:solidFill>
                  <a:srgbClr val="1E1E1C"/>
                </a:solidFill>
                <a:latin typeface="Arial"/>
                <a:cs typeface="Arial"/>
              </a:rPr>
              <a:t>Goal</a:t>
            </a:r>
            <a:r>
              <a:rPr lang="en-GB" sz="3200" b="1" i="0" u="none" strike="noStrike">
                <a:solidFill>
                  <a:srgbClr val="1E1E1C"/>
                </a:solidFill>
                <a:effectLst/>
                <a:latin typeface="Arial"/>
                <a:cs typeface="Arial"/>
              </a:rPr>
              <a:t>: </a:t>
            </a:r>
            <a:r>
              <a:rPr lang="en-GB" sz="3200" b="0" i="0" u="none" strike="noStrike">
                <a:solidFill>
                  <a:srgbClr val="1E1E1C"/>
                </a:solidFill>
                <a:effectLst/>
                <a:latin typeface="Arial"/>
                <a:cs typeface="Arial"/>
              </a:rPr>
              <a:t>Contributing to sustainable and quality youth employment in Europe through transnational cooperation</a:t>
            </a:r>
            <a:r>
              <a:rPr lang="en-GB" sz="3200" b="0" i="0">
                <a:solidFill>
                  <a:srgbClr val="1E1E1C"/>
                </a:solidFill>
                <a:effectLst/>
                <a:latin typeface="Arial"/>
                <a:cs typeface="Arial"/>
              </a:rPr>
              <a:t>​</a:t>
            </a:r>
            <a:endParaRPr lang="en-GB" sz="3200">
              <a:latin typeface="Arial"/>
              <a:cs typeface="Arial"/>
            </a:endParaRPr>
          </a:p>
          <a:p>
            <a:pPr marL="456565" indent="-456565">
              <a:lnSpc>
                <a:spcPct val="200000"/>
              </a:lnSpc>
            </a:pPr>
            <a:r>
              <a:rPr lang="en-GB" sz="3200" b="1"/>
              <a:t>Status of implementation</a:t>
            </a:r>
            <a:endParaRPr lang="en-GB" sz="3200">
              <a:cs typeface="Arial"/>
            </a:endParaRPr>
          </a:p>
          <a:p>
            <a:pPr marL="1370965" lvl="1" indent="-456565">
              <a:lnSpc>
                <a:spcPct val="200000"/>
              </a:lnSpc>
            </a:pPr>
            <a:r>
              <a:rPr lang="en-GB" sz="3200"/>
              <a:t>33 projects in implementation.</a:t>
            </a:r>
            <a:endParaRPr lang="en-GB" sz="3200">
              <a:cs typeface="Arial"/>
            </a:endParaRPr>
          </a:p>
          <a:p>
            <a:pPr marL="1370965" lvl="1" indent="-456565">
              <a:lnSpc>
                <a:spcPct val="200000"/>
              </a:lnSpc>
            </a:pPr>
            <a:r>
              <a:rPr lang="en-GB" sz="3200"/>
              <a:t>19 Greek entities take part in the project consortia, seven as lead partners.</a:t>
            </a:r>
            <a:endParaRPr lang="en-GB" sz="3200">
              <a:cs typeface="Arial"/>
            </a:endParaRPr>
          </a:p>
        </p:txBody>
      </p:sp>
    </p:spTree>
    <p:extLst>
      <p:ext uri="{BB962C8B-B14F-4D97-AF65-F5344CB8AC3E}">
        <p14:creationId xmlns:p14="http://schemas.microsoft.com/office/powerpoint/2010/main" val="13164156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FB36C20-DA45-45B2-B972-579C00A5C2DE}"/>
              </a:ext>
            </a:extLst>
          </p:cNvPr>
          <p:cNvSpPr>
            <a:spLocks noGrp="1"/>
          </p:cNvSpPr>
          <p:nvPr>
            <p:ph idx="1"/>
          </p:nvPr>
        </p:nvSpPr>
        <p:spPr>
          <a:xfrm>
            <a:off x="11213433" y="5468494"/>
            <a:ext cx="12143682" cy="5269833"/>
          </a:xfrm>
        </p:spPr>
        <p:txBody>
          <a:bodyPr vert="horz" lIns="0" tIns="0" rIns="0" bIns="0" rtlCol="0" anchor="t">
            <a:normAutofit/>
          </a:bodyPr>
          <a:lstStyle/>
          <a:p>
            <a:pPr marL="456565" indent="-456565">
              <a:lnSpc>
                <a:spcPct val="150000"/>
              </a:lnSpc>
            </a:pPr>
            <a:r>
              <a:rPr lang="en-GB" sz="3600"/>
              <a:t>The 19 Greek entities in the Fund for Youth Employment are good project partners, and the progress of the programme is excellent. More information and news about the projects can be found in the Fund Operator’s online magazine: </a:t>
            </a:r>
            <a:r>
              <a:rPr lang="en-GB" sz="3600">
                <a:hlinkClick r:id="rId3"/>
              </a:rPr>
              <a:t>Youth Employment Magazine</a:t>
            </a:r>
            <a:r>
              <a:rPr lang="en-GB" sz="3600"/>
              <a:t>.</a:t>
            </a:r>
            <a:endParaRPr lang="en-US"/>
          </a:p>
        </p:txBody>
      </p:sp>
      <p:sp>
        <p:nvSpPr>
          <p:cNvPr id="10" name="Rectangle 9">
            <a:extLst>
              <a:ext uri="{FF2B5EF4-FFF2-40B4-BE49-F238E27FC236}">
                <a16:creationId xmlns:a16="http://schemas.microsoft.com/office/drawing/2014/main" id="{1BAE7CA0-6A78-43EE-A1B9-B3F8AFF5C879}"/>
              </a:ext>
            </a:extLst>
          </p:cNvPr>
          <p:cNvSpPr/>
          <p:nvPr/>
        </p:nvSpPr>
        <p:spPr>
          <a:xfrm>
            <a:off x="-1" y="575214"/>
            <a:ext cx="24380825" cy="2878217"/>
          </a:xfrm>
          <a:prstGeom prst="rect">
            <a:avLst/>
          </a:prstGeom>
          <a:solidFill>
            <a:srgbClr val="0F3C7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11" name="Title 1">
            <a:extLst>
              <a:ext uri="{FF2B5EF4-FFF2-40B4-BE49-F238E27FC236}">
                <a16:creationId xmlns:a16="http://schemas.microsoft.com/office/drawing/2014/main" id="{9D6EBB32-9F92-416A-A88B-0F417701F833}"/>
              </a:ext>
            </a:extLst>
          </p:cNvPr>
          <p:cNvSpPr>
            <a:spLocks noGrp="1"/>
          </p:cNvSpPr>
          <p:nvPr>
            <p:ph type="title"/>
          </p:nvPr>
        </p:nvSpPr>
        <p:spPr>
          <a:xfrm>
            <a:off x="1260386" y="998661"/>
            <a:ext cx="21861705" cy="2031325"/>
          </a:xfrm>
        </p:spPr>
        <p:txBody>
          <a:bodyPr/>
          <a:lstStyle/>
          <a:p>
            <a:r>
              <a:rPr lang="en-GB" sz="6600">
                <a:solidFill>
                  <a:schemeClr val="bg1"/>
                </a:solidFill>
              </a:rPr>
              <a:t>Greek entities involved in the projects funded by the Youth Employment Fund</a:t>
            </a:r>
          </a:p>
        </p:txBody>
      </p:sp>
      <p:pic>
        <p:nvPicPr>
          <p:cNvPr id="4" name="Picture 3" descr="A person sitting on a chair&#10;&#10;Description automatically generated">
            <a:extLst>
              <a:ext uri="{FF2B5EF4-FFF2-40B4-BE49-F238E27FC236}">
                <a16:creationId xmlns:a16="http://schemas.microsoft.com/office/drawing/2014/main" id="{189A7D71-3E60-3250-B413-07755D88174E}"/>
              </a:ext>
            </a:extLst>
          </p:cNvPr>
          <p:cNvPicPr>
            <a:picLocks noChangeAspect="1"/>
          </p:cNvPicPr>
          <p:nvPr/>
        </p:nvPicPr>
        <p:blipFill>
          <a:blip r:embed="rId4"/>
          <a:stretch>
            <a:fillRect/>
          </a:stretch>
        </p:blipFill>
        <p:spPr>
          <a:xfrm>
            <a:off x="2887578" y="3659512"/>
            <a:ext cx="5630779" cy="8887798"/>
          </a:xfrm>
          <a:prstGeom prst="rect">
            <a:avLst/>
          </a:prstGeom>
        </p:spPr>
      </p:pic>
    </p:spTree>
    <p:extLst>
      <p:ext uri="{BB962C8B-B14F-4D97-AF65-F5344CB8AC3E}">
        <p14:creationId xmlns:p14="http://schemas.microsoft.com/office/powerpoint/2010/main" val="30965597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 picture containing person&#10;&#10;Description automatically generated">
            <a:extLst>
              <a:ext uri="{FF2B5EF4-FFF2-40B4-BE49-F238E27FC236}">
                <a16:creationId xmlns:a16="http://schemas.microsoft.com/office/drawing/2014/main" id="{7B859619-9ABE-4955-BC50-4A4EB5381384}"/>
              </a:ext>
            </a:extLst>
          </p:cNvPr>
          <p:cNvPicPr>
            <a:picLocks noChangeAspect="1"/>
          </p:cNvPicPr>
          <p:nvPr/>
        </p:nvPicPr>
        <p:blipFill rotWithShape="1">
          <a:blip r:embed="rId3"/>
          <a:srcRect l="23492" r="30253" b="17897"/>
          <a:stretch/>
        </p:blipFill>
        <p:spPr>
          <a:xfrm>
            <a:off x="12798423" y="0"/>
            <a:ext cx="11582402" cy="13714413"/>
          </a:xfrm>
          <a:prstGeom prst="rect">
            <a:avLst/>
          </a:prstGeom>
        </p:spPr>
      </p:pic>
      <p:sp>
        <p:nvSpPr>
          <p:cNvPr id="3" name="Content Placeholder 2">
            <a:extLst>
              <a:ext uri="{FF2B5EF4-FFF2-40B4-BE49-F238E27FC236}">
                <a16:creationId xmlns:a16="http://schemas.microsoft.com/office/drawing/2014/main" id="{CFB36C20-DA45-45B2-B972-579C00A5C2DE}"/>
              </a:ext>
            </a:extLst>
          </p:cNvPr>
          <p:cNvSpPr>
            <a:spLocks noGrp="1"/>
          </p:cNvSpPr>
          <p:nvPr>
            <p:ph idx="1"/>
          </p:nvPr>
        </p:nvSpPr>
        <p:spPr>
          <a:xfrm>
            <a:off x="760054" y="4028645"/>
            <a:ext cx="11749716" cy="8747570"/>
          </a:xfrm>
        </p:spPr>
        <p:txBody>
          <a:bodyPr vert="horz" lIns="0" tIns="0" rIns="0" bIns="0" rtlCol="0" anchor="t">
            <a:normAutofit lnSpcReduction="10000"/>
          </a:bodyPr>
          <a:lstStyle/>
          <a:p>
            <a:pPr marL="0" indent="0">
              <a:lnSpc>
                <a:spcPct val="150000"/>
              </a:lnSpc>
              <a:buNone/>
            </a:pPr>
            <a:r>
              <a:rPr lang="en-GB" sz="3200" b="1">
                <a:hlinkClick r:id="rId4"/>
              </a:rPr>
              <a:t>Supporting Employment Platform through Apprenticeship Learning </a:t>
            </a:r>
            <a:r>
              <a:rPr lang="en-GB" sz="3200" b="1"/>
              <a:t>– SEPAL</a:t>
            </a:r>
          </a:p>
          <a:p>
            <a:pPr lvl="1">
              <a:lnSpc>
                <a:spcPct val="150000"/>
              </a:lnSpc>
            </a:pPr>
            <a:r>
              <a:rPr lang="en-GB" sz="3200"/>
              <a:t>The project partners develop apprenticeships and training opportunities that are better suited to the specific needs of young people who fall outside the ordinary education systems.</a:t>
            </a:r>
            <a:endParaRPr lang="en-GB" sz="3200" b="1">
              <a:cs typeface="Arial"/>
            </a:endParaRPr>
          </a:p>
          <a:p>
            <a:pPr marL="0" indent="0">
              <a:lnSpc>
                <a:spcPct val="150000"/>
              </a:lnSpc>
              <a:buNone/>
            </a:pPr>
            <a:r>
              <a:rPr lang="en-GB" sz="3200" b="1">
                <a:hlinkClick r:id="rId5"/>
              </a:rPr>
              <a:t>Lost Millennials </a:t>
            </a:r>
            <a:r>
              <a:rPr lang="en-GB" sz="3200" b="1"/>
              <a:t>– Transnational research network for the evaluation of initiatives targeting 25+ NEETs</a:t>
            </a:r>
          </a:p>
          <a:p>
            <a:pPr marL="1370965" lvl="1" indent="-456565">
              <a:lnSpc>
                <a:spcPct val="150000"/>
              </a:lnSpc>
            </a:pPr>
            <a:r>
              <a:rPr lang="en-GB" sz="3200"/>
              <a:t>The project strives to contribute to the successful integration of 25+ NEETs into the labour market or education and training by increasing knowledge on the effects of employment initiatives.</a:t>
            </a:r>
            <a:endParaRPr lang="en-GB" sz="3200">
              <a:cs typeface="Arial"/>
            </a:endParaRPr>
          </a:p>
        </p:txBody>
      </p:sp>
      <p:sp>
        <p:nvSpPr>
          <p:cNvPr id="12" name="Rectangle 11">
            <a:extLst>
              <a:ext uri="{FF2B5EF4-FFF2-40B4-BE49-F238E27FC236}">
                <a16:creationId xmlns:a16="http://schemas.microsoft.com/office/drawing/2014/main" id="{C1922DE9-AEB3-40C5-B2E2-5C84306C7A0E}"/>
              </a:ext>
            </a:extLst>
          </p:cNvPr>
          <p:cNvSpPr/>
          <p:nvPr/>
        </p:nvSpPr>
        <p:spPr>
          <a:xfrm>
            <a:off x="-1" y="575214"/>
            <a:ext cx="24380825" cy="2878217"/>
          </a:xfrm>
          <a:prstGeom prst="rect">
            <a:avLst/>
          </a:prstGeom>
          <a:solidFill>
            <a:srgbClr val="0F3C7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8" name="Title 1">
            <a:extLst>
              <a:ext uri="{FF2B5EF4-FFF2-40B4-BE49-F238E27FC236}">
                <a16:creationId xmlns:a16="http://schemas.microsoft.com/office/drawing/2014/main" id="{90C585CD-D11C-4A50-AC6E-80A09CCE7D89}"/>
              </a:ext>
            </a:extLst>
          </p:cNvPr>
          <p:cNvSpPr txBox="1">
            <a:spLocks/>
          </p:cNvSpPr>
          <p:nvPr/>
        </p:nvSpPr>
        <p:spPr>
          <a:xfrm>
            <a:off x="760054" y="974774"/>
            <a:ext cx="21861705" cy="2079095"/>
          </a:xfrm>
          <a:prstGeom prst="rect">
            <a:avLst/>
          </a:prstGeom>
        </p:spPr>
        <p:txBody>
          <a:bodyPr vert="horz" wrap="square" lIns="0" tIns="0" rIns="0" bIns="0" rtlCol="0" anchor="ctr">
            <a:spAutoFit/>
          </a:bodyPr>
          <a:lstStyle>
            <a:lvl1pPr algn="l" defTabSz="1828526" rtl="0" eaLnBrk="1" latinLnBrk="0" hangingPunct="1">
              <a:lnSpc>
                <a:spcPct val="100000"/>
              </a:lnSpc>
              <a:spcBef>
                <a:spcPct val="0"/>
              </a:spcBef>
              <a:buNone/>
              <a:defRPr sz="7000" b="1" kern="1200">
                <a:solidFill>
                  <a:schemeClr val="bg2"/>
                </a:solidFill>
                <a:latin typeface="+mj-lt"/>
                <a:ea typeface="+mj-ea"/>
                <a:cs typeface="+mj-cs"/>
              </a:defRPr>
            </a:lvl1pPr>
          </a:lstStyle>
          <a:p>
            <a:pPr>
              <a:lnSpc>
                <a:spcPct val="150000"/>
              </a:lnSpc>
            </a:pPr>
            <a:r>
              <a:rPr lang="en-GB" sz="4800">
                <a:solidFill>
                  <a:schemeClr val="bg1"/>
                </a:solidFill>
              </a:rPr>
              <a:t>Some examples of projects funded by the Youth Employment Fund with Greek involvement</a:t>
            </a:r>
          </a:p>
        </p:txBody>
      </p:sp>
    </p:spTree>
    <p:extLst>
      <p:ext uri="{BB962C8B-B14F-4D97-AF65-F5344CB8AC3E}">
        <p14:creationId xmlns:p14="http://schemas.microsoft.com/office/powerpoint/2010/main" val="26915622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couple of boats on the water&#10;&#10;Description automatically generated with low confidence">
            <a:extLst>
              <a:ext uri="{FF2B5EF4-FFF2-40B4-BE49-F238E27FC236}">
                <a16:creationId xmlns:a16="http://schemas.microsoft.com/office/drawing/2014/main" id="{A258CD1D-D98B-48D2-8D88-F630AB0B0BF8}"/>
              </a:ext>
            </a:extLst>
          </p:cNvPr>
          <p:cNvPicPr>
            <a:picLocks noChangeAspect="1"/>
          </p:cNvPicPr>
          <p:nvPr/>
        </p:nvPicPr>
        <p:blipFill rotWithShape="1">
          <a:blip r:embed="rId3"/>
          <a:srcRect l="188" r="46851"/>
          <a:stretch/>
        </p:blipFill>
        <p:spPr>
          <a:xfrm flipH="1">
            <a:off x="0" y="-1"/>
            <a:ext cx="10894978" cy="13714413"/>
          </a:xfrm>
          <a:prstGeom prst="rect">
            <a:avLst/>
          </a:prstGeom>
        </p:spPr>
      </p:pic>
      <p:sp>
        <p:nvSpPr>
          <p:cNvPr id="4" name="Rectangle 3">
            <a:extLst>
              <a:ext uri="{FF2B5EF4-FFF2-40B4-BE49-F238E27FC236}">
                <a16:creationId xmlns:a16="http://schemas.microsoft.com/office/drawing/2014/main" id="{237E3745-482F-40A6-A487-F5EE97AD8FC9}"/>
              </a:ext>
            </a:extLst>
          </p:cNvPr>
          <p:cNvSpPr/>
          <p:nvPr/>
        </p:nvSpPr>
        <p:spPr>
          <a:xfrm>
            <a:off x="-1" y="575214"/>
            <a:ext cx="24380826" cy="2878217"/>
          </a:xfrm>
          <a:prstGeom prst="rect">
            <a:avLst/>
          </a:prstGeom>
          <a:solidFill>
            <a:srgbClr val="0F3C7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3" name="Content Placeholder 2">
            <a:extLst>
              <a:ext uri="{FF2B5EF4-FFF2-40B4-BE49-F238E27FC236}">
                <a16:creationId xmlns:a16="http://schemas.microsoft.com/office/drawing/2014/main" id="{CFB36C20-DA45-45B2-B972-579C00A5C2DE}"/>
              </a:ext>
            </a:extLst>
          </p:cNvPr>
          <p:cNvSpPr>
            <a:spLocks noGrp="1"/>
          </p:cNvSpPr>
          <p:nvPr>
            <p:ph idx="1"/>
          </p:nvPr>
        </p:nvSpPr>
        <p:spPr>
          <a:xfrm>
            <a:off x="11575915" y="3715966"/>
            <a:ext cx="12157193" cy="9023673"/>
          </a:xfrm>
        </p:spPr>
        <p:txBody>
          <a:bodyPr vert="horz" lIns="0" tIns="0" rIns="0" bIns="0" rtlCol="0" anchor="t">
            <a:noAutofit/>
          </a:bodyPr>
          <a:lstStyle/>
          <a:p>
            <a:pPr marL="0" indent="0">
              <a:lnSpc>
                <a:spcPct val="150000"/>
              </a:lnSpc>
              <a:buNone/>
            </a:pPr>
            <a:r>
              <a:rPr lang="en-GB" sz="2400" b="1">
                <a:hlinkClick r:id="rId4"/>
              </a:rPr>
              <a:t>Blue Generation Project</a:t>
            </a:r>
            <a:endParaRPr lang="en-GB" sz="2400" b="1"/>
          </a:p>
          <a:p>
            <a:pPr marL="1370965" lvl="1" indent="-456565">
              <a:lnSpc>
                <a:spcPct val="150000"/>
              </a:lnSpc>
            </a:pPr>
            <a:r>
              <a:rPr lang="en-GB" sz="2400"/>
              <a:t>The project aims to attract and engage young people between 15 and 29 years and convert them to pursue a sustainable career in Blue Economy in Greece, Spain, Portugal, Bulgaria and Poland.</a:t>
            </a:r>
            <a:endParaRPr lang="en-GB" sz="2400">
              <a:cs typeface="Arial"/>
            </a:endParaRPr>
          </a:p>
          <a:p>
            <a:pPr marL="0" indent="0">
              <a:lnSpc>
                <a:spcPct val="150000"/>
              </a:lnSpc>
              <a:buNone/>
            </a:pPr>
            <a:r>
              <a:rPr lang="en-GB" sz="2400" b="1">
                <a:hlinkClick r:id="rId5"/>
              </a:rPr>
              <a:t>European Digital Bootcamps </a:t>
            </a:r>
            <a:r>
              <a:rPr lang="en-GB" sz="2400" b="1"/>
              <a:t>(EDIBO)</a:t>
            </a:r>
          </a:p>
          <a:p>
            <a:pPr marL="1370965" lvl="1" indent="-456565">
              <a:lnSpc>
                <a:spcPct val="150000"/>
              </a:lnSpc>
            </a:pPr>
            <a:r>
              <a:rPr lang="en-GB" sz="2400"/>
              <a:t>The project addresses youth unemployment by strengthening the digital skills of young people who are not studying or working, with a special focus on young people aged 25-29 from disadvantage groups (low-income, women, migrants, youngsters from rural areas).</a:t>
            </a:r>
            <a:endParaRPr lang="en-GB" sz="2400">
              <a:cs typeface="Arial"/>
            </a:endParaRPr>
          </a:p>
          <a:p>
            <a:pPr marL="0" indent="0">
              <a:lnSpc>
                <a:spcPct val="150000"/>
              </a:lnSpc>
              <a:buNone/>
            </a:pPr>
            <a:r>
              <a:rPr lang="en-GB" sz="2400" b="1">
                <a:hlinkClick r:id="rId6"/>
              </a:rPr>
              <a:t>NEET’s Empowerment for Sustainable Employment in the Tourism sector </a:t>
            </a:r>
            <a:r>
              <a:rPr lang="en-GB" sz="2400" b="1"/>
              <a:t>(NESET)</a:t>
            </a:r>
          </a:p>
          <a:p>
            <a:pPr marL="1370965" lvl="1" indent="-456565">
              <a:lnSpc>
                <a:spcPct val="150000"/>
              </a:lnSpc>
            </a:pPr>
            <a:r>
              <a:rPr lang="en-GB" sz="2400"/>
              <a:t>The project supports the sustainability of youth integration in the tourism sector of the labour market, by creating conditions for young people’s employment and entrepreneurship in various forms.</a:t>
            </a:r>
            <a:endParaRPr lang="en-GB" sz="2400">
              <a:cs typeface="Arial"/>
            </a:endParaRPr>
          </a:p>
        </p:txBody>
      </p:sp>
      <p:sp>
        <p:nvSpPr>
          <p:cNvPr id="9" name="Title 1">
            <a:extLst>
              <a:ext uri="{FF2B5EF4-FFF2-40B4-BE49-F238E27FC236}">
                <a16:creationId xmlns:a16="http://schemas.microsoft.com/office/drawing/2014/main" id="{B8B9FBA2-BC74-463D-A365-A8694715F0A1}"/>
              </a:ext>
            </a:extLst>
          </p:cNvPr>
          <p:cNvSpPr txBox="1">
            <a:spLocks/>
          </p:cNvSpPr>
          <p:nvPr/>
        </p:nvSpPr>
        <p:spPr>
          <a:xfrm>
            <a:off x="760054" y="974774"/>
            <a:ext cx="21861705" cy="2079095"/>
          </a:xfrm>
          <a:prstGeom prst="rect">
            <a:avLst/>
          </a:prstGeom>
        </p:spPr>
        <p:txBody>
          <a:bodyPr vert="horz" wrap="square" lIns="0" tIns="0" rIns="0" bIns="0" rtlCol="0" anchor="ctr">
            <a:spAutoFit/>
          </a:bodyPr>
          <a:lstStyle>
            <a:lvl1pPr algn="l" defTabSz="1828526" rtl="0" eaLnBrk="1" latinLnBrk="0" hangingPunct="1">
              <a:lnSpc>
                <a:spcPct val="100000"/>
              </a:lnSpc>
              <a:spcBef>
                <a:spcPct val="0"/>
              </a:spcBef>
              <a:buNone/>
              <a:defRPr sz="7000" b="1" kern="1200">
                <a:solidFill>
                  <a:schemeClr val="bg2"/>
                </a:solidFill>
                <a:latin typeface="+mj-lt"/>
                <a:ea typeface="+mj-ea"/>
                <a:cs typeface="+mj-cs"/>
              </a:defRPr>
            </a:lvl1pPr>
          </a:lstStyle>
          <a:p>
            <a:pPr>
              <a:lnSpc>
                <a:spcPct val="150000"/>
              </a:lnSpc>
            </a:pPr>
            <a:r>
              <a:rPr lang="en-GB" sz="4800">
                <a:solidFill>
                  <a:schemeClr val="bg1"/>
                </a:solidFill>
              </a:rPr>
              <a:t>Greek entities involved in the projects funded by the Youth Employment Fund</a:t>
            </a:r>
          </a:p>
        </p:txBody>
      </p:sp>
    </p:spTree>
    <p:extLst>
      <p:ext uri="{BB962C8B-B14F-4D97-AF65-F5344CB8AC3E}">
        <p14:creationId xmlns:p14="http://schemas.microsoft.com/office/powerpoint/2010/main" val="22001083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picture containing outdoor, mountain, nature, plant&#10;&#10;Description automatically generated">
            <a:extLst>
              <a:ext uri="{FF2B5EF4-FFF2-40B4-BE49-F238E27FC236}">
                <a16:creationId xmlns:a16="http://schemas.microsoft.com/office/drawing/2014/main" id="{B24B7621-4BB7-4ED4-9471-54B8A62E00FF}"/>
              </a:ext>
            </a:extLst>
          </p:cNvPr>
          <p:cNvPicPr>
            <a:picLocks noChangeAspect="1"/>
          </p:cNvPicPr>
          <p:nvPr/>
        </p:nvPicPr>
        <p:blipFill rotWithShape="1">
          <a:blip r:embed="rId3"/>
          <a:srcRect l="36435" t="-1532" r="10751" b="1532"/>
          <a:stretch/>
        </p:blipFill>
        <p:spPr>
          <a:xfrm>
            <a:off x="-1" y="-213374"/>
            <a:ext cx="11025043" cy="13927787"/>
          </a:xfrm>
          <a:prstGeom prst="rect">
            <a:avLst/>
          </a:prstGeom>
        </p:spPr>
      </p:pic>
      <p:sp>
        <p:nvSpPr>
          <p:cNvPr id="4" name="Rectangle 3">
            <a:extLst>
              <a:ext uri="{FF2B5EF4-FFF2-40B4-BE49-F238E27FC236}">
                <a16:creationId xmlns:a16="http://schemas.microsoft.com/office/drawing/2014/main" id="{237E3745-482F-40A6-A487-F5EE97AD8FC9}"/>
              </a:ext>
            </a:extLst>
          </p:cNvPr>
          <p:cNvSpPr/>
          <p:nvPr/>
        </p:nvSpPr>
        <p:spPr>
          <a:xfrm>
            <a:off x="-1" y="575214"/>
            <a:ext cx="24380826" cy="2878217"/>
          </a:xfrm>
          <a:prstGeom prst="rect">
            <a:avLst/>
          </a:prstGeom>
          <a:solidFill>
            <a:srgbClr val="0F3C7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3" name="Content Placeholder 2">
            <a:extLst>
              <a:ext uri="{FF2B5EF4-FFF2-40B4-BE49-F238E27FC236}">
                <a16:creationId xmlns:a16="http://schemas.microsoft.com/office/drawing/2014/main" id="{CFB36C20-DA45-45B2-B972-579C00A5C2DE}"/>
              </a:ext>
            </a:extLst>
          </p:cNvPr>
          <p:cNvSpPr>
            <a:spLocks noGrp="1"/>
          </p:cNvSpPr>
          <p:nvPr>
            <p:ph idx="1"/>
          </p:nvPr>
        </p:nvSpPr>
        <p:spPr>
          <a:xfrm>
            <a:off x="11690906" y="3685217"/>
            <a:ext cx="12219681" cy="8996057"/>
          </a:xfrm>
        </p:spPr>
        <p:txBody>
          <a:bodyPr>
            <a:noAutofit/>
          </a:bodyPr>
          <a:lstStyle/>
          <a:p>
            <a:pPr marL="0" indent="0">
              <a:lnSpc>
                <a:spcPct val="170000"/>
              </a:lnSpc>
              <a:buNone/>
            </a:pPr>
            <a:r>
              <a:rPr lang="en-GB" sz="2700" b="1">
                <a:hlinkClick r:id="rId4"/>
              </a:rPr>
              <a:t>Youth Employment Network for Energy Sustainability in </a:t>
            </a:r>
            <a:r>
              <a:rPr lang="en-GB" sz="2700" b="1" err="1">
                <a:hlinkClick r:id="rId4"/>
              </a:rPr>
              <a:t>ISlands</a:t>
            </a:r>
            <a:r>
              <a:rPr lang="en-GB" sz="2700" b="1">
                <a:hlinkClick r:id="rId4"/>
              </a:rPr>
              <a:t> </a:t>
            </a:r>
            <a:r>
              <a:rPr lang="en-GB" sz="2700" b="1"/>
              <a:t>– YENESIS</a:t>
            </a:r>
          </a:p>
          <a:p>
            <a:pPr lvl="1">
              <a:lnSpc>
                <a:spcPct val="170000"/>
              </a:lnSpc>
            </a:pPr>
            <a:r>
              <a:rPr lang="en-GB" sz="2700"/>
              <a:t>The project partners cooperate and share information on how to create green jobs within the energy sector, renewables, mobility and tourism.</a:t>
            </a:r>
          </a:p>
          <a:p>
            <a:pPr marL="0" indent="0">
              <a:lnSpc>
                <a:spcPct val="170000"/>
              </a:lnSpc>
              <a:buNone/>
            </a:pPr>
            <a:r>
              <a:rPr lang="en-GB" sz="2700" b="1">
                <a:hlinkClick r:id="rId5"/>
              </a:rPr>
              <a:t>Migrant Talent Garden</a:t>
            </a:r>
            <a:endParaRPr lang="en-GB" sz="2700" b="1"/>
          </a:p>
          <a:p>
            <a:pPr lvl="1">
              <a:lnSpc>
                <a:spcPct val="170000"/>
              </a:lnSpc>
            </a:pPr>
            <a:r>
              <a:rPr lang="en-GB" sz="2700"/>
              <a:t>The project objective is to support young migrants on their way to implementing business ideas.</a:t>
            </a:r>
          </a:p>
          <a:p>
            <a:pPr marL="0" indent="0">
              <a:lnSpc>
                <a:spcPct val="170000"/>
              </a:lnSpc>
              <a:buNone/>
            </a:pPr>
            <a:r>
              <a:rPr lang="en-GB" sz="2700" b="1">
                <a:hlinkClick r:id="rId6"/>
              </a:rPr>
              <a:t>Young ICT Women</a:t>
            </a:r>
            <a:r>
              <a:rPr lang="en-GB" sz="2700" b="1"/>
              <a:t>: Innovative Solutions to increase the numbers of EU vulnerable girls and young women into the digital agenda</a:t>
            </a:r>
          </a:p>
          <a:p>
            <a:pPr lvl="1">
              <a:lnSpc>
                <a:spcPct val="170000"/>
              </a:lnSpc>
            </a:pPr>
            <a:r>
              <a:rPr lang="en-GB" sz="2700"/>
              <a:t>The project partners motivate young women in seven European countries to improve their digital competence and choose a career within ICT.</a:t>
            </a:r>
            <a:endParaRPr lang="en-GB" sz="2700" b="1"/>
          </a:p>
        </p:txBody>
      </p:sp>
      <p:sp>
        <p:nvSpPr>
          <p:cNvPr id="8" name="Title 1">
            <a:extLst>
              <a:ext uri="{FF2B5EF4-FFF2-40B4-BE49-F238E27FC236}">
                <a16:creationId xmlns:a16="http://schemas.microsoft.com/office/drawing/2014/main" id="{1FFE1EC2-C76C-401C-9E24-449B3FB94DAD}"/>
              </a:ext>
            </a:extLst>
          </p:cNvPr>
          <p:cNvSpPr txBox="1">
            <a:spLocks/>
          </p:cNvSpPr>
          <p:nvPr/>
        </p:nvSpPr>
        <p:spPr>
          <a:xfrm>
            <a:off x="760054" y="974774"/>
            <a:ext cx="21861705" cy="2079095"/>
          </a:xfrm>
          <a:prstGeom prst="rect">
            <a:avLst/>
          </a:prstGeom>
        </p:spPr>
        <p:txBody>
          <a:bodyPr vert="horz" wrap="square" lIns="0" tIns="0" rIns="0" bIns="0" rtlCol="0" anchor="ctr">
            <a:spAutoFit/>
          </a:bodyPr>
          <a:lstStyle>
            <a:lvl1pPr algn="l" defTabSz="1828526" rtl="0" eaLnBrk="1" latinLnBrk="0" hangingPunct="1">
              <a:lnSpc>
                <a:spcPct val="100000"/>
              </a:lnSpc>
              <a:spcBef>
                <a:spcPct val="0"/>
              </a:spcBef>
              <a:buNone/>
              <a:defRPr sz="7000" b="1" kern="1200">
                <a:solidFill>
                  <a:schemeClr val="bg2"/>
                </a:solidFill>
                <a:latin typeface="+mj-lt"/>
                <a:ea typeface="+mj-ea"/>
                <a:cs typeface="+mj-cs"/>
              </a:defRPr>
            </a:lvl1pPr>
          </a:lstStyle>
          <a:p>
            <a:pPr>
              <a:lnSpc>
                <a:spcPct val="150000"/>
              </a:lnSpc>
            </a:pPr>
            <a:r>
              <a:rPr lang="en-GB" sz="4800">
                <a:solidFill>
                  <a:schemeClr val="bg1"/>
                </a:solidFill>
              </a:rPr>
              <a:t>Greek entities involved in the projects funded by the Youth Employment Fund</a:t>
            </a:r>
          </a:p>
        </p:txBody>
      </p:sp>
    </p:spTree>
    <p:extLst>
      <p:ext uri="{BB962C8B-B14F-4D97-AF65-F5344CB8AC3E}">
        <p14:creationId xmlns:p14="http://schemas.microsoft.com/office/powerpoint/2010/main" val="14008883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3">
            <a:extLst>
              <a:ext uri="{FF2B5EF4-FFF2-40B4-BE49-F238E27FC236}">
                <a16:creationId xmlns:a16="http://schemas.microsoft.com/office/drawing/2014/main" id="{3648CEB8-CDE5-3B19-98C4-850203ABF599}"/>
              </a:ext>
            </a:extLst>
          </p:cNvPr>
          <p:cNvSpPr>
            <a:spLocks noGrp="1"/>
          </p:cNvSpPr>
          <p:nvPr>
            <p:ph idx="1"/>
          </p:nvPr>
        </p:nvSpPr>
        <p:spPr>
          <a:xfrm>
            <a:off x="821050" y="4380932"/>
            <a:ext cx="12715815" cy="8452807"/>
          </a:xfrm>
        </p:spPr>
        <p:txBody>
          <a:bodyPr vert="horz" lIns="0" tIns="0" rIns="0" bIns="0" rtlCol="0" anchor="t">
            <a:normAutofit fontScale="92500"/>
          </a:bodyPr>
          <a:lstStyle/>
          <a:p>
            <a:pPr marL="456565" indent="-456565">
              <a:lnSpc>
                <a:spcPct val="150000"/>
              </a:lnSpc>
            </a:pPr>
            <a:r>
              <a:rPr lang="en-US" sz="3900" b="1" err="1"/>
              <a:t>Programme</a:t>
            </a:r>
            <a:r>
              <a:rPr lang="en-US" sz="3900" b="1"/>
              <a:t> Grant: </a:t>
            </a:r>
            <a:r>
              <a:rPr lang="en-GB" sz="3900"/>
              <a:t>€32 million (EEA and Norway Grants).</a:t>
            </a:r>
            <a:endParaRPr lang="en-GB" sz="3900">
              <a:cs typeface="Arial"/>
            </a:endParaRPr>
          </a:p>
          <a:p>
            <a:pPr marL="456565" indent="-456565">
              <a:lnSpc>
                <a:spcPct val="150000"/>
              </a:lnSpc>
            </a:pPr>
            <a:r>
              <a:rPr lang="en-GB" sz="4000" b="1" i="0" u="none" strike="noStrike">
                <a:solidFill>
                  <a:srgbClr val="1E1E1C"/>
                </a:solidFill>
                <a:effectLst/>
                <a:latin typeface="Arial"/>
                <a:cs typeface="Arial"/>
              </a:rPr>
              <a:t>Goal: </a:t>
            </a:r>
            <a:r>
              <a:rPr lang="en-GB" sz="4000" b="0" i="0" u="none" strike="noStrike">
                <a:solidFill>
                  <a:srgbClr val="1E1E1C"/>
                </a:solidFill>
                <a:effectLst/>
                <a:latin typeface="Arial"/>
                <a:cs typeface="Arial"/>
              </a:rPr>
              <a:t>Strengthening transnational cooperation to solve common European </a:t>
            </a:r>
            <a:r>
              <a:rPr lang="en-GB" sz="4000">
                <a:solidFill>
                  <a:srgbClr val="1E1E1C"/>
                </a:solidFill>
                <a:latin typeface="Arial"/>
                <a:cs typeface="Arial"/>
              </a:rPr>
              <a:t>challenges.</a:t>
            </a:r>
            <a:endParaRPr lang="en-GB" sz="3900">
              <a:solidFill>
                <a:srgbClr val="1E1E1C"/>
              </a:solidFill>
              <a:latin typeface="Arial"/>
              <a:cs typeface="Arial"/>
            </a:endParaRPr>
          </a:p>
          <a:p>
            <a:pPr marL="456565" indent="-456565">
              <a:lnSpc>
                <a:spcPct val="150000"/>
              </a:lnSpc>
            </a:pPr>
            <a:r>
              <a:rPr lang="en-GB" sz="3900" b="1">
                <a:latin typeface="Arial"/>
                <a:cs typeface="Arial"/>
              </a:rPr>
              <a:t>Status of implementation</a:t>
            </a:r>
          </a:p>
          <a:p>
            <a:pPr marL="1370965" lvl="1" indent="-456565">
              <a:lnSpc>
                <a:spcPct val="150000"/>
              </a:lnSpc>
            </a:pPr>
            <a:r>
              <a:rPr lang="en-GB" sz="3900"/>
              <a:t>Over 700 applications received.</a:t>
            </a:r>
            <a:endParaRPr lang="en-GB" sz="3900">
              <a:cs typeface="Arial"/>
            </a:endParaRPr>
          </a:p>
          <a:p>
            <a:pPr marL="1370965" lvl="1" indent="-456565">
              <a:lnSpc>
                <a:spcPct val="150000"/>
              </a:lnSpc>
            </a:pPr>
            <a:r>
              <a:rPr lang="en-GB" sz="3900"/>
              <a:t>21 projects in implementation since late 2020.</a:t>
            </a:r>
            <a:endParaRPr lang="en-GB" sz="3900">
              <a:cs typeface="Arial"/>
            </a:endParaRPr>
          </a:p>
          <a:p>
            <a:pPr marL="1370965" lvl="1" indent="-456565">
              <a:lnSpc>
                <a:spcPct val="150000"/>
              </a:lnSpc>
            </a:pPr>
            <a:r>
              <a:rPr lang="en-GB" sz="3900"/>
              <a:t>6 Greek entities take part in four projects focusing on environmental issues, active citizenship and better public services.</a:t>
            </a:r>
            <a:endParaRPr lang="en-GB" sz="3900">
              <a:cs typeface="Arial"/>
            </a:endParaRPr>
          </a:p>
          <a:p>
            <a:pPr marL="914400" lvl="1" indent="0">
              <a:lnSpc>
                <a:spcPct val="150000"/>
              </a:lnSpc>
              <a:buNone/>
            </a:pPr>
            <a:endParaRPr lang="en-GB" sz="3900">
              <a:cs typeface="Arial"/>
            </a:endParaRPr>
          </a:p>
          <a:p>
            <a:pPr marL="456565" indent="-456565"/>
            <a:endParaRPr lang="en-US">
              <a:cs typeface="Arial"/>
            </a:endParaRPr>
          </a:p>
        </p:txBody>
      </p:sp>
      <p:sp>
        <p:nvSpPr>
          <p:cNvPr id="15" name="Text Placeholder 4">
            <a:extLst>
              <a:ext uri="{FF2B5EF4-FFF2-40B4-BE49-F238E27FC236}">
                <a16:creationId xmlns:a16="http://schemas.microsoft.com/office/drawing/2014/main" id="{0305FCC5-CCC9-7F3A-3898-A69A08F03F3B}"/>
              </a:ext>
            </a:extLst>
          </p:cNvPr>
          <p:cNvSpPr>
            <a:spLocks noGrp="1"/>
          </p:cNvSpPr>
          <p:nvPr>
            <p:ph type="body" sz="quarter" idx="11"/>
          </p:nvPr>
        </p:nvSpPr>
        <p:spPr>
          <a:xfrm>
            <a:off x="1259560" y="2630803"/>
            <a:ext cx="12277305" cy="461665"/>
          </a:xfrm>
        </p:spPr>
        <p:txBody>
          <a:bodyPr/>
          <a:lstStyle/>
          <a:p>
            <a:endParaRPr lang="en-US"/>
          </a:p>
        </p:txBody>
      </p:sp>
      <p:sp>
        <p:nvSpPr>
          <p:cNvPr id="12" name="Rectangle 11">
            <a:extLst>
              <a:ext uri="{FF2B5EF4-FFF2-40B4-BE49-F238E27FC236}">
                <a16:creationId xmlns:a16="http://schemas.microsoft.com/office/drawing/2014/main" id="{79FBAEF9-AB1F-4290-AC33-F9D498FB1BF8}"/>
              </a:ext>
            </a:extLst>
          </p:cNvPr>
          <p:cNvSpPr/>
          <p:nvPr/>
        </p:nvSpPr>
        <p:spPr>
          <a:xfrm>
            <a:off x="0" y="1109274"/>
            <a:ext cx="18941143" cy="2878217"/>
          </a:xfrm>
          <a:prstGeom prst="rect">
            <a:avLst/>
          </a:prstGeom>
          <a:solidFill>
            <a:srgbClr val="0F3C7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16" name="Text Placeholder 3">
            <a:extLst>
              <a:ext uri="{FF2B5EF4-FFF2-40B4-BE49-F238E27FC236}">
                <a16:creationId xmlns:a16="http://schemas.microsoft.com/office/drawing/2014/main" id="{FF57AF92-AC89-4C4E-B2FB-2FE231F47B91}"/>
              </a:ext>
            </a:extLst>
          </p:cNvPr>
          <p:cNvSpPr txBox="1">
            <a:spLocks/>
          </p:cNvSpPr>
          <p:nvPr/>
        </p:nvSpPr>
        <p:spPr>
          <a:xfrm>
            <a:off x="821050" y="1910080"/>
            <a:ext cx="17806583" cy="1441446"/>
          </a:xfrm>
          <a:prstGeom prst="rect">
            <a:avLst/>
          </a:prstGeom>
        </p:spPr>
        <p:txBody>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None/>
            </a:pPr>
            <a:r>
              <a:rPr lang="en-US" sz="8000" b="1">
                <a:solidFill>
                  <a:schemeClr val="bg1"/>
                </a:solidFill>
              </a:rPr>
              <a:t>The Fund for Regional Cooperation</a:t>
            </a:r>
          </a:p>
        </p:txBody>
      </p:sp>
      <p:pic>
        <p:nvPicPr>
          <p:cNvPr id="6" name="Picture 5" descr="Graphical user interface, application&#10;&#10;Description automatically generated">
            <a:extLst>
              <a:ext uri="{FF2B5EF4-FFF2-40B4-BE49-F238E27FC236}">
                <a16:creationId xmlns:a16="http://schemas.microsoft.com/office/drawing/2014/main" id="{3998ECA9-8EA7-4E0B-A887-BB28010E8026}"/>
              </a:ext>
            </a:extLst>
          </p:cNvPr>
          <p:cNvPicPr>
            <a:picLocks noChangeAspect="1"/>
          </p:cNvPicPr>
          <p:nvPr/>
        </p:nvPicPr>
        <p:blipFill>
          <a:blip r:embed="rId3"/>
          <a:stretch>
            <a:fillRect/>
          </a:stretch>
        </p:blipFill>
        <p:spPr>
          <a:xfrm>
            <a:off x="14072848" y="4788297"/>
            <a:ext cx="9109569" cy="6452994"/>
          </a:xfrm>
          <a:prstGeom prst="rect">
            <a:avLst/>
          </a:prstGeom>
        </p:spPr>
      </p:pic>
    </p:spTree>
    <p:extLst>
      <p:ext uri="{BB962C8B-B14F-4D97-AF65-F5344CB8AC3E}">
        <p14:creationId xmlns:p14="http://schemas.microsoft.com/office/powerpoint/2010/main" val="37208339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FB36C20-DA45-45B2-B972-579C00A5C2DE}"/>
              </a:ext>
            </a:extLst>
          </p:cNvPr>
          <p:cNvSpPr>
            <a:spLocks noGrp="1"/>
          </p:cNvSpPr>
          <p:nvPr>
            <p:ph idx="1"/>
          </p:nvPr>
        </p:nvSpPr>
        <p:spPr>
          <a:xfrm>
            <a:off x="1260386" y="3618688"/>
            <a:ext cx="21861705" cy="9097063"/>
          </a:xfrm>
        </p:spPr>
        <p:txBody>
          <a:bodyPr>
            <a:normAutofit fontScale="92500"/>
          </a:bodyPr>
          <a:lstStyle/>
          <a:p>
            <a:pPr marL="0" indent="0">
              <a:lnSpc>
                <a:spcPct val="200000"/>
              </a:lnSpc>
              <a:buNone/>
            </a:pPr>
            <a:r>
              <a:rPr lang="en-GB" sz="3200" b="1"/>
              <a:t>BLUE-GREENWAY: Innovative solutions for improving the environmental status of eutrophic and anoxic coastal ecosystems.</a:t>
            </a:r>
            <a:endParaRPr lang="en-GB" sz="3200"/>
          </a:p>
          <a:p>
            <a:pPr lvl="1">
              <a:lnSpc>
                <a:spcPct val="200000"/>
              </a:lnSpc>
            </a:pPr>
            <a:r>
              <a:rPr lang="en-GB" sz="3200"/>
              <a:t>The project addresses the intertwined common challenges of the sea-land chain by treating the pollution problems of eutrophic and anoxic coastal eco-systems (sea) that result from land-based and other pollution sources and by focusing on green procurement of products and services in wastewater management (land).</a:t>
            </a:r>
          </a:p>
          <a:p>
            <a:pPr marL="0" indent="0">
              <a:lnSpc>
                <a:spcPct val="200000"/>
              </a:lnSpc>
              <a:buNone/>
            </a:pPr>
            <a:r>
              <a:rPr lang="en-GB" sz="3200" b="1"/>
              <a:t>Reducing the Consumption and Disposal of Single-use Plastics in the Tourism Industry in Cyprus, Greece and Malta</a:t>
            </a:r>
          </a:p>
          <a:p>
            <a:pPr lvl="1">
              <a:lnSpc>
                <a:spcPct val="200000"/>
              </a:lnSpc>
            </a:pPr>
            <a:r>
              <a:rPr lang="en-GB" sz="3200"/>
              <a:t>The project will select a sample of at least three tourist establishments per region. Then, partners will support those samples via pilots to move to sustainable resource-efficient business models that will identify and replace commonly used single-use plastics with environmentally friendlier and affordable alternatives.</a:t>
            </a:r>
          </a:p>
          <a:p>
            <a:pPr marL="914263" lvl="1" indent="0">
              <a:lnSpc>
                <a:spcPct val="200000"/>
              </a:lnSpc>
              <a:buNone/>
            </a:pPr>
            <a:endParaRPr lang="en-GB" sz="3200"/>
          </a:p>
        </p:txBody>
      </p:sp>
      <p:sp>
        <p:nvSpPr>
          <p:cNvPr id="8" name="Rectangle 7">
            <a:extLst>
              <a:ext uri="{FF2B5EF4-FFF2-40B4-BE49-F238E27FC236}">
                <a16:creationId xmlns:a16="http://schemas.microsoft.com/office/drawing/2014/main" id="{A5817FE9-9162-48C7-A9C8-763D37498A82}"/>
              </a:ext>
            </a:extLst>
          </p:cNvPr>
          <p:cNvSpPr/>
          <p:nvPr/>
        </p:nvSpPr>
        <p:spPr>
          <a:xfrm>
            <a:off x="-1" y="575214"/>
            <a:ext cx="24380825" cy="2878217"/>
          </a:xfrm>
          <a:prstGeom prst="rect">
            <a:avLst/>
          </a:prstGeom>
          <a:solidFill>
            <a:srgbClr val="0F3C7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5" name="Title 1">
            <a:extLst>
              <a:ext uri="{FF2B5EF4-FFF2-40B4-BE49-F238E27FC236}">
                <a16:creationId xmlns:a16="http://schemas.microsoft.com/office/drawing/2014/main" id="{AA986FC2-ECC4-4792-B394-5A7C2BC4DEDA}"/>
              </a:ext>
            </a:extLst>
          </p:cNvPr>
          <p:cNvSpPr txBox="1">
            <a:spLocks/>
          </p:cNvSpPr>
          <p:nvPr/>
        </p:nvSpPr>
        <p:spPr>
          <a:xfrm>
            <a:off x="1260386" y="998661"/>
            <a:ext cx="21861705" cy="2031325"/>
          </a:xfrm>
          <a:prstGeom prst="rect">
            <a:avLst/>
          </a:prstGeom>
        </p:spPr>
        <p:txBody>
          <a:bodyPr vert="horz" wrap="square" lIns="0" tIns="0" rIns="0" bIns="0" rtlCol="0" anchor="ctr">
            <a:spAutoFit/>
          </a:bodyPr>
          <a:lstStyle>
            <a:lvl1pPr algn="l" defTabSz="1828526" rtl="0" eaLnBrk="1" latinLnBrk="0" hangingPunct="1">
              <a:lnSpc>
                <a:spcPct val="100000"/>
              </a:lnSpc>
              <a:spcBef>
                <a:spcPct val="0"/>
              </a:spcBef>
              <a:buNone/>
              <a:defRPr sz="7000" b="1" kern="1200">
                <a:solidFill>
                  <a:schemeClr val="bg2"/>
                </a:solidFill>
                <a:latin typeface="+mj-lt"/>
                <a:ea typeface="+mj-ea"/>
                <a:cs typeface="+mj-cs"/>
              </a:defRPr>
            </a:lvl1pPr>
          </a:lstStyle>
          <a:p>
            <a:r>
              <a:rPr lang="en-GB" sz="6600">
                <a:solidFill>
                  <a:schemeClr val="bg1"/>
                </a:solidFill>
              </a:rPr>
              <a:t>Projects involving Greek entities currently funded by the Regional Cooperation Fund</a:t>
            </a:r>
          </a:p>
        </p:txBody>
      </p:sp>
    </p:spTree>
    <p:extLst>
      <p:ext uri="{BB962C8B-B14F-4D97-AF65-F5344CB8AC3E}">
        <p14:creationId xmlns:p14="http://schemas.microsoft.com/office/powerpoint/2010/main" val="18280025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picture containing building, outdoor, place of worship, church&#10;&#10;Description automatically generated">
            <a:extLst>
              <a:ext uri="{FF2B5EF4-FFF2-40B4-BE49-F238E27FC236}">
                <a16:creationId xmlns:a16="http://schemas.microsoft.com/office/drawing/2014/main" id="{322CF28C-459C-4EFB-B4F2-4EA000EAE962}"/>
              </a:ext>
            </a:extLst>
          </p:cNvPr>
          <p:cNvPicPr>
            <a:picLocks noChangeAspect="1"/>
          </p:cNvPicPr>
          <p:nvPr/>
        </p:nvPicPr>
        <p:blipFill rotWithShape="1">
          <a:blip r:embed="rId3"/>
          <a:srcRect l="18396" r="38157" b="17165"/>
          <a:stretch/>
        </p:blipFill>
        <p:spPr>
          <a:xfrm flipH="1">
            <a:off x="13589876" y="0"/>
            <a:ext cx="10790948" cy="13714413"/>
          </a:xfrm>
          <a:prstGeom prst="rect">
            <a:avLst/>
          </a:prstGeom>
        </p:spPr>
      </p:pic>
      <p:sp>
        <p:nvSpPr>
          <p:cNvPr id="3" name="Content Placeholder 2">
            <a:extLst>
              <a:ext uri="{FF2B5EF4-FFF2-40B4-BE49-F238E27FC236}">
                <a16:creationId xmlns:a16="http://schemas.microsoft.com/office/drawing/2014/main" id="{CFB36C20-DA45-45B2-B972-579C00A5C2DE}"/>
              </a:ext>
            </a:extLst>
          </p:cNvPr>
          <p:cNvSpPr>
            <a:spLocks noGrp="1"/>
          </p:cNvSpPr>
          <p:nvPr>
            <p:ph idx="1"/>
          </p:nvPr>
        </p:nvSpPr>
        <p:spPr>
          <a:xfrm>
            <a:off x="653143" y="3876878"/>
            <a:ext cx="12494377" cy="8838874"/>
          </a:xfrm>
        </p:spPr>
        <p:txBody>
          <a:bodyPr>
            <a:noAutofit/>
          </a:bodyPr>
          <a:lstStyle/>
          <a:p>
            <a:pPr marL="0" indent="0">
              <a:lnSpc>
                <a:spcPct val="150000"/>
              </a:lnSpc>
              <a:buNone/>
            </a:pPr>
            <a:r>
              <a:rPr lang="en-GB" sz="3200" b="1"/>
              <a:t>Co-Deciding Europe: Civic Tech for Good Governance and Active Citizenship! (CODE Europe).</a:t>
            </a:r>
          </a:p>
          <a:p>
            <a:pPr lvl="1">
              <a:lnSpc>
                <a:spcPct val="150000"/>
              </a:lnSpc>
            </a:pPr>
            <a:r>
              <a:rPr lang="en-GB" sz="3200"/>
              <a:t>The project proposes to pilot the collaborative method of crowdsourcing legislation in five beneficiary countries on the subject of air quality – a topic chosen because of its transnational nature and the problems associated with it.</a:t>
            </a:r>
            <a:endParaRPr lang="en-GB" sz="3200" b="1"/>
          </a:p>
          <a:p>
            <a:pPr marL="0" indent="0">
              <a:lnSpc>
                <a:spcPct val="150000"/>
              </a:lnSpc>
              <a:buNone/>
            </a:pPr>
            <a:r>
              <a:rPr lang="en-GB" sz="3200" b="1"/>
              <a:t>COMPETENCE – Capacity building Of </a:t>
            </a:r>
            <a:r>
              <a:rPr lang="en-GB" sz="3200" b="1" err="1"/>
              <a:t>eMployees</a:t>
            </a:r>
            <a:r>
              <a:rPr lang="en-GB" sz="3200" b="1"/>
              <a:t> of </a:t>
            </a:r>
            <a:r>
              <a:rPr lang="en-GB" sz="3200" b="1" err="1"/>
              <a:t>municiPalitiEs</a:t>
            </a:r>
            <a:r>
              <a:rPr lang="en-GB" sz="3200" b="1"/>
              <a:t> for </a:t>
            </a:r>
            <a:r>
              <a:rPr lang="en-GB" sz="3200" b="1" err="1"/>
              <a:t>beTtEr</a:t>
            </a:r>
            <a:r>
              <a:rPr lang="en-GB" sz="3200" b="1"/>
              <a:t> </a:t>
            </a:r>
            <a:r>
              <a:rPr lang="en-GB" sz="3200" b="1" err="1"/>
              <a:t>provisioN</a:t>
            </a:r>
            <a:r>
              <a:rPr lang="en-GB" sz="3200" b="1"/>
              <a:t> of </a:t>
            </a:r>
            <a:r>
              <a:rPr lang="en-GB" sz="3200" b="1" err="1"/>
              <a:t>publiC</a:t>
            </a:r>
            <a:r>
              <a:rPr lang="en-GB" sz="3200" b="1"/>
              <a:t> </a:t>
            </a:r>
            <a:r>
              <a:rPr lang="en-GB" sz="3200" b="1" err="1"/>
              <a:t>sErvices</a:t>
            </a:r>
            <a:r>
              <a:rPr lang="en-GB" sz="3200" b="1"/>
              <a:t> </a:t>
            </a:r>
          </a:p>
          <a:p>
            <a:pPr lvl="1">
              <a:lnSpc>
                <a:spcPct val="150000"/>
              </a:lnSpc>
            </a:pPr>
            <a:r>
              <a:rPr lang="en-GB" sz="3200"/>
              <a:t>The main objective of the project is to improve the quality of services provided by municipalities though building capacity of civil servants.</a:t>
            </a:r>
          </a:p>
        </p:txBody>
      </p:sp>
      <p:sp>
        <p:nvSpPr>
          <p:cNvPr id="6" name="Rectangle 5">
            <a:extLst>
              <a:ext uri="{FF2B5EF4-FFF2-40B4-BE49-F238E27FC236}">
                <a16:creationId xmlns:a16="http://schemas.microsoft.com/office/drawing/2014/main" id="{EB168EB7-5C0A-4F16-B680-BB5C9495CB71}"/>
              </a:ext>
            </a:extLst>
          </p:cNvPr>
          <p:cNvSpPr/>
          <p:nvPr/>
        </p:nvSpPr>
        <p:spPr>
          <a:xfrm>
            <a:off x="-1" y="575214"/>
            <a:ext cx="24380825" cy="2878217"/>
          </a:xfrm>
          <a:prstGeom prst="rect">
            <a:avLst/>
          </a:prstGeom>
          <a:solidFill>
            <a:srgbClr val="0F3C7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8" name="Title 1">
            <a:extLst>
              <a:ext uri="{FF2B5EF4-FFF2-40B4-BE49-F238E27FC236}">
                <a16:creationId xmlns:a16="http://schemas.microsoft.com/office/drawing/2014/main" id="{689A1289-6B6C-4691-BF01-6016C3F65CF7}"/>
              </a:ext>
            </a:extLst>
          </p:cNvPr>
          <p:cNvSpPr txBox="1">
            <a:spLocks/>
          </p:cNvSpPr>
          <p:nvPr/>
        </p:nvSpPr>
        <p:spPr>
          <a:xfrm>
            <a:off x="1260386" y="998661"/>
            <a:ext cx="21861705" cy="2031325"/>
          </a:xfrm>
          <a:prstGeom prst="rect">
            <a:avLst/>
          </a:prstGeom>
        </p:spPr>
        <p:txBody>
          <a:bodyPr vert="horz" wrap="square" lIns="0" tIns="0" rIns="0" bIns="0" rtlCol="0" anchor="ctr">
            <a:spAutoFit/>
          </a:bodyPr>
          <a:lstStyle>
            <a:lvl1pPr algn="l" defTabSz="1828526" rtl="0" eaLnBrk="1" latinLnBrk="0" hangingPunct="1">
              <a:lnSpc>
                <a:spcPct val="100000"/>
              </a:lnSpc>
              <a:spcBef>
                <a:spcPct val="0"/>
              </a:spcBef>
              <a:buNone/>
              <a:defRPr sz="7000" b="1" kern="1200">
                <a:solidFill>
                  <a:schemeClr val="bg2"/>
                </a:solidFill>
                <a:latin typeface="+mj-lt"/>
                <a:ea typeface="+mj-ea"/>
                <a:cs typeface="+mj-cs"/>
              </a:defRPr>
            </a:lvl1pPr>
          </a:lstStyle>
          <a:p>
            <a:r>
              <a:rPr lang="en-GB" sz="6600">
                <a:solidFill>
                  <a:schemeClr val="bg1"/>
                </a:solidFill>
              </a:rPr>
              <a:t>Projects involving Greek entities currently funded by the Regional Cooperation Fund</a:t>
            </a:r>
          </a:p>
        </p:txBody>
      </p:sp>
    </p:spTree>
    <p:extLst>
      <p:ext uri="{BB962C8B-B14F-4D97-AF65-F5344CB8AC3E}">
        <p14:creationId xmlns:p14="http://schemas.microsoft.com/office/powerpoint/2010/main" val="2671025017"/>
      </p:ext>
    </p:extLst>
  </p:cSld>
  <p:clrMapOvr>
    <a:masterClrMapping/>
  </p:clrMapOvr>
</p:sld>
</file>

<file path=ppt/theme/theme1.xml><?xml version="1.0" encoding="utf-8"?>
<a:theme xmlns:a="http://schemas.openxmlformats.org/drawingml/2006/main" name="Office-theme">
  <a:themeElements>
    <a:clrScheme name="">
      <a:dk1>
        <a:srgbClr val="000000"/>
      </a:dk1>
      <a:lt1>
        <a:srgbClr val="FFFFFF"/>
      </a:lt1>
      <a:dk2>
        <a:srgbClr val="1E1E1C"/>
      </a:dk2>
      <a:lt2>
        <a:srgbClr val="0F3C74"/>
      </a:lt2>
      <a:accent1>
        <a:srgbClr val="0F3C74"/>
      </a:accent1>
      <a:accent2>
        <a:srgbClr val="D8222C"/>
      </a:accent2>
      <a:accent3>
        <a:srgbClr val="3EAF79"/>
      </a:accent3>
      <a:accent4>
        <a:srgbClr val="FFC000"/>
      </a:accent4>
      <a:accent5>
        <a:srgbClr val="0F3C74"/>
      </a:accent5>
      <a:accent6>
        <a:srgbClr val="3EAF79"/>
      </a:accent6>
      <a:hlink>
        <a:srgbClr val="0F3C74"/>
      </a:hlink>
      <a:folHlink>
        <a:srgbClr val="954F72"/>
      </a:folHlink>
    </a:clrScheme>
    <a:fontScheme name="Egendefinert 14">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mal_EØSMidlene.potx" id="{2877A2A8-6D65-4BE8-A3B9-A911333E1F70}" vid="{D3D72181-B44E-471C-A438-738F633005DA}"/>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beec3a80-d048-4266-aa12-24f4844a1e70" xsi:nil="true"/>
    <lcf76f155ced4ddcb4097134ff3c332f xmlns="161cc515-53b6-4e77-92c8-f172aa04deeb">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F9B3826DA7024A4D9A1E84EE01ED3154" ma:contentTypeVersion="17" ma:contentTypeDescription="Create a new document." ma:contentTypeScope="" ma:versionID="d4af756c59d9c26aa2cece3124c6efc2">
  <xsd:schema xmlns:xsd="http://www.w3.org/2001/XMLSchema" xmlns:xs="http://www.w3.org/2001/XMLSchema" xmlns:p="http://schemas.microsoft.com/office/2006/metadata/properties" xmlns:ns2="161cc515-53b6-4e77-92c8-f172aa04deeb" xmlns:ns3="beec3a80-d048-4266-aa12-24f4844a1e70" targetNamespace="http://schemas.microsoft.com/office/2006/metadata/properties" ma:root="true" ma:fieldsID="8203c76d5745e8ad5f1181cc7ad0f316" ns2:_="" ns3:_="">
    <xsd:import namespace="161cc515-53b6-4e77-92c8-f172aa04deeb"/>
    <xsd:import namespace="beec3a80-d048-4266-aa12-24f4844a1e70"/>
    <xsd:element name="properties">
      <xsd:complexType>
        <xsd:sequence>
          <xsd:element name="documentManagement">
            <xsd:complexType>
              <xsd:all>
                <xsd:element ref="ns2:MediaServiceMetadata" minOccurs="0"/>
                <xsd:element ref="ns2:MediaServiceFastMetadata"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ServiceOCR"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Location"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61cc515-53b6-4e77-92c8-f172aa04dee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GenerationTime" ma:index="10" nillable="true" ma:displayName="MediaServiceGenerationTime" ma:hidden="true" ma:internalName="MediaServiceGenerationTime" ma:readOnly="true">
      <xsd:simpleType>
        <xsd:restriction base="dms:Text"/>
      </xsd:simpleType>
    </xsd:element>
    <xsd:element name="MediaServiceEventHashCode" ma:index="11" nillable="true" ma:displayName="MediaServiceEventHashCode" ma:hidden="true" ma:internalName="MediaServiceEventHashCode" ma:readOnly="true">
      <xsd:simpleType>
        <xsd:restriction base="dms:Text"/>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OCR" ma:index="15" nillable="true" ma:displayName="Extracted Text" ma:internalName="MediaServiceOCR" ma:readOnly="true">
      <xsd:simpleType>
        <xsd:restriction base="dms:Note">
          <xsd:maxLength value="255"/>
        </xsd:restriction>
      </xsd:simpleType>
    </xsd:element>
    <xsd:element name="MediaLengthInSeconds" ma:index="18" nillable="true" ma:displayName="Length (seconds)"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31eed3e0-68a8-4c85-a3bb-9b7406995994" ma:termSetId="09814cd3-568e-fe90-9814-8d621ff8fb84" ma:anchorId="fba54fb3-c3e1-fe81-a776-ca4b69148c4d" ma:open="true" ma:isKeyword="false">
      <xsd:complexType>
        <xsd:sequence>
          <xsd:element ref="pc:Terms" minOccurs="0" maxOccurs="1"/>
        </xsd:sequence>
      </xsd:complexType>
    </xsd:element>
    <xsd:element name="MediaServiceLocation" ma:index="22" nillable="true" ma:displayName="Location" ma:internalName="MediaServiceLocation" ma:readOnly="true">
      <xsd:simpleType>
        <xsd:restriction base="dms:Text"/>
      </xsd:simple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beec3a80-d048-4266-aa12-24f4844a1e70"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TaxCatchAll" ma:index="21" nillable="true" ma:displayName="Taxonomy Catch All Column" ma:hidden="true" ma:list="{b6e4a966-aa79-441c-991d-a0e9d54595c0}" ma:internalName="TaxCatchAll" ma:showField="CatchAllData" ma:web="beec3a80-d048-4266-aa12-24f4844a1e7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9377452-8170-41EB-AA3C-34E6DB5C89E5}">
  <ds:schemaRefs>
    <ds:schemaRef ds:uri="http://schemas.microsoft.com/sharepoint/v3/contenttype/forms"/>
  </ds:schemaRefs>
</ds:datastoreItem>
</file>

<file path=customXml/itemProps2.xml><?xml version="1.0" encoding="utf-8"?>
<ds:datastoreItem xmlns:ds="http://schemas.openxmlformats.org/officeDocument/2006/customXml" ds:itemID="{185C7F0D-0ADE-4B1C-B3FD-3405ACF3F15D}">
  <ds:schemaRefs>
    <ds:schemaRef ds:uri="http://schemas.microsoft.com/office/2006/documentManagement/types"/>
    <ds:schemaRef ds:uri="http://purl.org/dc/dcmitype/"/>
    <ds:schemaRef ds:uri="http://www.w3.org/XML/1998/namespace"/>
    <ds:schemaRef ds:uri="http://schemas.microsoft.com/office/infopath/2007/PartnerControls"/>
    <ds:schemaRef ds:uri="http://schemas.microsoft.com/office/2006/metadata/properties"/>
    <ds:schemaRef ds:uri="161cc515-53b6-4e77-92c8-f172aa04deeb"/>
    <ds:schemaRef ds:uri="beec3a80-d048-4266-aa12-24f4844a1e70"/>
    <ds:schemaRef ds:uri="http://schemas.openxmlformats.org/package/2006/metadata/core-properties"/>
    <ds:schemaRef ds:uri="http://purl.org/dc/terms/"/>
    <ds:schemaRef ds:uri="http://purl.org/dc/elements/1.1/"/>
  </ds:schemaRefs>
</ds:datastoreItem>
</file>

<file path=customXml/itemProps3.xml><?xml version="1.0" encoding="utf-8"?>
<ds:datastoreItem xmlns:ds="http://schemas.openxmlformats.org/officeDocument/2006/customXml" ds:itemID="{17B217CA-BBD8-4094-BA3D-2A8DE75B72C0}">
  <ds:schemaRefs>
    <ds:schemaRef ds:uri="161cc515-53b6-4e77-92c8-f172aa04deeb"/>
    <ds:schemaRef ds:uri="beec3a80-d048-4266-aa12-24f4844a1e70"/>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
  <TotalTime>0</TotalTime>
  <Words>1986</Words>
  <Application>Microsoft Office PowerPoint</Application>
  <PresentationFormat>Custom</PresentationFormat>
  <Paragraphs>142</Paragraphs>
  <Slides>12</Slides>
  <Notes>12</Notes>
  <HiddenSlides>2</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Arial,Sans-Serif</vt:lpstr>
      <vt:lpstr>Calibri</vt:lpstr>
      <vt:lpstr>Office-theme</vt:lpstr>
      <vt:lpstr>Funds managed by the FMO</vt:lpstr>
      <vt:lpstr>PowerPoint Presentation</vt:lpstr>
      <vt:lpstr>Greek entities involved in the projects funded by the Youth Employment Fund</vt:lpstr>
      <vt:lpstr>PowerPoint Presentation</vt:lpstr>
      <vt:lpstr>PowerPoint Presentation</vt:lpstr>
      <vt:lpstr>PowerPoint Presentation</vt:lpstr>
      <vt:lpstr>PowerPoint Presentation</vt:lpstr>
      <vt:lpstr>PowerPoint Presentation</vt:lpstr>
      <vt:lpstr>PowerPoint Presentation</vt:lpstr>
      <vt:lpstr>Thank you!</vt:lpstr>
      <vt:lpstr>PowerPoint Presentation</vt:lpstr>
      <vt:lpstr>Greek entities involved in the projects funded by the Youth Employment Fund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PowerPoint-presentasjon</dc:title>
  <dc:creator>Microsoft Office-bruker</dc:creator>
  <cp:lastModifiedBy>Steinar Ingi</cp:lastModifiedBy>
  <cp:revision>1</cp:revision>
  <dcterms:created xsi:type="dcterms:W3CDTF">2017-09-27T10:52:39Z</dcterms:created>
  <dcterms:modified xsi:type="dcterms:W3CDTF">2023-11-13T11:09:07Z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0x010100F9B3826DA7024A4D9A1E84EE01ED3154</vt:lpwstr>
  </property>
  <property fmtid="{D5CDD505-2E9C-101B-9397-08002B2CF9AE}" pid="3" name="MediaServiceImageTags">
    <vt:lpwstr/>
  </property>
</Properties>
</file>