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8" r:id="rId3"/>
    <p:sldId id="259" r:id="rId4"/>
    <p:sldId id="270" r:id="rId5"/>
    <p:sldId id="269" r:id="rId6"/>
    <p:sldId id="268" r:id="rId7"/>
  </p:sldIdLst>
  <p:sldSz cx="18288000" cy="10287000"/>
  <p:notesSz cx="6858000" cy="9144000"/>
  <p:embeddedFontLst>
    <p:embeddedFont>
      <p:font typeface="Calibri" panose="020F0502020204030204" pitchFamily="34" charset="0"/>
      <p:regular r:id="rId8"/>
      <p:bold r:id="rId9"/>
      <p:italic r:id="rId10"/>
      <p:boldItalic r:id="rId11"/>
    </p:embeddedFont>
    <p:embeddedFont>
      <p:font typeface="Public Sans" panose="020B0604020202020204" charset="0"/>
      <p:regular r:id="rId12"/>
    </p:embeddedFont>
    <p:embeddedFont>
      <p:font typeface="Public Sans Bold" panose="020B0604020202020204" charset="0"/>
      <p:regular r:id="rId13"/>
    </p:embeddedFont>
    <p:embeddedFont>
      <p:font typeface="Quincy" panose="020B0604020202020204" charset="0"/>
      <p:regular r:id="rId14"/>
    </p:embeddedFont>
    <p:embeddedFont>
      <p:font typeface="Quincy Light" panose="020B0604020202020204" charset="0"/>
      <p:regular r:id="rId1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0" d="100"/>
          <a:sy n="70" d="100"/>
        </p:scale>
        <p:origin x="69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5.fntdata"/><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font" Target="fonts/font8.fntdata"/><Relationship Id="rId10" Type="http://schemas.openxmlformats.org/officeDocument/2006/relationships/font" Target="fonts/font3.fntdata"/><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font" Target="fonts/font7.fntdata"/></Relationships>
</file>

<file path=ppt/diagrams/colors1.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823EF7-E931-4204-91A9-7E5B214505F3}" type="doc">
      <dgm:prSet loTypeId="urn:microsoft.com/office/officeart/2005/8/layout/vList2" loCatId="list" qsTypeId="urn:microsoft.com/office/officeart/2005/8/quickstyle/simple1" qsCatId="simple" csTypeId="urn:microsoft.com/office/officeart/2005/8/colors/accent3_4" csCatId="accent3"/>
      <dgm:spPr/>
      <dgm:t>
        <a:bodyPr/>
        <a:lstStyle/>
        <a:p>
          <a:endParaRPr lang="el-GR"/>
        </a:p>
      </dgm:t>
    </dgm:pt>
    <dgm:pt modelId="{7DBB0D2F-7F5D-4EDD-A9F6-B9BD82AA3D2A}">
      <dgm:prSet/>
      <dgm:spPr/>
      <dgm:t>
        <a:bodyPr/>
        <a:lstStyle/>
        <a:p>
          <a:pPr algn="ctr"/>
          <a:r>
            <a:rPr lang="en-US">
              <a:solidFill>
                <a:schemeClr val="tx1"/>
              </a:solidFill>
            </a:rPr>
            <a:t>Programme Grant: 6.500.000€</a:t>
          </a:r>
          <a:endParaRPr lang="el-GR">
            <a:solidFill>
              <a:schemeClr val="tx1"/>
            </a:solidFill>
          </a:endParaRPr>
        </a:p>
      </dgm:t>
    </dgm:pt>
    <dgm:pt modelId="{D83387FD-19CE-410A-9A72-BB2FD987E433}" type="parTrans" cxnId="{6E7BCD72-A0E9-4A95-A85E-5FB317FD9237}">
      <dgm:prSet/>
      <dgm:spPr/>
      <dgm:t>
        <a:bodyPr/>
        <a:lstStyle/>
        <a:p>
          <a:pPr algn="ctr"/>
          <a:endParaRPr lang="el-GR">
            <a:solidFill>
              <a:schemeClr val="tx1"/>
            </a:solidFill>
          </a:endParaRPr>
        </a:p>
      </dgm:t>
    </dgm:pt>
    <dgm:pt modelId="{B3F3F3D4-9683-4000-BAD9-484BD64B9A74}" type="sibTrans" cxnId="{6E7BCD72-A0E9-4A95-A85E-5FB317FD9237}">
      <dgm:prSet/>
      <dgm:spPr/>
      <dgm:t>
        <a:bodyPr/>
        <a:lstStyle/>
        <a:p>
          <a:pPr algn="ctr"/>
          <a:endParaRPr lang="el-GR">
            <a:solidFill>
              <a:schemeClr val="tx1"/>
            </a:solidFill>
          </a:endParaRPr>
        </a:p>
      </dgm:t>
    </dgm:pt>
    <dgm:pt modelId="{262E79A4-2AA4-439B-A4B0-DFC5D93D2741}">
      <dgm:prSet/>
      <dgm:spPr/>
      <dgm:t>
        <a:bodyPr/>
        <a:lstStyle/>
        <a:p>
          <a:pPr algn="ctr"/>
          <a:r>
            <a:rPr lang="en-US">
              <a:solidFill>
                <a:schemeClr val="tx1"/>
              </a:solidFill>
            </a:rPr>
            <a:t>Budget of Project selecting for financing: 8.500.000€</a:t>
          </a:r>
          <a:endParaRPr lang="el-GR">
            <a:solidFill>
              <a:schemeClr val="tx1"/>
            </a:solidFill>
          </a:endParaRPr>
        </a:p>
      </dgm:t>
    </dgm:pt>
    <dgm:pt modelId="{AFB692D3-A9DE-4A04-99BC-C332F5472B00}" type="parTrans" cxnId="{16C24C02-5DC2-4FE9-A80E-388AB73FDE5E}">
      <dgm:prSet/>
      <dgm:spPr/>
      <dgm:t>
        <a:bodyPr/>
        <a:lstStyle/>
        <a:p>
          <a:pPr algn="ctr"/>
          <a:endParaRPr lang="el-GR">
            <a:solidFill>
              <a:schemeClr val="tx1"/>
            </a:solidFill>
          </a:endParaRPr>
        </a:p>
      </dgm:t>
    </dgm:pt>
    <dgm:pt modelId="{1349BED3-73DF-4114-B235-AECA0574C511}" type="sibTrans" cxnId="{16C24C02-5DC2-4FE9-A80E-388AB73FDE5E}">
      <dgm:prSet/>
      <dgm:spPr/>
      <dgm:t>
        <a:bodyPr/>
        <a:lstStyle/>
        <a:p>
          <a:pPr algn="ctr"/>
          <a:endParaRPr lang="el-GR">
            <a:solidFill>
              <a:schemeClr val="tx1"/>
            </a:solidFill>
          </a:endParaRPr>
        </a:p>
      </dgm:t>
    </dgm:pt>
    <dgm:pt modelId="{6E1DD9AA-F35A-4DF3-A683-50E943FA8ECC}">
      <dgm:prSet/>
      <dgm:spPr/>
      <dgm:t>
        <a:bodyPr/>
        <a:lstStyle/>
        <a:p>
          <a:pPr algn="ctr"/>
          <a:r>
            <a:rPr lang="en-US">
              <a:solidFill>
                <a:schemeClr val="tx1"/>
              </a:solidFill>
            </a:rPr>
            <a:t>Eligible Project Budget: 7.500.000€</a:t>
          </a:r>
          <a:endParaRPr lang="el-GR">
            <a:solidFill>
              <a:schemeClr val="tx1"/>
            </a:solidFill>
          </a:endParaRPr>
        </a:p>
      </dgm:t>
    </dgm:pt>
    <dgm:pt modelId="{425C9C0F-8C3D-4DFD-8154-17357624E21B}" type="parTrans" cxnId="{1C10D2D5-FB1D-432E-A43E-6B06BA271B6E}">
      <dgm:prSet/>
      <dgm:spPr/>
      <dgm:t>
        <a:bodyPr/>
        <a:lstStyle/>
        <a:p>
          <a:pPr algn="ctr"/>
          <a:endParaRPr lang="el-GR">
            <a:solidFill>
              <a:schemeClr val="tx1"/>
            </a:solidFill>
          </a:endParaRPr>
        </a:p>
      </dgm:t>
    </dgm:pt>
    <dgm:pt modelId="{FE719335-2817-4BF8-9DBD-A8DBE55E732D}" type="sibTrans" cxnId="{1C10D2D5-FB1D-432E-A43E-6B06BA271B6E}">
      <dgm:prSet/>
      <dgm:spPr/>
      <dgm:t>
        <a:bodyPr/>
        <a:lstStyle/>
        <a:p>
          <a:pPr algn="ctr"/>
          <a:endParaRPr lang="el-GR">
            <a:solidFill>
              <a:schemeClr val="tx1"/>
            </a:solidFill>
          </a:endParaRPr>
        </a:p>
      </dgm:t>
    </dgm:pt>
    <dgm:pt modelId="{4992D85D-AFD5-486D-93BC-6A6969BD3654}">
      <dgm:prSet/>
      <dgm:spPr/>
      <dgm:t>
        <a:bodyPr/>
        <a:lstStyle/>
        <a:p>
          <a:pPr algn="ctr"/>
          <a:r>
            <a:rPr lang="en-US">
              <a:solidFill>
                <a:schemeClr val="tx1"/>
              </a:solidFill>
            </a:rPr>
            <a:t>Number of Projects: 12</a:t>
          </a:r>
          <a:endParaRPr lang="el-GR">
            <a:solidFill>
              <a:schemeClr val="tx1"/>
            </a:solidFill>
          </a:endParaRPr>
        </a:p>
      </dgm:t>
    </dgm:pt>
    <dgm:pt modelId="{13A50EA2-F5F9-45CB-AC5A-F4FD55423A7C}" type="parTrans" cxnId="{08BF16FE-FF14-4EFB-823F-6C85BE47C30D}">
      <dgm:prSet/>
      <dgm:spPr/>
      <dgm:t>
        <a:bodyPr/>
        <a:lstStyle/>
        <a:p>
          <a:pPr algn="ctr"/>
          <a:endParaRPr lang="el-GR">
            <a:solidFill>
              <a:schemeClr val="tx1"/>
            </a:solidFill>
          </a:endParaRPr>
        </a:p>
      </dgm:t>
    </dgm:pt>
    <dgm:pt modelId="{F874006E-B775-4D56-BA32-C036A75C7A02}" type="sibTrans" cxnId="{08BF16FE-FF14-4EFB-823F-6C85BE47C30D}">
      <dgm:prSet/>
      <dgm:spPr/>
      <dgm:t>
        <a:bodyPr/>
        <a:lstStyle/>
        <a:p>
          <a:pPr algn="ctr"/>
          <a:endParaRPr lang="el-GR">
            <a:solidFill>
              <a:schemeClr val="tx1"/>
            </a:solidFill>
          </a:endParaRPr>
        </a:p>
      </dgm:t>
    </dgm:pt>
    <dgm:pt modelId="{8D5FF379-EDCD-4B89-8251-BEF34743A737}" type="pres">
      <dgm:prSet presAssocID="{62823EF7-E931-4204-91A9-7E5B214505F3}" presName="linear" presStyleCnt="0">
        <dgm:presLayoutVars>
          <dgm:animLvl val="lvl"/>
          <dgm:resizeHandles val="exact"/>
        </dgm:presLayoutVars>
      </dgm:prSet>
      <dgm:spPr/>
    </dgm:pt>
    <dgm:pt modelId="{3DDDE60F-FDA9-475D-B80C-D62E4A3F0E2B}" type="pres">
      <dgm:prSet presAssocID="{7DBB0D2F-7F5D-4EDD-A9F6-B9BD82AA3D2A}" presName="parentText" presStyleLbl="node1" presStyleIdx="0" presStyleCnt="4">
        <dgm:presLayoutVars>
          <dgm:chMax val="0"/>
          <dgm:bulletEnabled val="1"/>
        </dgm:presLayoutVars>
      </dgm:prSet>
      <dgm:spPr/>
    </dgm:pt>
    <dgm:pt modelId="{AF271CDE-7B01-49A2-B0AA-8C1E8BA7D403}" type="pres">
      <dgm:prSet presAssocID="{B3F3F3D4-9683-4000-BAD9-484BD64B9A74}" presName="spacer" presStyleCnt="0"/>
      <dgm:spPr/>
    </dgm:pt>
    <dgm:pt modelId="{B1694137-2AE5-4581-82AF-E918388F2417}" type="pres">
      <dgm:prSet presAssocID="{262E79A4-2AA4-439B-A4B0-DFC5D93D2741}" presName="parentText" presStyleLbl="node1" presStyleIdx="1" presStyleCnt="4">
        <dgm:presLayoutVars>
          <dgm:chMax val="0"/>
          <dgm:bulletEnabled val="1"/>
        </dgm:presLayoutVars>
      </dgm:prSet>
      <dgm:spPr/>
    </dgm:pt>
    <dgm:pt modelId="{8E03939F-15D7-499C-8C28-ADC974CD95C2}" type="pres">
      <dgm:prSet presAssocID="{1349BED3-73DF-4114-B235-AECA0574C511}" presName="spacer" presStyleCnt="0"/>
      <dgm:spPr/>
    </dgm:pt>
    <dgm:pt modelId="{771A6A8E-10C4-4D1E-B4B3-2B1C6BB9D0CC}" type="pres">
      <dgm:prSet presAssocID="{6E1DD9AA-F35A-4DF3-A683-50E943FA8ECC}" presName="parentText" presStyleLbl="node1" presStyleIdx="2" presStyleCnt="4">
        <dgm:presLayoutVars>
          <dgm:chMax val="0"/>
          <dgm:bulletEnabled val="1"/>
        </dgm:presLayoutVars>
      </dgm:prSet>
      <dgm:spPr/>
    </dgm:pt>
    <dgm:pt modelId="{905F8527-E3F1-4365-B78F-41F260CB5EC1}" type="pres">
      <dgm:prSet presAssocID="{FE719335-2817-4BF8-9DBD-A8DBE55E732D}" presName="spacer" presStyleCnt="0"/>
      <dgm:spPr/>
    </dgm:pt>
    <dgm:pt modelId="{A13F70ED-5DE5-4D02-BB1B-53648B78D6EA}" type="pres">
      <dgm:prSet presAssocID="{4992D85D-AFD5-486D-93BC-6A6969BD3654}" presName="parentText" presStyleLbl="node1" presStyleIdx="3" presStyleCnt="4">
        <dgm:presLayoutVars>
          <dgm:chMax val="0"/>
          <dgm:bulletEnabled val="1"/>
        </dgm:presLayoutVars>
      </dgm:prSet>
      <dgm:spPr/>
    </dgm:pt>
  </dgm:ptLst>
  <dgm:cxnLst>
    <dgm:cxn modelId="{16C24C02-5DC2-4FE9-A80E-388AB73FDE5E}" srcId="{62823EF7-E931-4204-91A9-7E5B214505F3}" destId="{262E79A4-2AA4-439B-A4B0-DFC5D93D2741}" srcOrd="1" destOrd="0" parTransId="{AFB692D3-A9DE-4A04-99BC-C332F5472B00}" sibTransId="{1349BED3-73DF-4114-B235-AECA0574C511}"/>
    <dgm:cxn modelId="{C7E2FB31-310B-48FF-8E58-A4B3BCC73BE7}" type="presOf" srcId="{4992D85D-AFD5-486D-93BC-6A6969BD3654}" destId="{A13F70ED-5DE5-4D02-BB1B-53648B78D6EA}" srcOrd="0" destOrd="0" presId="urn:microsoft.com/office/officeart/2005/8/layout/vList2"/>
    <dgm:cxn modelId="{FEB8184A-0C6D-4F89-AFDA-38D03BA29181}" type="presOf" srcId="{7DBB0D2F-7F5D-4EDD-A9F6-B9BD82AA3D2A}" destId="{3DDDE60F-FDA9-475D-B80C-D62E4A3F0E2B}" srcOrd="0" destOrd="0" presId="urn:microsoft.com/office/officeart/2005/8/layout/vList2"/>
    <dgm:cxn modelId="{6E7BCD72-A0E9-4A95-A85E-5FB317FD9237}" srcId="{62823EF7-E931-4204-91A9-7E5B214505F3}" destId="{7DBB0D2F-7F5D-4EDD-A9F6-B9BD82AA3D2A}" srcOrd="0" destOrd="0" parTransId="{D83387FD-19CE-410A-9A72-BB2FD987E433}" sibTransId="{B3F3F3D4-9683-4000-BAD9-484BD64B9A74}"/>
    <dgm:cxn modelId="{F0FE96B4-21E9-417F-9BDB-9D40D6FB9D14}" type="presOf" srcId="{6E1DD9AA-F35A-4DF3-A683-50E943FA8ECC}" destId="{771A6A8E-10C4-4D1E-B4B3-2B1C6BB9D0CC}" srcOrd="0" destOrd="0" presId="urn:microsoft.com/office/officeart/2005/8/layout/vList2"/>
    <dgm:cxn modelId="{1C10D2D5-FB1D-432E-A43E-6B06BA271B6E}" srcId="{62823EF7-E931-4204-91A9-7E5B214505F3}" destId="{6E1DD9AA-F35A-4DF3-A683-50E943FA8ECC}" srcOrd="2" destOrd="0" parTransId="{425C9C0F-8C3D-4DFD-8154-17357624E21B}" sibTransId="{FE719335-2817-4BF8-9DBD-A8DBE55E732D}"/>
    <dgm:cxn modelId="{851150DC-44C9-4F5E-9363-FACFF7A81B0E}" type="presOf" srcId="{62823EF7-E931-4204-91A9-7E5B214505F3}" destId="{8D5FF379-EDCD-4B89-8251-BEF34743A737}" srcOrd="0" destOrd="0" presId="urn:microsoft.com/office/officeart/2005/8/layout/vList2"/>
    <dgm:cxn modelId="{5C23A2F6-FA8A-4953-9274-E2793EB4DC30}" type="presOf" srcId="{262E79A4-2AA4-439B-A4B0-DFC5D93D2741}" destId="{B1694137-2AE5-4581-82AF-E918388F2417}" srcOrd="0" destOrd="0" presId="urn:microsoft.com/office/officeart/2005/8/layout/vList2"/>
    <dgm:cxn modelId="{08BF16FE-FF14-4EFB-823F-6C85BE47C30D}" srcId="{62823EF7-E931-4204-91A9-7E5B214505F3}" destId="{4992D85D-AFD5-486D-93BC-6A6969BD3654}" srcOrd="3" destOrd="0" parTransId="{13A50EA2-F5F9-45CB-AC5A-F4FD55423A7C}" sibTransId="{F874006E-B775-4D56-BA32-C036A75C7A02}"/>
    <dgm:cxn modelId="{AD1BEF03-812B-4710-BCFF-66D86F1129AA}" type="presParOf" srcId="{8D5FF379-EDCD-4B89-8251-BEF34743A737}" destId="{3DDDE60F-FDA9-475D-B80C-D62E4A3F0E2B}" srcOrd="0" destOrd="0" presId="urn:microsoft.com/office/officeart/2005/8/layout/vList2"/>
    <dgm:cxn modelId="{CA6752D9-67DC-40CE-BA8C-CCE89A141D24}" type="presParOf" srcId="{8D5FF379-EDCD-4B89-8251-BEF34743A737}" destId="{AF271CDE-7B01-49A2-B0AA-8C1E8BA7D403}" srcOrd="1" destOrd="0" presId="urn:microsoft.com/office/officeart/2005/8/layout/vList2"/>
    <dgm:cxn modelId="{ABD13FC2-279C-4027-957E-AA9F98F11F06}" type="presParOf" srcId="{8D5FF379-EDCD-4B89-8251-BEF34743A737}" destId="{B1694137-2AE5-4581-82AF-E918388F2417}" srcOrd="2" destOrd="0" presId="urn:microsoft.com/office/officeart/2005/8/layout/vList2"/>
    <dgm:cxn modelId="{1B7B118F-B8B0-4FFF-80B5-DDFBAC6B6C7E}" type="presParOf" srcId="{8D5FF379-EDCD-4B89-8251-BEF34743A737}" destId="{8E03939F-15D7-499C-8C28-ADC974CD95C2}" srcOrd="3" destOrd="0" presId="urn:microsoft.com/office/officeart/2005/8/layout/vList2"/>
    <dgm:cxn modelId="{448251E3-CBE2-4A65-902B-EAD5C4864DD6}" type="presParOf" srcId="{8D5FF379-EDCD-4B89-8251-BEF34743A737}" destId="{771A6A8E-10C4-4D1E-B4B3-2B1C6BB9D0CC}" srcOrd="4" destOrd="0" presId="urn:microsoft.com/office/officeart/2005/8/layout/vList2"/>
    <dgm:cxn modelId="{790102F8-C0A5-4596-9A1D-82280D46F12C}" type="presParOf" srcId="{8D5FF379-EDCD-4B89-8251-BEF34743A737}" destId="{905F8527-E3F1-4365-B78F-41F260CB5EC1}" srcOrd="5" destOrd="0" presId="urn:microsoft.com/office/officeart/2005/8/layout/vList2"/>
    <dgm:cxn modelId="{96AB5B75-DA93-422D-8BB2-5C3DEC30B915}" type="presParOf" srcId="{8D5FF379-EDCD-4B89-8251-BEF34743A737}" destId="{A13F70ED-5DE5-4D02-BB1B-53648B78D6EA}" srcOrd="6"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8F88A47-CB3B-4A1D-AFB5-B3823832436C}" type="doc">
      <dgm:prSet loTypeId="urn:microsoft.com/office/officeart/2005/8/layout/vList2" loCatId="list" qsTypeId="urn:microsoft.com/office/officeart/2005/8/quickstyle/simple3" qsCatId="simple" csTypeId="urn:microsoft.com/office/officeart/2005/8/colors/accent3_5" csCatId="accent3" phldr="1"/>
      <dgm:spPr/>
      <dgm:t>
        <a:bodyPr/>
        <a:lstStyle/>
        <a:p>
          <a:endParaRPr lang="el-GR"/>
        </a:p>
      </dgm:t>
    </dgm:pt>
    <dgm:pt modelId="{D4D9C0BE-7FB9-438A-A82F-3C808373F669}">
      <dgm:prSet/>
      <dgm:spPr/>
      <dgm:t>
        <a:bodyPr/>
        <a:lstStyle/>
        <a:p>
          <a:pPr algn="just"/>
          <a:r>
            <a:rPr lang="en-US" b="1" dirty="0">
              <a:solidFill>
                <a:schemeClr val="tx1">
                  <a:lumMod val="65000"/>
                  <a:lumOff val="35000"/>
                </a:schemeClr>
              </a:solidFill>
            </a:rPr>
            <a:t>All the projects are in the implementation phase and all the required contracts have been signed </a:t>
          </a:r>
        </a:p>
        <a:p>
          <a:pPr algn="just"/>
          <a:r>
            <a:rPr lang="en-US" b="1" dirty="0">
              <a:solidFill>
                <a:schemeClr val="tx1">
                  <a:lumMod val="65000"/>
                  <a:lumOff val="35000"/>
                </a:schemeClr>
              </a:solidFill>
            </a:rPr>
            <a:t>The absorption of </a:t>
          </a:r>
          <a:r>
            <a:rPr lang="en-US" b="1" dirty="0" err="1">
              <a:solidFill>
                <a:schemeClr val="tx1">
                  <a:lumMod val="65000"/>
                  <a:lumOff val="35000"/>
                </a:schemeClr>
              </a:solidFill>
            </a:rPr>
            <a:t>programme</a:t>
          </a:r>
          <a:r>
            <a:rPr lang="en-US" b="1" dirty="0">
              <a:solidFill>
                <a:schemeClr val="tx1">
                  <a:lumMod val="65000"/>
                  <a:lumOff val="35000"/>
                </a:schemeClr>
              </a:solidFill>
            </a:rPr>
            <a:t> funds amount to approximately €1,000,000.</a:t>
          </a:r>
          <a:r>
            <a:rPr lang="en-US" dirty="0">
              <a:solidFill>
                <a:schemeClr val="tx1">
                  <a:lumMod val="65000"/>
                  <a:lumOff val="35000"/>
                </a:schemeClr>
              </a:solidFill>
            </a:rPr>
            <a:t> The largest share of the project budget corresponds to supplies (desalination and telemetry), the payments of which coincide with the acceptance of the projects, which, according to the signed contracts, will take place in the first months of 2024 
</a:t>
          </a:r>
          <a:r>
            <a:rPr lang="en-US" b="1" dirty="0">
              <a:solidFill>
                <a:schemeClr val="tx1">
                  <a:lumMod val="65000"/>
                  <a:lumOff val="35000"/>
                </a:schemeClr>
              </a:solidFill>
            </a:rPr>
            <a:t>On-site verifications will be carried out on all projects starting in December 2023</a:t>
          </a:r>
          <a:r>
            <a:rPr lang="en-US" dirty="0">
              <a:solidFill>
                <a:schemeClr val="tx1">
                  <a:lumMod val="65000"/>
                  <a:lumOff val="35000"/>
                </a:schemeClr>
              </a:solidFill>
            </a:rPr>
            <a:t>, in accordance with the relevant approved schedule</a:t>
          </a:r>
        </a:p>
        <a:p>
          <a:pPr algn="just"/>
          <a:r>
            <a:rPr lang="en-US" b="1" dirty="0">
              <a:solidFill>
                <a:schemeClr val="tx1">
                  <a:lumMod val="65000"/>
                  <a:lumOff val="35000"/>
                </a:schemeClr>
              </a:solidFill>
            </a:rPr>
            <a:t>It is estimated that all project payments will be completed by 30.04.2024</a:t>
          </a:r>
          <a:r>
            <a:rPr lang="en-US" dirty="0">
              <a:solidFill>
                <a:schemeClr val="tx1">
                  <a:lumMod val="65000"/>
                  <a:lumOff val="35000"/>
                </a:schemeClr>
              </a:solidFill>
            </a:rPr>
            <a:t>, except for minimum invoices w</a:t>
          </a:r>
          <a:r>
            <a:rPr lang="it-IT" dirty="0">
              <a:solidFill>
                <a:schemeClr val="tx1">
                  <a:lumMod val="65000"/>
                  <a:lumOff val="35000"/>
                </a:schemeClr>
              </a:solidFill>
            </a:rPr>
            <a:t>hich will be issued</a:t>
          </a:r>
          <a:r>
            <a:rPr lang="en-US" dirty="0">
              <a:solidFill>
                <a:schemeClr val="tx1">
                  <a:lumMod val="65000"/>
                  <a:lumOff val="35000"/>
                </a:schemeClr>
              </a:solidFill>
            </a:rPr>
            <a:t> during April 2024 and paid by 30.05.2024, as well as management costs, which are eligible until 31.12.2024</a:t>
          </a:r>
          <a:endParaRPr lang="el-GR" dirty="0">
            <a:solidFill>
              <a:schemeClr val="tx1">
                <a:lumMod val="65000"/>
                <a:lumOff val="35000"/>
              </a:schemeClr>
            </a:solidFill>
          </a:endParaRPr>
        </a:p>
      </dgm:t>
    </dgm:pt>
    <dgm:pt modelId="{C767DC2D-605F-4031-8D48-24EB1446248A}" type="parTrans" cxnId="{A40121B6-C9C2-4BA7-AC8D-7260D7460D8E}">
      <dgm:prSet/>
      <dgm:spPr/>
      <dgm:t>
        <a:bodyPr/>
        <a:lstStyle/>
        <a:p>
          <a:pPr algn="just"/>
          <a:endParaRPr lang="el-GR">
            <a:solidFill>
              <a:schemeClr val="tx1">
                <a:lumMod val="65000"/>
                <a:lumOff val="35000"/>
              </a:schemeClr>
            </a:solidFill>
          </a:endParaRPr>
        </a:p>
      </dgm:t>
    </dgm:pt>
    <dgm:pt modelId="{F65FB938-7E55-4A8E-9FF3-AA92A6407CE4}" type="sibTrans" cxnId="{A40121B6-C9C2-4BA7-AC8D-7260D7460D8E}">
      <dgm:prSet/>
      <dgm:spPr/>
      <dgm:t>
        <a:bodyPr/>
        <a:lstStyle/>
        <a:p>
          <a:pPr algn="just"/>
          <a:endParaRPr lang="el-GR">
            <a:solidFill>
              <a:schemeClr val="tx1">
                <a:lumMod val="65000"/>
                <a:lumOff val="35000"/>
              </a:schemeClr>
            </a:solidFill>
          </a:endParaRPr>
        </a:p>
      </dgm:t>
    </dgm:pt>
    <dgm:pt modelId="{72B5B499-6D64-4F3E-860C-2F0CACAE1C06}" type="pres">
      <dgm:prSet presAssocID="{98F88A47-CB3B-4A1D-AFB5-B3823832436C}" presName="linear" presStyleCnt="0">
        <dgm:presLayoutVars>
          <dgm:animLvl val="lvl"/>
          <dgm:resizeHandles val="exact"/>
        </dgm:presLayoutVars>
      </dgm:prSet>
      <dgm:spPr/>
    </dgm:pt>
    <dgm:pt modelId="{F873099E-287E-4C33-A2BB-96F1360684DC}" type="pres">
      <dgm:prSet presAssocID="{D4D9C0BE-7FB9-438A-A82F-3C808373F669}" presName="parentText" presStyleLbl="node1" presStyleIdx="0" presStyleCnt="1" custScaleX="92509" custScaleY="86428" custLinFactNeighborX="-224" custLinFactNeighborY="498">
        <dgm:presLayoutVars>
          <dgm:chMax val="0"/>
          <dgm:bulletEnabled val="1"/>
        </dgm:presLayoutVars>
      </dgm:prSet>
      <dgm:spPr/>
    </dgm:pt>
  </dgm:ptLst>
  <dgm:cxnLst>
    <dgm:cxn modelId="{5050E09F-B947-48BA-8CA1-BE3336740A80}" type="presOf" srcId="{D4D9C0BE-7FB9-438A-A82F-3C808373F669}" destId="{F873099E-287E-4C33-A2BB-96F1360684DC}" srcOrd="0" destOrd="0" presId="urn:microsoft.com/office/officeart/2005/8/layout/vList2"/>
    <dgm:cxn modelId="{A40121B6-C9C2-4BA7-AC8D-7260D7460D8E}" srcId="{98F88A47-CB3B-4A1D-AFB5-B3823832436C}" destId="{D4D9C0BE-7FB9-438A-A82F-3C808373F669}" srcOrd="0" destOrd="0" parTransId="{C767DC2D-605F-4031-8D48-24EB1446248A}" sibTransId="{F65FB938-7E55-4A8E-9FF3-AA92A6407CE4}"/>
    <dgm:cxn modelId="{F9836CCA-C015-4FDA-AA3A-B6D2A0D5D826}" type="presOf" srcId="{98F88A47-CB3B-4A1D-AFB5-B3823832436C}" destId="{72B5B499-6D64-4F3E-860C-2F0CACAE1C06}" srcOrd="0" destOrd="0" presId="urn:microsoft.com/office/officeart/2005/8/layout/vList2"/>
    <dgm:cxn modelId="{54701B48-394D-4D83-A056-52A6432B2BA4}" type="presParOf" srcId="{72B5B499-6D64-4F3E-860C-2F0CACAE1C06}" destId="{F873099E-287E-4C33-A2BB-96F1360684DC}" srcOrd="0"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E137247-7D97-4DE1-BACC-EEAE52423892}" type="doc">
      <dgm:prSet loTypeId="urn:microsoft.com/office/officeart/2005/8/layout/vList2" loCatId="list" qsTypeId="urn:microsoft.com/office/officeart/2005/8/quickstyle/simple3" qsCatId="simple" csTypeId="urn:microsoft.com/office/officeart/2005/8/colors/accent1_5" csCatId="accent1"/>
      <dgm:spPr/>
      <dgm:t>
        <a:bodyPr/>
        <a:lstStyle/>
        <a:p>
          <a:endParaRPr lang="el-GR"/>
        </a:p>
      </dgm:t>
    </dgm:pt>
    <dgm:pt modelId="{E5DDA503-706C-4682-916B-3AEFA5610381}">
      <dgm:prSet/>
      <dgm:spPr/>
      <dgm:t>
        <a:bodyPr/>
        <a:lstStyle/>
        <a:p>
          <a:pPr algn="ctr"/>
          <a:r>
            <a:rPr lang="en-US"/>
            <a:t>NEW PROGRAMME WEBSITE </a:t>
          </a:r>
          <a:endParaRPr lang="el-GR"/>
        </a:p>
      </dgm:t>
    </dgm:pt>
    <dgm:pt modelId="{14641174-B0C6-40A4-B7E5-930CE89882FF}" type="parTrans" cxnId="{3B6FBC17-8649-42C6-A323-361CB35F0205}">
      <dgm:prSet/>
      <dgm:spPr/>
      <dgm:t>
        <a:bodyPr/>
        <a:lstStyle/>
        <a:p>
          <a:pPr algn="ctr"/>
          <a:endParaRPr lang="el-GR"/>
        </a:p>
      </dgm:t>
    </dgm:pt>
    <dgm:pt modelId="{AD6D2C08-B8C5-4A64-97DA-BC1F1C9C07F3}" type="sibTrans" cxnId="{3B6FBC17-8649-42C6-A323-361CB35F0205}">
      <dgm:prSet/>
      <dgm:spPr/>
      <dgm:t>
        <a:bodyPr/>
        <a:lstStyle/>
        <a:p>
          <a:pPr algn="ctr"/>
          <a:endParaRPr lang="el-GR"/>
        </a:p>
      </dgm:t>
    </dgm:pt>
    <dgm:pt modelId="{A924D076-81EB-4DC7-8705-2044705867E7}" type="pres">
      <dgm:prSet presAssocID="{2E137247-7D97-4DE1-BACC-EEAE52423892}" presName="linear" presStyleCnt="0">
        <dgm:presLayoutVars>
          <dgm:animLvl val="lvl"/>
          <dgm:resizeHandles val="exact"/>
        </dgm:presLayoutVars>
      </dgm:prSet>
      <dgm:spPr/>
    </dgm:pt>
    <dgm:pt modelId="{7F9D16D4-EA96-435A-8253-BE25CDBE8ECE}" type="pres">
      <dgm:prSet presAssocID="{E5DDA503-706C-4682-916B-3AEFA5610381}" presName="parentText" presStyleLbl="node1" presStyleIdx="0" presStyleCnt="1">
        <dgm:presLayoutVars>
          <dgm:chMax val="0"/>
          <dgm:bulletEnabled val="1"/>
        </dgm:presLayoutVars>
      </dgm:prSet>
      <dgm:spPr/>
    </dgm:pt>
  </dgm:ptLst>
  <dgm:cxnLst>
    <dgm:cxn modelId="{3B6FBC17-8649-42C6-A323-361CB35F0205}" srcId="{2E137247-7D97-4DE1-BACC-EEAE52423892}" destId="{E5DDA503-706C-4682-916B-3AEFA5610381}" srcOrd="0" destOrd="0" parTransId="{14641174-B0C6-40A4-B7E5-930CE89882FF}" sibTransId="{AD6D2C08-B8C5-4A64-97DA-BC1F1C9C07F3}"/>
    <dgm:cxn modelId="{325EF847-BF24-4083-9D89-CDB56B15420E}" type="presOf" srcId="{2E137247-7D97-4DE1-BACC-EEAE52423892}" destId="{A924D076-81EB-4DC7-8705-2044705867E7}" srcOrd="0" destOrd="0" presId="urn:microsoft.com/office/officeart/2005/8/layout/vList2"/>
    <dgm:cxn modelId="{5E65FD80-FDE1-4DA1-97E4-3620BA7A058F}" type="presOf" srcId="{E5DDA503-706C-4682-916B-3AEFA5610381}" destId="{7F9D16D4-EA96-435A-8253-BE25CDBE8ECE}" srcOrd="0" destOrd="0" presId="urn:microsoft.com/office/officeart/2005/8/layout/vList2"/>
    <dgm:cxn modelId="{D4CDDE24-FEB0-4CBC-9EBE-2F7ACE6E5F93}" type="presParOf" srcId="{A924D076-81EB-4DC7-8705-2044705867E7}" destId="{7F9D16D4-EA96-435A-8253-BE25CDBE8ECE}" srcOrd="0"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FBB822F-3D71-4227-B187-386085CB7187}" type="doc">
      <dgm:prSet loTypeId="urn:microsoft.com/office/officeart/2005/8/layout/vList2" loCatId="list" qsTypeId="urn:microsoft.com/office/officeart/2005/8/quickstyle/simple3" qsCatId="simple" csTypeId="urn:microsoft.com/office/officeart/2005/8/colors/accent1_2" csCatId="accent1"/>
      <dgm:spPr/>
      <dgm:t>
        <a:bodyPr/>
        <a:lstStyle/>
        <a:p>
          <a:endParaRPr lang="el-GR"/>
        </a:p>
      </dgm:t>
    </dgm:pt>
    <dgm:pt modelId="{0B259CF6-54F0-4FCE-B464-ED86FCCD9608}">
      <dgm:prSet/>
      <dgm:spPr/>
      <dgm:t>
        <a:bodyPr/>
        <a:lstStyle/>
        <a:p>
          <a:r>
            <a:rPr lang="en-US"/>
            <a:t>INFOGRAPHICS FOR THE PROGRAMME, PROJECTS AND BILATERAL RELATIONS  </a:t>
          </a:r>
          <a:endParaRPr lang="el-GR"/>
        </a:p>
      </dgm:t>
    </dgm:pt>
    <dgm:pt modelId="{141A82B4-832E-4C26-A629-960FD001892C}" type="parTrans" cxnId="{1748D795-E8B4-43CD-A3A2-B914EB4400D0}">
      <dgm:prSet/>
      <dgm:spPr/>
      <dgm:t>
        <a:bodyPr/>
        <a:lstStyle/>
        <a:p>
          <a:endParaRPr lang="el-GR"/>
        </a:p>
      </dgm:t>
    </dgm:pt>
    <dgm:pt modelId="{D56E11CE-AE47-4310-9948-D1F30FA32092}" type="sibTrans" cxnId="{1748D795-E8B4-43CD-A3A2-B914EB4400D0}">
      <dgm:prSet/>
      <dgm:spPr/>
      <dgm:t>
        <a:bodyPr/>
        <a:lstStyle/>
        <a:p>
          <a:endParaRPr lang="el-GR"/>
        </a:p>
      </dgm:t>
    </dgm:pt>
    <dgm:pt modelId="{7F5FE526-943E-4B09-9983-6FADF3791B2B}" type="pres">
      <dgm:prSet presAssocID="{5FBB822F-3D71-4227-B187-386085CB7187}" presName="linear" presStyleCnt="0">
        <dgm:presLayoutVars>
          <dgm:animLvl val="lvl"/>
          <dgm:resizeHandles val="exact"/>
        </dgm:presLayoutVars>
      </dgm:prSet>
      <dgm:spPr/>
    </dgm:pt>
    <dgm:pt modelId="{52DE5CC2-D35B-428F-83C2-2CD3611E3D19}" type="pres">
      <dgm:prSet presAssocID="{0B259CF6-54F0-4FCE-B464-ED86FCCD9608}" presName="parentText" presStyleLbl="node1" presStyleIdx="0" presStyleCnt="1" custLinFactNeighborX="730">
        <dgm:presLayoutVars>
          <dgm:chMax val="0"/>
          <dgm:bulletEnabled val="1"/>
        </dgm:presLayoutVars>
      </dgm:prSet>
      <dgm:spPr/>
    </dgm:pt>
  </dgm:ptLst>
  <dgm:cxnLst>
    <dgm:cxn modelId="{1748D795-E8B4-43CD-A3A2-B914EB4400D0}" srcId="{5FBB822F-3D71-4227-B187-386085CB7187}" destId="{0B259CF6-54F0-4FCE-B464-ED86FCCD9608}" srcOrd="0" destOrd="0" parTransId="{141A82B4-832E-4C26-A629-960FD001892C}" sibTransId="{D56E11CE-AE47-4310-9948-D1F30FA32092}"/>
    <dgm:cxn modelId="{618F8DE2-9F4D-470E-B299-DC503DB67DAF}" type="presOf" srcId="{5FBB822F-3D71-4227-B187-386085CB7187}" destId="{7F5FE526-943E-4B09-9983-6FADF3791B2B}" srcOrd="0" destOrd="0" presId="urn:microsoft.com/office/officeart/2005/8/layout/vList2"/>
    <dgm:cxn modelId="{2BCFACFB-9B69-4CF5-98B9-54E834E6DC47}" type="presOf" srcId="{0B259CF6-54F0-4FCE-B464-ED86FCCD9608}" destId="{52DE5CC2-D35B-428F-83C2-2CD3611E3D19}" srcOrd="0" destOrd="0" presId="urn:microsoft.com/office/officeart/2005/8/layout/vList2"/>
    <dgm:cxn modelId="{C3A2A2CD-3A4F-48CF-9DA2-230639B3A166}" type="presParOf" srcId="{7F5FE526-943E-4B09-9983-6FADF3791B2B}" destId="{52DE5CC2-D35B-428F-83C2-2CD3611E3D19}" srcOrd="0"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DDE60F-FDA9-475D-B80C-D62E4A3F0E2B}">
      <dsp:nvSpPr>
        <dsp:cNvPr id="0" name=""/>
        <dsp:cNvSpPr/>
      </dsp:nvSpPr>
      <dsp:spPr>
        <a:xfrm>
          <a:off x="0" y="39839"/>
          <a:ext cx="9144000" cy="1390380"/>
        </a:xfrm>
        <a:prstGeom prst="roundRect">
          <a:avLst/>
        </a:prstGeom>
        <a:solidFill>
          <a:schemeClr val="accent3">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a:solidFill>
                <a:schemeClr val="tx1"/>
              </a:solidFill>
            </a:rPr>
            <a:t>Programme Grant: 6.500.000€</a:t>
          </a:r>
          <a:endParaRPr lang="el-GR" sz="3500" kern="1200">
            <a:solidFill>
              <a:schemeClr val="tx1"/>
            </a:solidFill>
          </a:endParaRPr>
        </a:p>
      </dsp:txBody>
      <dsp:txXfrm>
        <a:off x="67873" y="107712"/>
        <a:ext cx="9008254" cy="1254634"/>
      </dsp:txXfrm>
    </dsp:sp>
    <dsp:sp modelId="{B1694137-2AE5-4581-82AF-E918388F2417}">
      <dsp:nvSpPr>
        <dsp:cNvPr id="0" name=""/>
        <dsp:cNvSpPr/>
      </dsp:nvSpPr>
      <dsp:spPr>
        <a:xfrm>
          <a:off x="0" y="1531019"/>
          <a:ext cx="9144000" cy="1390380"/>
        </a:xfrm>
        <a:prstGeom prst="roundRect">
          <a:avLst/>
        </a:prstGeom>
        <a:solidFill>
          <a:schemeClr val="accent3">
            <a:shade val="50000"/>
            <a:hueOff val="133778"/>
            <a:satOff val="-2135"/>
            <a:lumOff val="205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a:solidFill>
                <a:schemeClr val="tx1"/>
              </a:solidFill>
            </a:rPr>
            <a:t>Budget of Project selecting for financing: 8.500.000€</a:t>
          </a:r>
          <a:endParaRPr lang="el-GR" sz="3500" kern="1200">
            <a:solidFill>
              <a:schemeClr val="tx1"/>
            </a:solidFill>
          </a:endParaRPr>
        </a:p>
      </dsp:txBody>
      <dsp:txXfrm>
        <a:off x="67873" y="1598892"/>
        <a:ext cx="9008254" cy="1254634"/>
      </dsp:txXfrm>
    </dsp:sp>
    <dsp:sp modelId="{771A6A8E-10C4-4D1E-B4B3-2B1C6BB9D0CC}">
      <dsp:nvSpPr>
        <dsp:cNvPr id="0" name=""/>
        <dsp:cNvSpPr/>
      </dsp:nvSpPr>
      <dsp:spPr>
        <a:xfrm>
          <a:off x="0" y="3022200"/>
          <a:ext cx="9144000" cy="1390380"/>
        </a:xfrm>
        <a:prstGeom prst="roundRect">
          <a:avLst/>
        </a:prstGeom>
        <a:solidFill>
          <a:schemeClr val="accent3">
            <a:shade val="50000"/>
            <a:hueOff val="267556"/>
            <a:satOff val="-4269"/>
            <a:lumOff val="4110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a:solidFill>
                <a:schemeClr val="tx1"/>
              </a:solidFill>
            </a:rPr>
            <a:t>Eligible Project Budget: 7.500.000€</a:t>
          </a:r>
          <a:endParaRPr lang="el-GR" sz="3500" kern="1200">
            <a:solidFill>
              <a:schemeClr val="tx1"/>
            </a:solidFill>
          </a:endParaRPr>
        </a:p>
      </dsp:txBody>
      <dsp:txXfrm>
        <a:off x="67873" y="3090073"/>
        <a:ext cx="9008254" cy="1254634"/>
      </dsp:txXfrm>
    </dsp:sp>
    <dsp:sp modelId="{A13F70ED-5DE5-4D02-BB1B-53648B78D6EA}">
      <dsp:nvSpPr>
        <dsp:cNvPr id="0" name=""/>
        <dsp:cNvSpPr/>
      </dsp:nvSpPr>
      <dsp:spPr>
        <a:xfrm>
          <a:off x="0" y="4513380"/>
          <a:ext cx="9144000" cy="1390380"/>
        </a:xfrm>
        <a:prstGeom prst="roundRect">
          <a:avLst/>
        </a:prstGeom>
        <a:solidFill>
          <a:schemeClr val="accent3">
            <a:shade val="50000"/>
            <a:hueOff val="133778"/>
            <a:satOff val="-2135"/>
            <a:lumOff val="205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kern="1200">
              <a:solidFill>
                <a:schemeClr val="tx1"/>
              </a:solidFill>
            </a:rPr>
            <a:t>Number of Projects: 12</a:t>
          </a:r>
          <a:endParaRPr lang="el-GR" sz="3500" kern="1200">
            <a:solidFill>
              <a:schemeClr val="tx1"/>
            </a:solidFill>
          </a:endParaRPr>
        </a:p>
      </dsp:txBody>
      <dsp:txXfrm>
        <a:off x="67873" y="4581253"/>
        <a:ext cx="9008254" cy="12546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73099E-287E-4C33-A2BB-96F1360684DC}">
      <dsp:nvSpPr>
        <dsp:cNvPr id="0" name=""/>
        <dsp:cNvSpPr/>
      </dsp:nvSpPr>
      <dsp:spPr>
        <a:xfrm>
          <a:off x="571560" y="2525"/>
          <a:ext cx="15014764" cy="7531474"/>
        </a:xfrm>
        <a:prstGeom prst="roundRect">
          <a:avLst/>
        </a:prstGeom>
        <a:gradFill rotWithShape="0">
          <a:gsLst>
            <a:gs pos="0">
              <a:schemeClr val="accent3">
                <a:alpha val="90000"/>
                <a:hueOff val="0"/>
                <a:satOff val="0"/>
                <a:lumOff val="0"/>
                <a:alphaOff val="0"/>
                <a:tint val="50000"/>
                <a:satMod val="300000"/>
              </a:schemeClr>
            </a:gs>
            <a:gs pos="35000">
              <a:schemeClr val="accent3">
                <a:alpha val="90000"/>
                <a:hueOff val="0"/>
                <a:satOff val="0"/>
                <a:lumOff val="0"/>
                <a:alphaOff val="0"/>
                <a:tint val="37000"/>
                <a:satMod val="300000"/>
              </a:schemeClr>
            </a:gs>
            <a:gs pos="100000">
              <a:schemeClr val="accent3">
                <a:alpha val="9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9540" tIns="129540" rIns="129540" bIns="129540" numCol="1" spcCol="1270" anchor="ctr" anchorCtr="0">
          <a:noAutofit/>
        </a:bodyPr>
        <a:lstStyle/>
        <a:p>
          <a:pPr marL="0" lvl="0" indent="0" algn="just" defTabSz="1511300">
            <a:lnSpc>
              <a:spcPct val="90000"/>
            </a:lnSpc>
            <a:spcBef>
              <a:spcPct val="0"/>
            </a:spcBef>
            <a:spcAft>
              <a:spcPct val="35000"/>
            </a:spcAft>
            <a:buNone/>
          </a:pPr>
          <a:r>
            <a:rPr lang="en-US" sz="3400" b="1" kern="1200" dirty="0">
              <a:solidFill>
                <a:schemeClr val="tx1">
                  <a:lumMod val="65000"/>
                  <a:lumOff val="35000"/>
                </a:schemeClr>
              </a:solidFill>
            </a:rPr>
            <a:t>All the projects are in the implementation phase and all the required contracts have been signed </a:t>
          </a:r>
        </a:p>
        <a:p>
          <a:pPr marL="0" lvl="0" indent="0" algn="just" defTabSz="1511300">
            <a:lnSpc>
              <a:spcPct val="90000"/>
            </a:lnSpc>
            <a:spcBef>
              <a:spcPct val="0"/>
            </a:spcBef>
            <a:spcAft>
              <a:spcPct val="35000"/>
            </a:spcAft>
            <a:buNone/>
          </a:pPr>
          <a:r>
            <a:rPr lang="en-US" sz="3400" b="1" kern="1200" dirty="0">
              <a:solidFill>
                <a:schemeClr val="tx1">
                  <a:lumMod val="65000"/>
                  <a:lumOff val="35000"/>
                </a:schemeClr>
              </a:solidFill>
            </a:rPr>
            <a:t>The absorption of </a:t>
          </a:r>
          <a:r>
            <a:rPr lang="en-US" sz="3400" b="1" kern="1200" dirty="0" err="1">
              <a:solidFill>
                <a:schemeClr val="tx1">
                  <a:lumMod val="65000"/>
                  <a:lumOff val="35000"/>
                </a:schemeClr>
              </a:solidFill>
            </a:rPr>
            <a:t>programme</a:t>
          </a:r>
          <a:r>
            <a:rPr lang="en-US" sz="3400" b="1" kern="1200" dirty="0">
              <a:solidFill>
                <a:schemeClr val="tx1">
                  <a:lumMod val="65000"/>
                  <a:lumOff val="35000"/>
                </a:schemeClr>
              </a:solidFill>
            </a:rPr>
            <a:t> funds amount to approximately €1,000,000.</a:t>
          </a:r>
          <a:r>
            <a:rPr lang="en-US" sz="3400" kern="1200" dirty="0">
              <a:solidFill>
                <a:schemeClr val="tx1">
                  <a:lumMod val="65000"/>
                  <a:lumOff val="35000"/>
                </a:schemeClr>
              </a:solidFill>
            </a:rPr>
            <a:t> The largest share of the project budget corresponds to supplies (desalination and telemetry), the payments of which coincide with the acceptance of the projects, which, according to the signed contracts, will take place in the first months of 2024 
</a:t>
          </a:r>
          <a:r>
            <a:rPr lang="en-US" sz="3400" b="1" kern="1200" dirty="0">
              <a:solidFill>
                <a:schemeClr val="tx1">
                  <a:lumMod val="65000"/>
                  <a:lumOff val="35000"/>
                </a:schemeClr>
              </a:solidFill>
            </a:rPr>
            <a:t>On-site verifications will be carried out on all projects starting in December 2023</a:t>
          </a:r>
          <a:r>
            <a:rPr lang="en-US" sz="3400" kern="1200" dirty="0">
              <a:solidFill>
                <a:schemeClr val="tx1">
                  <a:lumMod val="65000"/>
                  <a:lumOff val="35000"/>
                </a:schemeClr>
              </a:solidFill>
            </a:rPr>
            <a:t>, in accordance with the relevant approved schedule</a:t>
          </a:r>
        </a:p>
        <a:p>
          <a:pPr marL="0" lvl="0" indent="0" algn="just" defTabSz="1511300">
            <a:lnSpc>
              <a:spcPct val="90000"/>
            </a:lnSpc>
            <a:spcBef>
              <a:spcPct val="0"/>
            </a:spcBef>
            <a:spcAft>
              <a:spcPct val="35000"/>
            </a:spcAft>
            <a:buNone/>
          </a:pPr>
          <a:r>
            <a:rPr lang="en-US" sz="3400" b="1" kern="1200" dirty="0">
              <a:solidFill>
                <a:schemeClr val="tx1">
                  <a:lumMod val="65000"/>
                  <a:lumOff val="35000"/>
                </a:schemeClr>
              </a:solidFill>
            </a:rPr>
            <a:t>It is estimated that all project payments will be completed by 30.04.2024</a:t>
          </a:r>
          <a:r>
            <a:rPr lang="en-US" sz="3400" kern="1200" dirty="0">
              <a:solidFill>
                <a:schemeClr val="tx1">
                  <a:lumMod val="65000"/>
                  <a:lumOff val="35000"/>
                </a:schemeClr>
              </a:solidFill>
            </a:rPr>
            <a:t>, except for minimum invoices w</a:t>
          </a:r>
          <a:r>
            <a:rPr lang="it-IT" sz="3400" kern="1200" dirty="0">
              <a:solidFill>
                <a:schemeClr val="tx1">
                  <a:lumMod val="65000"/>
                  <a:lumOff val="35000"/>
                </a:schemeClr>
              </a:solidFill>
            </a:rPr>
            <a:t>hich will be issued</a:t>
          </a:r>
          <a:r>
            <a:rPr lang="en-US" sz="3400" kern="1200" dirty="0">
              <a:solidFill>
                <a:schemeClr val="tx1">
                  <a:lumMod val="65000"/>
                  <a:lumOff val="35000"/>
                </a:schemeClr>
              </a:solidFill>
            </a:rPr>
            <a:t> during April 2024 and paid by 30.05.2024, as well as management costs, which are eligible until 31.12.2024</a:t>
          </a:r>
          <a:endParaRPr lang="el-GR" sz="3400" kern="1200" dirty="0">
            <a:solidFill>
              <a:schemeClr val="tx1">
                <a:lumMod val="65000"/>
                <a:lumOff val="35000"/>
              </a:schemeClr>
            </a:solidFill>
          </a:endParaRPr>
        </a:p>
      </dsp:txBody>
      <dsp:txXfrm>
        <a:off x="939216" y="370181"/>
        <a:ext cx="14279452" cy="679616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9D16D4-EA96-435A-8253-BE25CDBE8ECE}">
      <dsp:nvSpPr>
        <dsp:cNvPr id="0" name=""/>
        <dsp:cNvSpPr/>
      </dsp:nvSpPr>
      <dsp:spPr>
        <a:xfrm>
          <a:off x="0" y="6160"/>
          <a:ext cx="7848600" cy="695565"/>
        </a:xfrm>
        <a:prstGeom prst="roundRect">
          <a:avLst/>
        </a:prstGeom>
        <a:gradFill rotWithShape="0">
          <a:gsLst>
            <a:gs pos="0">
              <a:schemeClr val="accent1">
                <a:alpha val="90000"/>
                <a:hueOff val="0"/>
                <a:satOff val="0"/>
                <a:lumOff val="0"/>
                <a:alphaOff val="0"/>
                <a:tint val="50000"/>
                <a:satMod val="300000"/>
              </a:schemeClr>
            </a:gs>
            <a:gs pos="35000">
              <a:schemeClr val="accent1">
                <a:alpha val="90000"/>
                <a:hueOff val="0"/>
                <a:satOff val="0"/>
                <a:lumOff val="0"/>
                <a:alphaOff val="0"/>
                <a:tint val="37000"/>
                <a:satMod val="300000"/>
              </a:schemeClr>
            </a:gs>
            <a:gs pos="100000">
              <a:schemeClr val="accent1">
                <a:alpha val="9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a:t>NEW PROGRAMME WEBSITE </a:t>
          </a:r>
          <a:endParaRPr lang="el-GR" sz="2900" kern="1200"/>
        </a:p>
      </dsp:txBody>
      <dsp:txXfrm>
        <a:off x="33955" y="40115"/>
        <a:ext cx="7780690" cy="62765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DE5CC2-D35B-428F-83C2-2CD3611E3D19}">
      <dsp:nvSpPr>
        <dsp:cNvPr id="0" name=""/>
        <dsp:cNvSpPr/>
      </dsp:nvSpPr>
      <dsp:spPr>
        <a:xfrm>
          <a:off x="0" y="134152"/>
          <a:ext cx="10439408" cy="599625"/>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a:t>INFOGRAPHICS FOR THE PROGRAMME, PROJECTS AND BILATERAL RELATIONS  </a:t>
          </a:r>
          <a:endParaRPr lang="el-GR" sz="2500" kern="1200"/>
        </a:p>
      </dsp:txBody>
      <dsp:txXfrm>
        <a:off x="29271" y="163423"/>
        <a:ext cx="10380866" cy="54108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11/15/2023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5.jpeg"/><Relationship Id="rId7" Type="http://schemas.openxmlformats.org/officeDocument/2006/relationships/diagramQuickStyle" Target="../diagrams/quickStyle1.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6.png"/><Relationship Id="rId9" Type="http://schemas.microsoft.com/office/2007/relationships/diagramDrawing" Target="../diagrams/drawing1.xm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5.jpeg"/><Relationship Id="rId7" Type="http://schemas.openxmlformats.org/officeDocument/2006/relationships/diagramQuickStyle" Target="../diagrams/quickStyle2.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6.png"/><Relationship Id="rId9" Type="http://schemas.microsoft.com/office/2007/relationships/diagramDrawing" Target="../diagrams/drawing2.xml"/></Relationships>
</file>

<file path=ppt/slides/_rels/slide4.xml.rels><?xml version="1.0" encoding="UTF-8" standalone="yes"?>
<Relationships xmlns="http://schemas.openxmlformats.org/package/2006/relationships"><Relationship Id="rId8" Type="http://schemas.openxmlformats.org/officeDocument/2006/relationships/diagramQuickStyle" Target="../diagrams/quickStyle3.xml"/><Relationship Id="rId3" Type="http://schemas.openxmlformats.org/officeDocument/2006/relationships/image" Target="../media/image5.jpeg"/><Relationship Id="rId7" Type="http://schemas.openxmlformats.org/officeDocument/2006/relationships/diagramLayout" Target="../diagrams/layout3.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Data" Target="../diagrams/data3.xml"/><Relationship Id="rId5" Type="http://schemas.openxmlformats.org/officeDocument/2006/relationships/image" Target="../media/image7.png"/><Relationship Id="rId10" Type="http://schemas.microsoft.com/office/2007/relationships/diagramDrawing" Target="../diagrams/drawing3.xml"/><Relationship Id="rId4" Type="http://schemas.openxmlformats.org/officeDocument/2006/relationships/image" Target="../media/image6.png"/><Relationship Id="rId9" Type="http://schemas.openxmlformats.org/officeDocument/2006/relationships/diagramColors" Target="../diagrams/colors3.xml"/></Relationships>
</file>

<file path=ppt/slides/_rels/slide5.xml.rels><?xml version="1.0" encoding="UTF-8" standalone="yes"?>
<Relationships xmlns="http://schemas.openxmlformats.org/package/2006/relationships"><Relationship Id="rId8" Type="http://schemas.openxmlformats.org/officeDocument/2006/relationships/diagramQuickStyle" Target="../diagrams/quickStyle4.xml"/><Relationship Id="rId3" Type="http://schemas.openxmlformats.org/officeDocument/2006/relationships/image" Target="../media/image5.jpeg"/><Relationship Id="rId7" Type="http://schemas.openxmlformats.org/officeDocument/2006/relationships/diagramLayout" Target="../diagrams/layout4.xm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diagramData" Target="../diagrams/data4.xml"/><Relationship Id="rId5" Type="http://schemas.openxmlformats.org/officeDocument/2006/relationships/image" Target="../media/image8.png"/><Relationship Id="rId10" Type="http://schemas.microsoft.com/office/2007/relationships/diagramDrawing" Target="../diagrams/drawing4.xml"/><Relationship Id="rId4" Type="http://schemas.openxmlformats.org/officeDocument/2006/relationships/image" Target="../media/image6.png"/><Relationship Id="rId9" Type="http://schemas.openxmlformats.org/officeDocument/2006/relationships/diagramColors" Target="../diagrams/colors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4E0DB"/>
        </a:solidFill>
        <a:effectLst/>
      </p:bgPr>
    </p:bg>
    <p:spTree>
      <p:nvGrpSpPr>
        <p:cNvPr id="1" name=""/>
        <p:cNvGrpSpPr/>
        <p:nvPr/>
      </p:nvGrpSpPr>
      <p:grpSpPr>
        <a:xfrm>
          <a:off x="0" y="0"/>
          <a:ext cx="0" cy="0"/>
          <a:chOff x="0" y="0"/>
          <a:chExt cx="0" cy="0"/>
        </a:xfrm>
      </p:grpSpPr>
      <p:sp>
        <p:nvSpPr>
          <p:cNvPr id="2" name="AutoShape 2"/>
          <p:cNvSpPr/>
          <p:nvPr/>
        </p:nvSpPr>
        <p:spPr>
          <a:xfrm flipV="1">
            <a:off x="1028706" y="4514765"/>
            <a:ext cx="16230594" cy="38509"/>
          </a:xfrm>
          <a:prstGeom prst="line">
            <a:avLst/>
          </a:prstGeom>
          <a:ln w="9525" cap="flat">
            <a:solidFill>
              <a:srgbClr val="2B2C30"/>
            </a:solidFill>
            <a:prstDash val="solid"/>
            <a:headEnd type="none" w="sm" len="sm"/>
            <a:tailEnd type="none" w="sm" len="sm"/>
          </a:ln>
        </p:spPr>
        <p:txBody>
          <a:bodyPr/>
          <a:lstStyle/>
          <a:p>
            <a:endParaRPr lang="el-GR"/>
          </a:p>
        </p:txBody>
      </p:sp>
      <p:sp>
        <p:nvSpPr>
          <p:cNvPr id="3" name="Freeform 3"/>
          <p:cNvSpPr/>
          <p:nvPr/>
        </p:nvSpPr>
        <p:spPr>
          <a:xfrm>
            <a:off x="413713" y="353161"/>
            <a:ext cx="1791530" cy="1255355"/>
          </a:xfrm>
          <a:custGeom>
            <a:avLst/>
            <a:gdLst/>
            <a:ahLst/>
            <a:cxnLst/>
            <a:rect l="l" t="t" r="r" b="b"/>
            <a:pathLst>
              <a:path w="1791530" h="1255355">
                <a:moveTo>
                  <a:pt x="0" y="0"/>
                </a:moveTo>
                <a:lnTo>
                  <a:pt x="1791530" y="0"/>
                </a:lnTo>
                <a:lnTo>
                  <a:pt x="1791530" y="1255355"/>
                </a:lnTo>
                <a:lnTo>
                  <a:pt x="0" y="1255355"/>
                </a:lnTo>
                <a:lnTo>
                  <a:pt x="0" y="0"/>
                </a:lnTo>
                <a:close/>
              </a:path>
            </a:pathLst>
          </a:custGeom>
          <a:blipFill>
            <a:blip r:embed="rId2"/>
            <a:stretch>
              <a:fillRect/>
            </a:stretch>
          </a:blipFill>
        </p:spPr>
        <p:txBody>
          <a:bodyPr/>
          <a:lstStyle/>
          <a:p>
            <a:endParaRPr lang="el-GR"/>
          </a:p>
        </p:txBody>
      </p:sp>
      <p:sp>
        <p:nvSpPr>
          <p:cNvPr id="4" name="Freeform 4"/>
          <p:cNvSpPr/>
          <p:nvPr/>
        </p:nvSpPr>
        <p:spPr>
          <a:xfrm>
            <a:off x="15564797" y="653251"/>
            <a:ext cx="2103137" cy="535547"/>
          </a:xfrm>
          <a:custGeom>
            <a:avLst/>
            <a:gdLst/>
            <a:ahLst/>
            <a:cxnLst/>
            <a:rect l="l" t="t" r="r" b="b"/>
            <a:pathLst>
              <a:path w="2103137" h="535547">
                <a:moveTo>
                  <a:pt x="0" y="0"/>
                </a:moveTo>
                <a:lnTo>
                  <a:pt x="2103137" y="0"/>
                </a:lnTo>
                <a:lnTo>
                  <a:pt x="2103137" y="535547"/>
                </a:lnTo>
                <a:lnTo>
                  <a:pt x="0" y="535547"/>
                </a:lnTo>
                <a:lnTo>
                  <a:pt x="0" y="0"/>
                </a:lnTo>
                <a:close/>
              </a:path>
            </a:pathLst>
          </a:custGeom>
          <a:blipFill>
            <a:blip r:embed="rId3"/>
            <a:stretch>
              <a:fillRect/>
            </a:stretch>
          </a:blipFill>
        </p:spPr>
        <p:txBody>
          <a:bodyPr/>
          <a:lstStyle/>
          <a:p>
            <a:endParaRPr lang="el-GR"/>
          </a:p>
        </p:txBody>
      </p:sp>
      <p:sp>
        <p:nvSpPr>
          <p:cNvPr id="6" name="TextBox 6"/>
          <p:cNvSpPr txBox="1"/>
          <p:nvPr/>
        </p:nvSpPr>
        <p:spPr>
          <a:xfrm>
            <a:off x="850974" y="2322891"/>
            <a:ext cx="16386508" cy="1665071"/>
          </a:xfrm>
          <a:prstGeom prst="rect">
            <a:avLst/>
          </a:prstGeom>
        </p:spPr>
        <p:txBody>
          <a:bodyPr lIns="0" tIns="0" rIns="0" bIns="0" rtlCol="0" anchor="t">
            <a:spAutoFit/>
          </a:bodyPr>
          <a:lstStyle/>
          <a:p>
            <a:pPr>
              <a:lnSpc>
                <a:spcPts val="15230"/>
              </a:lnSpc>
            </a:pPr>
            <a:r>
              <a:rPr lang="en-US" sz="6000" spc="83" dirty="0">
                <a:solidFill>
                  <a:srgbClr val="2B2C30"/>
                </a:solidFill>
                <a:latin typeface="Calibri" panose="020F0502020204030204" pitchFamily="34" charset="0"/>
                <a:cs typeface="Calibri" panose="020F0502020204030204" pitchFamily="34" charset="0"/>
              </a:rPr>
              <a:t>PROGRAMME: WATER MANAGEMENT</a:t>
            </a:r>
          </a:p>
        </p:txBody>
      </p:sp>
      <p:sp>
        <p:nvSpPr>
          <p:cNvPr id="7" name="TextBox 7"/>
          <p:cNvSpPr txBox="1"/>
          <p:nvPr/>
        </p:nvSpPr>
        <p:spPr>
          <a:xfrm>
            <a:off x="228601" y="9229966"/>
            <a:ext cx="6400800" cy="853311"/>
          </a:xfrm>
          <a:prstGeom prst="rect">
            <a:avLst/>
          </a:prstGeom>
        </p:spPr>
        <p:txBody>
          <a:bodyPr wrap="square" lIns="0" tIns="0" rIns="0" bIns="0" rtlCol="0" anchor="t">
            <a:spAutoFit/>
          </a:bodyPr>
          <a:lstStyle/>
          <a:p>
            <a:pPr>
              <a:lnSpc>
                <a:spcPts val="3450"/>
              </a:lnSpc>
            </a:pPr>
            <a:r>
              <a:rPr lang="en-US" sz="2300" dirty="0">
                <a:solidFill>
                  <a:srgbClr val="2B2C30"/>
                </a:solidFill>
                <a:latin typeface="Quincy"/>
              </a:rPr>
              <a:t>Hellenic Ministry of Environment and Energy</a:t>
            </a:r>
          </a:p>
          <a:p>
            <a:pPr>
              <a:lnSpc>
                <a:spcPts val="3450"/>
              </a:lnSpc>
            </a:pPr>
            <a:r>
              <a:rPr lang="en-US" sz="2300" dirty="0">
                <a:solidFill>
                  <a:srgbClr val="2B2C30"/>
                </a:solidFill>
                <a:latin typeface="Quincy"/>
              </a:rPr>
              <a:t>“Executive Authority of the Partnership Agreement</a:t>
            </a:r>
          </a:p>
        </p:txBody>
      </p:sp>
      <p:sp>
        <p:nvSpPr>
          <p:cNvPr id="9" name="TextBox 9"/>
          <p:cNvSpPr txBox="1"/>
          <p:nvPr/>
        </p:nvSpPr>
        <p:spPr>
          <a:xfrm>
            <a:off x="3947422" y="970099"/>
            <a:ext cx="9897908" cy="389774"/>
          </a:xfrm>
          <a:prstGeom prst="rect">
            <a:avLst/>
          </a:prstGeom>
        </p:spPr>
        <p:txBody>
          <a:bodyPr lIns="0" tIns="0" rIns="0" bIns="0" rtlCol="0" anchor="t">
            <a:spAutoFit/>
          </a:bodyPr>
          <a:lstStyle/>
          <a:p>
            <a:pPr algn="ctr">
              <a:lnSpc>
                <a:spcPts val="3150"/>
              </a:lnSpc>
            </a:pPr>
            <a:r>
              <a:rPr lang="en-US" sz="2250" spc="801">
                <a:solidFill>
                  <a:srgbClr val="000000"/>
                </a:solidFill>
                <a:latin typeface="Quincy Light"/>
              </a:rPr>
              <a:t>ANNUAL MEETING 2023 </a:t>
            </a:r>
          </a:p>
        </p:txBody>
      </p:sp>
      <p:pic>
        <p:nvPicPr>
          <p:cNvPr id="10" name="Εικόνα 9">
            <a:extLst>
              <a:ext uri="{FF2B5EF4-FFF2-40B4-BE49-F238E27FC236}">
                <a16:creationId xmlns:a16="http://schemas.microsoft.com/office/drawing/2014/main" id="{EA14998B-BAAB-B482-1104-BA2A11CD1E1C}"/>
              </a:ext>
            </a:extLst>
          </p:cNvPr>
          <p:cNvPicPr>
            <a:picLocks noChangeAspect="1"/>
          </p:cNvPicPr>
          <p:nvPr/>
        </p:nvPicPr>
        <p:blipFill>
          <a:blip r:embed="rId4"/>
          <a:stretch>
            <a:fillRect/>
          </a:stretch>
        </p:blipFill>
        <p:spPr>
          <a:xfrm>
            <a:off x="15240001" y="9228506"/>
            <a:ext cx="2427934" cy="626252"/>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sp>
        <p:nvSpPr>
          <p:cNvPr id="2" name="TextBox 2"/>
          <p:cNvSpPr txBox="1"/>
          <p:nvPr/>
        </p:nvSpPr>
        <p:spPr>
          <a:xfrm>
            <a:off x="1028700" y="1500195"/>
            <a:ext cx="16230600" cy="651099"/>
          </a:xfrm>
          <a:prstGeom prst="rect">
            <a:avLst/>
          </a:prstGeom>
        </p:spPr>
        <p:txBody>
          <a:bodyPr lIns="0" tIns="0" rIns="0" bIns="0" rtlCol="0" anchor="t">
            <a:spAutoFit/>
          </a:bodyPr>
          <a:lstStyle/>
          <a:p>
            <a:pPr>
              <a:lnSpc>
                <a:spcPts val="5200"/>
              </a:lnSpc>
              <a:spcBef>
                <a:spcPct val="0"/>
              </a:spcBef>
            </a:pPr>
            <a:r>
              <a:rPr lang="en-US" sz="3714" spc="843" dirty="0">
                <a:solidFill>
                  <a:srgbClr val="2B2C30"/>
                </a:solidFill>
                <a:latin typeface="Public Sans Bold"/>
              </a:rPr>
              <a:t>INTRODUCTION</a:t>
            </a:r>
          </a:p>
        </p:txBody>
      </p:sp>
      <p:sp>
        <p:nvSpPr>
          <p:cNvPr id="3" name="AutoShape 3"/>
          <p:cNvSpPr/>
          <p:nvPr/>
        </p:nvSpPr>
        <p:spPr>
          <a:xfrm flipV="1">
            <a:off x="1028695" y="2269519"/>
            <a:ext cx="16230594" cy="38509"/>
          </a:xfrm>
          <a:prstGeom prst="line">
            <a:avLst/>
          </a:prstGeom>
          <a:ln w="9525" cap="flat">
            <a:solidFill>
              <a:srgbClr val="2B2C30"/>
            </a:solidFill>
            <a:prstDash val="solid"/>
            <a:headEnd type="none" w="sm" len="sm"/>
            <a:tailEnd type="none" w="sm" len="sm"/>
          </a:ln>
        </p:spPr>
        <p:txBody>
          <a:bodyPr/>
          <a:lstStyle/>
          <a:p>
            <a:endParaRPr lang="el-GR"/>
          </a:p>
        </p:txBody>
      </p:sp>
      <p:sp>
        <p:nvSpPr>
          <p:cNvPr id="4" name="TextBox 4"/>
          <p:cNvSpPr txBox="1"/>
          <p:nvPr/>
        </p:nvSpPr>
        <p:spPr>
          <a:xfrm>
            <a:off x="1028689" y="2122290"/>
            <a:ext cx="7877184" cy="1249509"/>
          </a:xfrm>
          <a:prstGeom prst="rect">
            <a:avLst/>
          </a:prstGeom>
        </p:spPr>
        <p:txBody>
          <a:bodyPr lIns="0" tIns="0" rIns="0" bIns="0" rtlCol="0" anchor="t">
            <a:spAutoFit/>
          </a:bodyPr>
          <a:lstStyle/>
          <a:p>
            <a:pPr marL="302259" lvl="1">
              <a:lnSpc>
                <a:spcPts val="5235"/>
              </a:lnSpc>
            </a:pPr>
            <a:endParaRPr lang="en-US" sz="2799" dirty="0">
              <a:solidFill>
                <a:srgbClr val="2B2C30"/>
              </a:solidFill>
              <a:latin typeface="Public Sans"/>
            </a:endParaRPr>
          </a:p>
          <a:p>
            <a:pPr marL="604519" lvl="1" indent="-302260">
              <a:lnSpc>
                <a:spcPts val="5235"/>
              </a:lnSpc>
              <a:buFont typeface="Arial"/>
              <a:buChar char="•"/>
            </a:pPr>
            <a:endParaRPr lang="en-US" sz="2799" dirty="0">
              <a:solidFill>
                <a:srgbClr val="2B2C30"/>
              </a:solidFill>
              <a:latin typeface="Public Sans"/>
            </a:endParaRPr>
          </a:p>
        </p:txBody>
      </p:sp>
      <p:pic>
        <p:nvPicPr>
          <p:cNvPr id="7" name="Εικόνα 6" descr="Εικόνα που περιέχει κείμενο&#10;&#10;Περιγραφή που δημιουργήθηκε αυτόματα">
            <a:extLst>
              <a:ext uri="{FF2B5EF4-FFF2-40B4-BE49-F238E27FC236}">
                <a16:creationId xmlns:a16="http://schemas.microsoft.com/office/drawing/2014/main" id="{AC1FA351-28B4-0F89-C676-36FF21B4B4D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6407" y="-50164"/>
            <a:ext cx="1703994" cy="1219200"/>
          </a:xfrm>
          <a:prstGeom prst="rect">
            <a:avLst/>
          </a:prstGeom>
          <a:noFill/>
        </p:spPr>
      </p:pic>
      <p:pic>
        <p:nvPicPr>
          <p:cNvPr id="8" name="Εικόνα 7" descr="Εικόνα που περιέχει κείμενο, γραμματοσειρά, λογότυπο, σύμβολο&#10;&#10;Περιγραφή που δημιουργήθηκε αυτόματα">
            <a:extLst>
              <a:ext uri="{FF2B5EF4-FFF2-40B4-BE49-F238E27FC236}">
                <a16:creationId xmlns:a16="http://schemas.microsoft.com/office/drawing/2014/main" id="{51D491F8-439D-3A21-1576-5153168842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8689" y="9294762"/>
            <a:ext cx="1614488" cy="795961"/>
          </a:xfrm>
          <a:prstGeom prst="rect">
            <a:avLst/>
          </a:prstGeom>
        </p:spPr>
      </p:pic>
      <p:pic>
        <p:nvPicPr>
          <p:cNvPr id="9" name="Εικόνα 8">
            <a:extLst>
              <a:ext uri="{FF2B5EF4-FFF2-40B4-BE49-F238E27FC236}">
                <a16:creationId xmlns:a16="http://schemas.microsoft.com/office/drawing/2014/main" id="{D6EB5306-84F5-7C5F-7B9D-2D680DFC2E86}"/>
              </a:ext>
            </a:extLst>
          </p:cNvPr>
          <p:cNvPicPr>
            <a:picLocks noChangeAspect="1"/>
          </p:cNvPicPr>
          <p:nvPr/>
        </p:nvPicPr>
        <p:blipFill>
          <a:blip r:embed="rId4"/>
          <a:stretch>
            <a:fillRect/>
          </a:stretch>
        </p:blipFill>
        <p:spPr>
          <a:xfrm>
            <a:off x="15316200" y="9462781"/>
            <a:ext cx="2426418" cy="627942"/>
          </a:xfrm>
          <a:prstGeom prst="rect">
            <a:avLst/>
          </a:prstGeom>
        </p:spPr>
      </p:pic>
      <p:graphicFrame>
        <p:nvGraphicFramePr>
          <p:cNvPr id="10" name="Διάγραμμα 9">
            <a:extLst>
              <a:ext uri="{FF2B5EF4-FFF2-40B4-BE49-F238E27FC236}">
                <a16:creationId xmlns:a16="http://schemas.microsoft.com/office/drawing/2014/main" id="{924E07E1-4F3F-8D16-396C-0B6F048C0614}"/>
              </a:ext>
            </a:extLst>
          </p:cNvPr>
          <p:cNvGraphicFramePr/>
          <p:nvPr>
            <p:extLst>
              <p:ext uri="{D42A27DB-BD31-4B8C-83A1-F6EECF244321}">
                <p14:modId xmlns:p14="http://schemas.microsoft.com/office/powerpoint/2010/main" val="3699252452"/>
              </p:ext>
            </p:extLst>
          </p:nvPr>
        </p:nvGraphicFramePr>
        <p:xfrm>
          <a:off x="500315" y="2843205"/>
          <a:ext cx="9144000" cy="59436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pSp>
        <p:nvGrpSpPr>
          <p:cNvPr id="11" name="Ομάδα 10">
            <a:extLst>
              <a:ext uri="{FF2B5EF4-FFF2-40B4-BE49-F238E27FC236}">
                <a16:creationId xmlns:a16="http://schemas.microsoft.com/office/drawing/2014/main" id="{48DC41E0-7D25-CC33-FC79-699035C264A8}"/>
              </a:ext>
            </a:extLst>
          </p:cNvPr>
          <p:cNvGrpSpPr/>
          <p:nvPr/>
        </p:nvGrpSpPr>
        <p:grpSpPr>
          <a:xfrm>
            <a:off x="10731158" y="3627823"/>
            <a:ext cx="2873915" cy="1724349"/>
            <a:chOff x="13776095" y="0"/>
            <a:chExt cx="2873915" cy="1724349"/>
          </a:xfrm>
          <a:scene3d>
            <a:camera prst="orthographicFront"/>
            <a:lightRig rig="threePt" dir="t">
              <a:rot lat="0" lon="0" rev="7500000"/>
            </a:lightRig>
          </a:scene3d>
        </p:grpSpPr>
        <p:sp>
          <p:nvSpPr>
            <p:cNvPr id="12" name="Ορθογώνιο 11">
              <a:extLst>
                <a:ext uri="{FF2B5EF4-FFF2-40B4-BE49-F238E27FC236}">
                  <a16:creationId xmlns:a16="http://schemas.microsoft.com/office/drawing/2014/main" id="{A7DCF30F-88E1-DD85-08C3-696B1171F45E}"/>
                </a:ext>
              </a:extLst>
            </p:cNvPr>
            <p:cNvSpPr/>
            <p:nvPr/>
          </p:nvSpPr>
          <p:spPr>
            <a:xfrm>
              <a:off x="13776095" y="0"/>
              <a:ext cx="2873915" cy="1724349"/>
            </a:xfrm>
            <a:prstGeom prst="rect">
              <a:avLst/>
            </a:prstGeom>
            <a:solidFill>
              <a:schemeClr val="accent1">
                <a:lumMod val="20000"/>
                <a:lumOff val="80000"/>
              </a:schemeClr>
            </a:solidFill>
            <a:sp3d prstMaterial="plastic">
              <a:bevelT w="127000" h="25400" prst="relaxedInset"/>
            </a:sp3d>
          </p:spPr>
          <p:style>
            <a:lnRef idx="0">
              <a:schemeClr val="lt1">
                <a:hueOff val="0"/>
                <a:satOff val="0"/>
                <a:lumOff val="0"/>
                <a:alphaOff val="0"/>
              </a:schemeClr>
            </a:lnRef>
            <a:fillRef idx="3">
              <a:scrgbClr r="0" g="0" b="0"/>
            </a:fillRef>
            <a:effectRef idx="2">
              <a:schemeClr val="accent3">
                <a:alpha val="90000"/>
                <a:hueOff val="0"/>
                <a:satOff val="0"/>
                <a:lumOff val="0"/>
                <a:alphaOff val="-22222"/>
              </a:schemeClr>
            </a:effectRef>
            <a:fontRef idx="minor">
              <a:schemeClr val="lt1"/>
            </a:fontRef>
          </p:style>
          <p:txBody>
            <a:bodyPr/>
            <a:lstStyle/>
            <a:p>
              <a:endParaRPr lang="el-GR"/>
            </a:p>
          </p:txBody>
        </p:sp>
        <p:sp>
          <p:nvSpPr>
            <p:cNvPr id="13" name="TextBox 12">
              <a:extLst>
                <a:ext uri="{FF2B5EF4-FFF2-40B4-BE49-F238E27FC236}">
                  <a16:creationId xmlns:a16="http://schemas.microsoft.com/office/drawing/2014/main" id="{B4A4415B-40AB-E343-EA36-733536F3BFF4}"/>
                </a:ext>
              </a:extLst>
            </p:cNvPr>
            <p:cNvSpPr txBox="1"/>
            <p:nvPr/>
          </p:nvSpPr>
          <p:spPr>
            <a:xfrm>
              <a:off x="13776095" y="0"/>
              <a:ext cx="2873915" cy="1724349"/>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l-GR" sz="2700" dirty="0">
                  <a:solidFill>
                    <a:schemeClr val="tx1"/>
                  </a:solidFill>
                </a:rPr>
                <a:t>5</a:t>
              </a:r>
              <a:r>
                <a:rPr lang="en-US" sz="2700" kern="1200" dirty="0">
                  <a:solidFill>
                    <a:schemeClr val="tx1"/>
                  </a:solidFill>
                </a:rPr>
                <a:t> supplies and installations of new telemetry systems</a:t>
              </a:r>
              <a:endParaRPr lang="el-GR" sz="2700" kern="1200" dirty="0">
                <a:solidFill>
                  <a:schemeClr val="tx1"/>
                </a:solidFill>
              </a:endParaRPr>
            </a:p>
          </p:txBody>
        </p:sp>
      </p:grpSp>
      <p:grpSp>
        <p:nvGrpSpPr>
          <p:cNvPr id="14" name="Ομάδα 13">
            <a:extLst>
              <a:ext uri="{FF2B5EF4-FFF2-40B4-BE49-F238E27FC236}">
                <a16:creationId xmlns:a16="http://schemas.microsoft.com/office/drawing/2014/main" id="{2BC09524-4485-AA12-E7EE-8C3D49FB412F}"/>
              </a:ext>
            </a:extLst>
          </p:cNvPr>
          <p:cNvGrpSpPr/>
          <p:nvPr/>
        </p:nvGrpSpPr>
        <p:grpSpPr>
          <a:xfrm>
            <a:off x="14385371" y="3645607"/>
            <a:ext cx="2873915" cy="1724349"/>
            <a:chOff x="8965802" y="378632"/>
            <a:chExt cx="2873915" cy="1724349"/>
          </a:xfrm>
          <a:scene3d>
            <a:camera prst="orthographicFront"/>
            <a:lightRig rig="threePt" dir="t">
              <a:rot lat="0" lon="0" rev="7500000"/>
            </a:lightRig>
          </a:scene3d>
        </p:grpSpPr>
        <p:sp>
          <p:nvSpPr>
            <p:cNvPr id="15" name="Ορθογώνιο 14">
              <a:extLst>
                <a:ext uri="{FF2B5EF4-FFF2-40B4-BE49-F238E27FC236}">
                  <a16:creationId xmlns:a16="http://schemas.microsoft.com/office/drawing/2014/main" id="{F3866B93-AF0E-D154-E02B-2D148080DE1D}"/>
                </a:ext>
              </a:extLst>
            </p:cNvPr>
            <p:cNvSpPr/>
            <p:nvPr/>
          </p:nvSpPr>
          <p:spPr>
            <a:xfrm>
              <a:off x="8965802" y="378632"/>
              <a:ext cx="2873915" cy="1724349"/>
            </a:xfrm>
            <a:prstGeom prst="rect">
              <a:avLst/>
            </a:prstGeom>
            <a:solidFill>
              <a:schemeClr val="accent6">
                <a:lumMod val="60000"/>
                <a:lumOff val="40000"/>
              </a:schemeClr>
            </a:solidFill>
            <a:sp3d prstMaterial="plastic">
              <a:bevelT w="127000" h="25400" prst="relaxedInset"/>
            </a:sp3d>
          </p:spPr>
          <p:style>
            <a:lnRef idx="0">
              <a:schemeClr val="lt1">
                <a:hueOff val="0"/>
                <a:satOff val="0"/>
                <a:lumOff val="0"/>
                <a:alphaOff val="0"/>
              </a:schemeClr>
            </a:lnRef>
            <a:fillRef idx="3">
              <a:scrgbClr r="0" g="0" b="0"/>
            </a:fillRef>
            <a:effectRef idx="2">
              <a:schemeClr val="accent3">
                <a:alpha val="90000"/>
                <a:hueOff val="0"/>
                <a:satOff val="0"/>
                <a:lumOff val="0"/>
                <a:alphaOff val="-17778"/>
              </a:schemeClr>
            </a:effectRef>
            <a:fontRef idx="minor">
              <a:schemeClr val="lt1"/>
            </a:fontRef>
          </p:style>
          <p:txBody>
            <a:bodyPr/>
            <a:lstStyle/>
            <a:p>
              <a:endParaRPr lang="el-GR"/>
            </a:p>
          </p:txBody>
        </p:sp>
        <p:sp>
          <p:nvSpPr>
            <p:cNvPr id="16" name="TextBox 15">
              <a:extLst>
                <a:ext uri="{FF2B5EF4-FFF2-40B4-BE49-F238E27FC236}">
                  <a16:creationId xmlns:a16="http://schemas.microsoft.com/office/drawing/2014/main" id="{8C9610DB-A10A-D357-28D9-20BFD4E78DFF}"/>
                </a:ext>
              </a:extLst>
            </p:cNvPr>
            <p:cNvSpPr txBox="1"/>
            <p:nvPr/>
          </p:nvSpPr>
          <p:spPr>
            <a:xfrm>
              <a:off x="8965802" y="378632"/>
              <a:ext cx="2873915" cy="1724349"/>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solidFill>
                    <a:schemeClr val="tx1"/>
                  </a:solidFill>
                </a:rPr>
                <a:t>3 constructions of new desalination units</a:t>
              </a:r>
              <a:endParaRPr lang="el-GR" sz="2700" kern="1200" dirty="0">
                <a:solidFill>
                  <a:schemeClr val="tx1"/>
                </a:solidFill>
              </a:endParaRPr>
            </a:p>
          </p:txBody>
        </p:sp>
      </p:grpSp>
      <p:grpSp>
        <p:nvGrpSpPr>
          <p:cNvPr id="17" name="Ομάδα 16">
            <a:extLst>
              <a:ext uri="{FF2B5EF4-FFF2-40B4-BE49-F238E27FC236}">
                <a16:creationId xmlns:a16="http://schemas.microsoft.com/office/drawing/2014/main" id="{AFD51CD0-E786-AFCC-DA9E-5AB0E6273EDA}"/>
              </a:ext>
            </a:extLst>
          </p:cNvPr>
          <p:cNvGrpSpPr/>
          <p:nvPr/>
        </p:nvGrpSpPr>
        <p:grpSpPr>
          <a:xfrm>
            <a:off x="10750492" y="5600503"/>
            <a:ext cx="2873915" cy="1724349"/>
            <a:chOff x="8965802" y="4264826"/>
            <a:chExt cx="2873915" cy="1724349"/>
          </a:xfrm>
          <a:scene3d>
            <a:camera prst="orthographicFront"/>
            <a:lightRig rig="threePt" dir="t">
              <a:rot lat="0" lon="0" rev="7500000"/>
            </a:lightRig>
          </a:scene3d>
        </p:grpSpPr>
        <p:sp>
          <p:nvSpPr>
            <p:cNvPr id="18" name="Ορθογώνιο 17">
              <a:extLst>
                <a:ext uri="{FF2B5EF4-FFF2-40B4-BE49-F238E27FC236}">
                  <a16:creationId xmlns:a16="http://schemas.microsoft.com/office/drawing/2014/main" id="{E98879E2-1BD1-520E-5B17-318F2CFE49F0}"/>
                </a:ext>
              </a:extLst>
            </p:cNvPr>
            <p:cNvSpPr/>
            <p:nvPr/>
          </p:nvSpPr>
          <p:spPr>
            <a:xfrm>
              <a:off x="8965802" y="4264826"/>
              <a:ext cx="2873915" cy="1724349"/>
            </a:xfrm>
            <a:prstGeom prst="rect">
              <a:avLst/>
            </a:prstGeom>
            <a:solidFill>
              <a:schemeClr val="accent3">
                <a:lumMod val="40000"/>
                <a:lumOff val="60000"/>
              </a:schemeClr>
            </a:solidFill>
            <a:sp3d prstMaterial="plastic">
              <a:bevelT w="127000" h="25400" prst="relaxedInset"/>
            </a:sp3d>
          </p:spPr>
          <p:style>
            <a:lnRef idx="0">
              <a:schemeClr val="lt1">
                <a:hueOff val="0"/>
                <a:satOff val="0"/>
                <a:lumOff val="0"/>
                <a:alphaOff val="0"/>
              </a:schemeClr>
            </a:lnRef>
            <a:fillRef idx="3">
              <a:scrgbClr r="0" g="0" b="0"/>
            </a:fillRef>
            <a:effectRef idx="2">
              <a:schemeClr val="accent3">
                <a:alpha val="90000"/>
                <a:hueOff val="0"/>
                <a:satOff val="0"/>
                <a:lumOff val="0"/>
                <a:alphaOff val="-26667"/>
              </a:schemeClr>
            </a:effectRef>
            <a:fontRef idx="minor">
              <a:schemeClr val="lt1"/>
            </a:fontRef>
          </p:style>
          <p:txBody>
            <a:bodyPr/>
            <a:lstStyle/>
            <a:p>
              <a:endParaRPr lang="el-GR"/>
            </a:p>
          </p:txBody>
        </p:sp>
        <p:sp>
          <p:nvSpPr>
            <p:cNvPr id="19" name="TextBox 18">
              <a:extLst>
                <a:ext uri="{FF2B5EF4-FFF2-40B4-BE49-F238E27FC236}">
                  <a16:creationId xmlns:a16="http://schemas.microsoft.com/office/drawing/2014/main" id="{D2EED2A4-D0E8-9A3B-9187-03756DF413D1}"/>
                </a:ext>
              </a:extLst>
            </p:cNvPr>
            <p:cNvSpPr txBox="1"/>
            <p:nvPr/>
          </p:nvSpPr>
          <p:spPr>
            <a:xfrm>
              <a:off x="8965802" y="4264826"/>
              <a:ext cx="2873915" cy="1724349"/>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solidFill>
                    <a:schemeClr val="tx1"/>
                  </a:solidFill>
                </a:rPr>
                <a:t>3 research projects</a:t>
              </a:r>
              <a:endParaRPr lang="el-GR" sz="2700" kern="1200" dirty="0">
                <a:solidFill>
                  <a:schemeClr val="tx1"/>
                </a:solidFill>
              </a:endParaRPr>
            </a:p>
          </p:txBody>
        </p:sp>
      </p:grpSp>
      <p:grpSp>
        <p:nvGrpSpPr>
          <p:cNvPr id="20" name="Ομάδα 19">
            <a:extLst>
              <a:ext uri="{FF2B5EF4-FFF2-40B4-BE49-F238E27FC236}">
                <a16:creationId xmlns:a16="http://schemas.microsoft.com/office/drawing/2014/main" id="{FA15BD96-B438-4341-7157-62C9363B8C9B}"/>
              </a:ext>
            </a:extLst>
          </p:cNvPr>
          <p:cNvGrpSpPr/>
          <p:nvPr/>
        </p:nvGrpSpPr>
        <p:grpSpPr>
          <a:xfrm>
            <a:off x="14385372" y="5538678"/>
            <a:ext cx="2873915" cy="1724349"/>
            <a:chOff x="10533925" y="2341194"/>
            <a:chExt cx="2873915" cy="1724349"/>
          </a:xfrm>
          <a:scene3d>
            <a:camera prst="orthographicFront"/>
            <a:lightRig rig="threePt" dir="t">
              <a:rot lat="0" lon="0" rev="7500000"/>
            </a:lightRig>
          </a:scene3d>
        </p:grpSpPr>
        <p:sp>
          <p:nvSpPr>
            <p:cNvPr id="21" name="Ορθογώνιο 20">
              <a:extLst>
                <a:ext uri="{FF2B5EF4-FFF2-40B4-BE49-F238E27FC236}">
                  <a16:creationId xmlns:a16="http://schemas.microsoft.com/office/drawing/2014/main" id="{A6405F28-3F69-D018-91E6-ABA8F3083FA2}"/>
                </a:ext>
              </a:extLst>
            </p:cNvPr>
            <p:cNvSpPr/>
            <p:nvPr/>
          </p:nvSpPr>
          <p:spPr>
            <a:xfrm>
              <a:off x="10533925" y="2341194"/>
              <a:ext cx="2873915" cy="1724349"/>
            </a:xfrm>
            <a:prstGeom prst="rect">
              <a:avLst/>
            </a:prstGeom>
            <a:solidFill>
              <a:schemeClr val="accent2">
                <a:lumMod val="40000"/>
                <a:lumOff val="60000"/>
              </a:schemeClr>
            </a:solidFill>
            <a:ln>
              <a:solidFill>
                <a:schemeClr val="accent2">
                  <a:lumMod val="40000"/>
                  <a:lumOff val="60000"/>
                </a:schemeClr>
              </a:solidFill>
            </a:ln>
            <a:sp3d prstMaterial="plastic">
              <a:bevelT w="127000" h="25400" prst="relaxedInset"/>
            </a:sp3d>
          </p:spPr>
          <p:style>
            <a:lnRef idx="0">
              <a:scrgbClr r="0" g="0" b="0"/>
            </a:lnRef>
            <a:fillRef idx="3">
              <a:scrgbClr r="0" g="0" b="0"/>
            </a:fillRef>
            <a:effectRef idx="2">
              <a:schemeClr val="accent3">
                <a:alpha val="90000"/>
                <a:hueOff val="0"/>
                <a:satOff val="0"/>
                <a:lumOff val="0"/>
                <a:alphaOff val="-31111"/>
              </a:schemeClr>
            </a:effectRef>
            <a:fontRef idx="minor">
              <a:schemeClr val="lt1"/>
            </a:fontRef>
          </p:style>
          <p:txBody>
            <a:bodyPr/>
            <a:lstStyle/>
            <a:p>
              <a:endParaRPr lang="el-GR"/>
            </a:p>
          </p:txBody>
        </p:sp>
        <p:sp>
          <p:nvSpPr>
            <p:cNvPr id="22" name="TextBox 21">
              <a:extLst>
                <a:ext uri="{FF2B5EF4-FFF2-40B4-BE49-F238E27FC236}">
                  <a16:creationId xmlns:a16="http://schemas.microsoft.com/office/drawing/2014/main" id="{5FA6831E-3DC5-1734-51F2-6E0E8534AEF3}"/>
                </a:ext>
              </a:extLst>
            </p:cNvPr>
            <p:cNvSpPr txBox="1"/>
            <p:nvPr/>
          </p:nvSpPr>
          <p:spPr>
            <a:xfrm>
              <a:off x="10533925" y="2341194"/>
              <a:ext cx="2873915" cy="1724349"/>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solidFill>
                    <a:schemeClr val="tx1"/>
                  </a:solidFill>
                </a:rPr>
                <a:t>1</a:t>
              </a:r>
              <a:r>
                <a:rPr lang="el-GR" sz="2700" kern="1200" dirty="0">
                  <a:solidFill>
                    <a:schemeClr val="tx1"/>
                  </a:solidFill>
                </a:rPr>
                <a:t> </a:t>
              </a:r>
              <a:r>
                <a:rPr lang="en-US" sz="2700" kern="1200" dirty="0">
                  <a:solidFill>
                    <a:schemeClr val="tx1"/>
                  </a:solidFill>
                </a:rPr>
                <a:t>Small Grant Scheme</a:t>
              </a:r>
              <a:endParaRPr lang="el-GR" sz="2700" kern="1200" dirty="0">
                <a:solidFill>
                  <a:schemeClr val="tx1"/>
                </a:solidFill>
              </a:endParaRPr>
            </a:p>
          </p:txBody>
        </p:sp>
      </p:grpSp>
      <p:grpSp>
        <p:nvGrpSpPr>
          <p:cNvPr id="23" name="Ομάδα 22">
            <a:extLst>
              <a:ext uri="{FF2B5EF4-FFF2-40B4-BE49-F238E27FC236}">
                <a16:creationId xmlns:a16="http://schemas.microsoft.com/office/drawing/2014/main" id="{E9324AFA-73EA-D0BE-7521-EC9AC363F203}"/>
              </a:ext>
            </a:extLst>
          </p:cNvPr>
          <p:cNvGrpSpPr/>
          <p:nvPr/>
        </p:nvGrpSpPr>
        <p:grpSpPr>
          <a:xfrm>
            <a:off x="14385372" y="7570413"/>
            <a:ext cx="2873915" cy="1724349"/>
            <a:chOff x="13776095" y="2335849"/>
            <a:chExt cx="2873915" cy="1724349"/>
          </a:xfrm>
          <a:scene3d>
            <a:camera prst="orthographicFront"/>
            <a:lightRig rig="threePt" dir="t">
              <a:rot lat="0" lon="0" rev="7500000"/>
            </a:lightRig>
          </a:scene3d>
        </p:grpSpPr>
        <p:sp>
          <p:nvSpPr>
            <p:cNvPr id="24" name="Ορθογώνιο 23">
              <a:extLst>
                <a:ext uri="{FF2B5EF4-FFF2-40B4-BE49-F238E27FC236}">
                  <a16:creationId xmlns:a16="http://schemas.microsoft.com/office/drawing/2014/main" id="{AD21F917-7C2B-471F-BE0B-A9531BA22169}"/>
                </a:ext>
              </a:extLst>
            </p:cNvPr>
            <p:cNvSpPr/>
            <p:nvPr/>
          </p:nvSpPr>
          <p:spPr>
            <a:xfrm>
              <a:off x="13776095" y="2335849"/>
              <a:ext cx="2873915" cy="1724349"/>
            </a:xfrm>
            <a:prstGeom prst="rect">
              <a:avLst/>
            </a:prstGeom>
            <a:solidFill>
              <a:schemeClr val="bg2">
                <a:lumMod val="90000"/>
              </a:schemeClr>
            </a:solidFill>
            <a:sp3d prstMaterial="plastic">
              <a:bevelT w="127000" h="25400" prst="relaxedInset"/>
            </a:sp3d>
          </p:spPr>
          <p:style>
            <a:lnRef idx="0">
              <a:schemeClr val="lt1">
                <a:hueOff val="0"/>
                <a:satOff val="0"/>
                <a:lumOff val="0"/>
                <a:alphaOff val="0"/>
              </a:schemeClr>
            </a:lnRef>
            <a:fillRef idx="3">
              <a:scrgbClr r="0" g="0" b="0"/>
            </a:fillRef>
            <a:effectRef idx="2">
              <a:schemeClr val="accent3">
                <a:alpha val="90000"/>
                <a:hueOff val="0"/>
                <a:satOff val="0"/>
                <a:lumOff val="0"/>
                <a:alphaOff val="-40000"/>
              </a:schemeClr>
            </a:effectRef>
            <a:fontRef idx="minor">
              <a:schemeClr val="lt1"/>
            </a:fontRef>
          </p:style>
          <p:txBody>
            <a:bodyPr/>
            <a:lstStyle/>
            <a:p>
              <a:endParaRPr lang="el-GR"/>
            </a:p>
          </p:txBody>
        </p:sp>
        <p:sp>
          <p:nvSpPr>
            <p:cNvPr id="25" name="TextBox 24">
              <a:extLst>
                <a:ext uri="{FF2B5EF4-FFF2-40B4-BE49-F238E27FC236}">
                  <a16:creationId xmlns:a16="http://schemas.microsoft.com/office/drawing/2014/main" id="{4D8D1368-FD90-9F74-71E3-C75BAB51A2EE}"/>
                </a:ext>
              </a:extLst>
            </p:cNvPr>
            <p:cNvSpPr txBox="1"/>
            <p:nvPr/>
          </p:nvSpPr>
          <p:spPr>
            <a:xfrm>
              <a:off x="13776095" y="2335849"/>
              <a:ext cx="2873915" cy="1724349"/>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l-GR" sz="2700" kern="1200" dirty="0">
                  <a:solidFill>
                    <a:schemeClr val="tx1"/>
                  </a:solidFill>
                </a:rPr>
                <a:t>3 </a:t>
              </a:r>
              <a:r>
                <a:rPr lang="en-US" sz="2700" kern="1200" dirty="0">
                  <a:solidFill>
                    <a:schemeClr val="tx1"/>
                  </a:solidFill>
                </a:rPr>
                <a:t>Projects include bilateral relations actions </a:t>
              </a:r>
              <a:endParaRPr lang="el-GR" sz="2700" kern="1200" dirty="0">
                <a:solidFill>
                  <a:schemeClr val="tx1"/>
                </a:solidFill>
              </a:endParaRPr>
            </a:p>
          </p:txBody>
        </p:sp>
      </p:grpSp>
      <p:grpSp>
        <p:nvGrpSpPr>
          <p:cNvPr id="26" name="Ομάδα 25">
            <a:extLst>
              <a:ext uri="{FF2B5EF4-FFF2-40B4-BE49-F238E27FC236}">
                <a16:creationId xmlns:a16="http://schemas.microsoft.com/office/drawing/2014/main" id="{B6900F52-0F06-F0B8-C74E-9830809606CF}"/>
              </a:ext>
            </a:extLst>
          </p:cNvPr>
          <p:cNvGrpSpPr/>
          <p:nvPr/>
        </p:nvGrpSpPr>
        <p:grpSpPr>
          <a:xfrm>
            <a:off x="10750492" y="7627852"/>
            <a:ext cx="2873915" cy="1724349"/>
            <a:chOff x="13776095" y="2335849"/>
            <a:chExt cx="2873915" cy="1724349"/>
          </a:xfrm>
          <a:scene3d>
            <a:camera prst="orthographicFront"/>
            <a:lightRig rig="threePt" dir="t">
              <a:rot lat="0" lon="0" rev="7500000"/>
            </a:lightRig>
          </a:scene3d>
        </p:grpSpPr>
        <p:sp>
          <p:nvSpPr>
            <p:cNvPr id="27" name="Ορθογώνιο 26">
              <a:extLst>
                <a:ext uri="{FF2B5EF4-FFF2-40B4-BE49-F238E27FC236}">
                  <a16:creationId xmlns:a16="http://schemas.microsoft.com/office/drawing/2014/main" id="{4693C3DB-0C16-2A6B-4D0E-5EB9BF087A1E}"/>
                </a:ext>
              </a:extLst>
            </p:cNvPr>
            <p:cNvSpPr/>
            <p:nvPr/>
          </p:nvSpPr>
          <p:spPr>
            <a:xfrm>
              <a:off x="13776095" y="2335849"/>
              <a:ext cx="2873915" cy="1724349"/>
            </a:xfrm>
            <a:prstGeom prst="rect">
              <a:avLst/>
            </a:prstGeom>
            <a:solidFill>
              <a:schemeClr val="bg2">
                <a:lumMod val="90000"/>
              </a:schemeClr>
            </a:solidFill>
            <a:sp3d prstMaterial="plastic">
              <a:bevelT w="127000" h="25400" prst="relaxedInset"/>
            </a:sp3d>
          </p:spPr>
          <p:style>
            <a:lnRef idx="0">
              <a:schemeClr val="lt1">
                <a:hueOff val="0"/>
                <a:satOff val="0"/>
                <a:lumOff val="0"/>
                <a:alphaOff val="0"/>
              </a:schemeClr>
            </a:lnRef>
            <a:fillRef idx="3">
              <a:scrgbClr r="0" g="0" b="0"/>
            </a:fillRef>
            <a:effectRef idx="2">
              <a:schemeClr val="accent3">
                <a:alpha val="90000"/>
                <a:hueOff val="0"/>
                <a:satOff val="0"/>
                <a:lumOff val="0"/>
                <a:alphaOff val="-40000"/>
              </a:schemeClr>
            </a:effectRef>
            <a:fontRef idx="minor">
              <a:schemeClr val="lt1"/>
            </a:fontRef>
          </p:style>
          <p:txBody>
            <a:bodyPr/>
            <a:lstStyle/>
            <a:p>
              <a:endParaRPr lang="el-GR"/>
            </a:p>
          </p:txBody>
        </p:sp>
        <p:sp>
          <p:nvSpPr>
            <p:cNvPr id="28" name="TextBox 27">
              <a:extLst>
                <a:ext uri="{FF2B5EF4-FFF2-40B4-BE49-F238E27FC236}">
                  <a16:creationId xmlns:a16="http://schemas.microsoft.com/office/drawing/2014/main" id="{B07E257C-5E62-A694-8FAD-351A318B4874}"/>
                </a:ext>
              </a:extLst>
            </p:cNvPr>
            <p:cNvSpPr txBox="1"/>
            <p:nvPr/>
          </p:nvSpPr>
          <p:spPr>
            <a:xfrm>
              <a:off x="13776095" y="2335849"/>
              <a:ext cx="2873915" cy="1724349"/>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l-GR" sz="2700" kern="1200" dirty="0">
                  <a:solidFill>
                    <a:schemeClr val="tx1"/>
                  </a:solidFill>
                </a:rPr>
                <a:t>4 </a:t>
              </a:r>
              <a:r>
                <a:rPr lang="en-US" sz="2700" kern="1200" dirty="0">
                  <a:solidFill>
                    <a:schemeClr val="tx1"/>
                  </a:solidFill>
                </a:rPr>
                <a:t>Projects with partners from Donor States </a:t>
              </a:r>
              <a:endParaRPr lang="el-GR" sz="2700" kern="1200" dirty="0">
                <a:solidFill>
                  <a:schemeClr val="tx1"/>
                </a:solidFill>
              </a:endParaRPr>
            </a:p>
          </p:txBody>
        </p:sp>
      </p:grpSp>
      <p:grpSp>
        <p:nvGrpSpPr>
          <p:cNvPr id="29" name="Ομάδα 28">
            <a:extLst>
              <a:ext uri="{FF2B5EF4-FFF2-40B4-BE49-F238E27FC236}">
                <a16:creationId xmlns:a16="http://schemas.microsoft.com/office/drawing/2014/main" id="{21AEF984-5DC9-D714-028F-808F2C4F9F5E}"/>
              </a:ext>
            </a:extLst>
          </p:cNvPr>
          <p:cNvGrpSpPr/>
          <p:nvPr/>
        </p:nvGrpSpPr>
        <p:grpSpPr>
          <a:xfrm>
            <a:off x="12573000" y="2350701"/>
            <a:ext cx="2873915" cy="1126887"/>
            <a:chOff x="13776095" y="0"/>
            <a:chExt cx="2873915" cy="1724349"/>
          </a:xfrm>
          <a:solidFill>
            <a:schemeClr val="accent6">
              <a:lumMod val="20000"/>
              <a:lumOff val="80000"/>
            </a:schemeClr>
          </a:solidFill>
          <a:scene3d>
            <a:camera prst="orthographicFront"/>
            <a:lightRig rig="threePt" dir="t">
              <a:rot lat="0" lon="0" rev="7500000"/>
            </a:lightRig>
          </a:scene3d>
        </p:grpSpPr>
        <p:sp>
          <p:nvSpPr>
            <p:cNvPr id="30" name="Ορθογώνιο 29">
              <a:extLst>
                <a:ext uri="{FF2B5EF4-FFF2-40B4-BE49-F238E27FC236}">
                  <a16:creationId xmlns:a16="http://schemas.microsoft.com/office/drawing/2014/main" id="{52BCD340-36B0-9FF6-8B01-0EDFA777955C}"/>
                </a:ext>
              </a:extLst>
            </p:cNvPr>
            <p:cNvSpPr/>
            <p:nvPr/>
          </p:nvSpPr>
          <p:spPr>
            <a:xfrm>
              <a:off x="13776095" y="0"/>
              <a:ext cx="2873915" cy="1724349"/>
            </a:xfrm>
            <a:prstGeom prst="rect">
              <a:avLst/>
            </a:prstGeom>
            <a:grpFill/>
            <a:sp3d prstMaterial="plastic">
              <a:bevelT w="127000" h="25400" prst="relaxedInset"/>
            </a:sp3d>
          </p:spPr>
          <p:style>
            <a:lnRef idx="0">
              <a:schemeClr val="lt1">
                <a:hueOff val="0"/>
                <a:satOff val="0"/>
                <a:lumOff val="0"/>
                <a:alphaOff val="0"/>
              </a:schemeClr>
            </a:lnRef>
            <a:fillRef idx="3">
              <a:scrgbClr r="0" g="0" b="0"/>
            </a:fillRef>
            <a:effectRef idx="2">
              <a:schemeClr val="accent3">
                <a:alpha val="90000"/>
                <a:hueOff val="0"/>
                <a:satOff val="0"/>
                <a:lumOff val="0"/>
                <a:alphaOff val="-22222"/>
              </a:schemeClr>
            </a:effectRef>
            <a:fontRef idx="minor">
              <a:schemeClr val="lt1"/>
            </a:fontRef>
          </p:style>
          <p:txBody>
            <a:bodyPr/>
            <a:lstStyle/>
            <a:p>
              <a:endParaRPr lang="el-GR"/>
            </a:p>
          </p:txBody>
        </p:sp>
        <p:sp>
          <p:nvSpPr>
            <p:cNvPr id="31" name="TextBox 30">
              <a:extLst>
                <a:ext uri="{FF2B5EF4-FFF2-40B4-BE49-F238E27FC236}">
                  <a16:creationId xmlns:a16="http://schemas.microsoft.com/office/drawing/2014/main" id="{57435323-B3B4-9B2B-FD9A-6A751DA77339}"/>
                </a:ext>
              </a:extLst>
            </p:cNvPr>
            <p:cNvSpPr txBox="1"/>
            <p:nvPr/>
          </p:nvSpPr>
          <p:spPr>
            <a:xfrm>
              <a:off x="13776095" y="0"/>
              <a:ext cx="2873915" cy="1724349"/>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l-GR" sz="2700" dirty="0">
                  <a:solidFill>
                    <a:schemeClr val="tx1"/>
                  </a:solidFill>
                </a:rPr>
                <a:t>4</a:t>
              </a:r>
              <a:r>
                <a:rPr lang="en-US" sz="2700" kern="1200" dirty="0">
                  <a:solidFill>
                    <a:schemeClr val="tx1"/>
                  </a:solidFill>
                </a:rPr>
                <a:t> </a:t>
              </a:r>
              <a:r>
                <a:rPr lang="en-US" sz="2700" dirty="0">
                  <a:solidFill>
                    <a:schemeClr val="tx1"/>
                  </a:solidFill>
                </a:rPr>
                <a:t>Open Calls </a:t>
              </a:r>
              <a:endParaRPr lang="el-GR" sz="2700" kern="1200" dirty="0">
                <a:solidFill>
                  <a:schemeClr val="tx1"/>
                </a:solidFil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sp>
        <p:nvSpPr>
          <p:cNvPr id="4" name="AutoShape 4"/>
          <p:cNvSpPr/>
          <p:nvPr/>
        </p:nvSpPr>
        <p:spPr>
          <a:xfrm flipV="1">
            <a:off x="1028695" y="1760761"/>
            <a:ext cx="16230594" cy="38509"/>
          </a:xfrm>
          <a:prstGeom prst="line">
            <a:avLst/>
          </a:prstGeom>
          <a:ln w="9525" cap="flat">
            <a:solidFill>
              <a:srgbClr val="2B2C30"/>
            </a:solidFill>
            <a:prstDash val="solid"/>
            <a:headEnd type="none" w="sm" len="sm"/>
            <a:tailEnd type="none" w="sm" len="sm"/>
          </a:ln>
        </p:spPr>
        <p:txBody>
          <a:bodyPr/>
          <a:lstStyle/>
          <a:p>
            <a:endParaRPr lang="el-GR"/>
          </a:p>
        </p:txBody>
      </p:sp>
      <p:pic>
        <p:nvPicPr>
          <p:cNvPr id="7" name="Εικόνα 6" descr="Εικόνα που περιέχει κείμενο&#10;&#10;Περιγραφή που δημιουργήθηκε αυτόματα">
            <a:extLst>
              <a:ext uri="{FF2B5EF4-FFF2-40B4-BE49-F238E27FC236}">
                <a16:creationId xmlns:a16="http://schemas.microsoft.com/office/drawing/2014/main" id="{6F1393BE-1AA2-F42F-E603-8E272AE5D3A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6407" y="-50164"/>
            <a:ext cx="1703994" cy="1219200"/>
          </a:xfrm>
          <a:prstGeom prst="rect">
            <a:avLst/>
          </a:prstGeom>
          <a:noFill/>
        </p:spPr>
      </p:pic>
      <p:pic>
        <p:nvPicPr>
          <p:cNvPr id="8" name="Εικόνα 7" descr="Εικόνα που περιέχει κείμενο, γραμματοσειρά, λογότυπο, σύμβολο&#10;&#10;Περιγραφή που δημιουργήθηκε αυτόματα">
            <a:extLst>
              <a:ext uri="{FF2B5EF4-FFF2-40B4-BE49-F238E27FC236}">
                <a16:creationId xmlns:a16="http://schemas.microsoft.com/office/drawing/2014/main" id="{51DDF615-96BF-AF9E-6BAA-C559F0B9F2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8689" y="9294762"/>
            <a:ext cx="1614488" cy="795961"/>
          </a:xfrm>
          <a:prstGeom prst="rect">
            <a:avLst/>
          </a:prstGeom>
        </p:spPr>
      </p:pic>
      <p:pic>
        <p:nvPicPr>
          <p:cNvPr id="9" name="Εικόνα 8">
            <a:extLst>
              <a:ext uri="{FF2B5EF4-FFF2-40B4-BE49-F238E27FC236}">
                <a16:creationId xmlns:a16="http://schemas.microsoft.com/office/drawing/2014/main" id="{D5B2E571-84F4-54C1-77D3-24A853341593}"/>
              </a:ext>
            </a:extLst>
          </p:cNvPr>
          <p:cNvPicPr>
            <a:picLocks noChangeAspect="1"/>
          </p:cNvPicPr>
          <p:nvPr/>
        </p:nvPicPr>
        <p:blipFill>
          <a:blip r:embed="rId4"/>
          <a:stretch>
            <a:fillRect/>
          </a:stretch>
        </p:blipFill>
        <p:spPr>
          <a:xfrm>
            <a:off x="15316200" y="9462781"/>
            <a:ext cx="2426418" cy="627942"/>
          </a:xfrm>
          <a:prstGeom prst="rect">
            <a:avLst/>
          </a:prstGeom>
        </p:spPr>
      </p:pic>
      <p:graphicFrame>
        <p:nvGraphicFramePr>
          <p:cNvPr id="14" name="Διάγραμμα 13">
            <a:extLst>
              <a:ext uri="{FF2B5EF4-FFF2-40B4-BE49-F238E27FC236}">
                <a16:creationId xmlns:a16="http://schemas.microsoft.com/office/drawing/2014/main" id="{D2E07D0B-F41F-4996-CA3E-47370638B2C1}"/>
              </a:ext>
            </a:extLst>
          </p:cNvPr>
          <p:cNvGraphicFramePr/>
          <p:nvPr>
            <p:extLst>
              <p:ext uri="{D42A27DB-BD31-4B8C-83A1-F6EECF244321}">
                <p14:modId xmlns:p14="http://schemas.microsoft.com/office/powerpoint/2010/main" val="3066595859"/>
              </p:ext>
            </p:extLst>
          </p:nvPr>
        </p:nvGraphicFramePr>
        <p:xfrm>
          <a:off x="1065084" y="1760762"/>
          <a:ext cx="16230599" cy="753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sp>
        <p:nvSpPr>
          <p:cNvPr id="4" name="AutoShape 4"/>
          <p:cNvSpPr/>
          <p:nvPr/>
        </p:nvSpPr>
        <p:spPr>
          <a:xfrm flipV="1">
            <a:off x="1028695" y="1760761"/>
            <a:ext cx="16230594" cy="38509"/>
          </a:xfrm>
          <a:prstGeom prst="line">
            <a:avLst/>
          </a:prstGeom>
          <a:ln w="9525" cap="flat">
            <a:solidFill>
              <a:srgbClr val="2B2C30"/>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l-GR" sz="1800" b="0" i="0" u="none" strike="noStrike" kern="1200" cap="none" spc="0" normalizeH="0" baseline="0" noProof="0">
              <a:ln>
                <a:noFill/>
              </a:ln>
              <a:solidFill>
                <a:prstClr val="black"/>
              </a:solidFill>
              <a:effectLst/>
              <a:uLnTx/>
              <a:uFillTx/>
              <a:latin typeface="Calibri"/>
              <a:ea typeface="+mn-ea"/>
              <a:cs typeface="+mn-cs"/>
            </a:endParaRPr>
          </a:p>
        </p:txBody>
      </p:sp>
      <p:pic>
        <p:nvPicPr>
          <p:cNvPr id="7" name="Εικόνα 6" descr="Εικόνα που περιέχει κείμενο&#10;&#10;Περιγραφή που δημιουργήθηκε αυτόματα">
            <a:extLst>
              <a:ext uri="{FF2B5EF4-FFF2-40B4-BE49-F238E27FC236}">
                <a16:creationId xmlns:a16="http://schemas.microsoft.com/office/drawing/2014/main" id="{6F1393BE-1AA2-F42F-E603-8E272AE5D3A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6407" y="-50164"/>
            <a:ext cx="1703994" cy="1219200"/>
          </a:xfrm>
          <a:prstGeom prst="rect">
            <a:avLst/>
          </a:prstGeom>
          <a:noFill/>
        </p:spPr>
      </p:pic>
      <p:pic>
        <p:nvPicPr>
          <p:cNvPr id="8" name="Εικόνα 7" descr="Εικόνα που περιέχει κείμενο, γραμματοσειρά, λογότυπο, σύμβολο&#10;&#10;Περιγραφή που δημιουργήθηκε αυτόματα">
            <a:extLst>
              <a:ext uri="{FF2B5EF4-FFF2-40B4-BE49-F238E27FC236}">
                <a16:creationId xmlns:a16="http://schemas.microsoft.com/office/drawing/2014/main" id="{51DDF615-96BF-AF9E-6BAA-C559F0B9F2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8689" y="9294762"/>
            <a:ext cx="1614488" cy="795961"/>
          </a:xfrm>
          <a:prstGeom prst="rect">
            <a:avLst/>
          </a:prstGeom>
        </p:spPr>
      </p:pic>
      <p:pic>
        <p:nvPicPr>
          <p:cNvPr id="9" name="Εικόνα 8">
            <a:extLst>
              <a:ext uri="{FF2B5EF4-FFF2-40B4-BE49-F238E27FC236}">
                <a16:creationId xmlns:a16="http://schemas.microsoft.com/office/drawing/2014/main" id="{D5B2E571-84F4-54C1-77D3-24A853341593}"/>
              </a:ext>
            </a:extLst>
          </p:cNvPr>
          <p:cNvPicPr>
            <a:picLocks noChangeAspect="1"/>
          </p:cNvPicPr>
          <p:nvPr/>
        </p:nvPicPr>
        <p:blipFill>
          <a:blip r:embed="rId4"/>
          <a:stretch>
            <a:fillRect/>
          </a:stretch>
        </p:blipFill>
        <p:spPr>
          <a:xfrm>
            <a:off x="15316200" y="9462781"/>
            <a:ext cx="2426418" cy="627942"/>
          </a:xfrm>
          <a:prstGeom prst="rect">
            <a:avLst/>
          </a:prstGeom>
        </p:spPr>
      </p:pic>
      <p:pic>
        <p:nvPicPr>
          <p:cNvPr id="3" name="Εικόνα 2">
            <a:extLst>
              <a:ext uri="{FF2B5EF4-FFF2-40B4-BE49-F238E27FC236}">
                <a16:creationId xmlns:a16="http://schemas.microsoft.com/office/drawing/2014/main" id="{A9767711-E39B-5349-9EFD-F4B361BDFA95}"/>
              </a:ext>
            </a:extLst>
          </p:cNvPr>
          <p:cNvPicPr>
            <a:picLocks noChangeAspect="1"/>
          </p:cNvPicPr>
          <p:nvPr/>
        </p:nvPicPr>
        <p:blipFill rotWithShape="1">
          <a:blip r:embed="rId5"/>
          <a:srcRect l="11251" t="8527" r="416" b="4082"/>
          <a:stretch/>
        </p:blipFill>
        <p:spPr>
          <a:xfrm>
            <a:off x="2753383" y="1943100"/>
            <a:ext cx="13715994" cy="7632989"/>
          </a:xfrm>
          <a:prstGeom prst="rect">
            <a:avLst/>
          </a:prstGeom>
        </p:spPr>
      </p:pic>
      <p:sp>
        <p:nvSpPr>
          <p:cNvPr id="10" name="TextBox 9">
            <a:extLst>
              <a:ext uri="{FF2B5EF4-FFF2-40B4-BE49-F238E27FC236}">
                <a16:creationId xmlns:a16="http://schemas.microsoft.com/office/drawing/2014/main" id="{38CC8404-7E44-082D-75C1-1E606720F3CE}"/>
              </a:ext>
            </a:extLst>
          </p:cNvPr>
          <p:cNvSpPr txBox="1"/>
          <p:nvPr/>
        </p:nvSpPr>
        <p:spPr>
          <a:xfrm>
            <a:off x="4572000" y="9684565"/>
            <a:ext cx="10439401" cy="523220"/>
          </a:xfrm>
          <a:prstGeom prst="rect">
            <a:avLst/>
          </a:prstGeom>
          <a:noFill/>
        </p:spPr>
        <p:txBody>
          <a:bodyPr wrap="square">
            <a:spAutoFit/>
          </a:bodyPr>
          <a:lstStyle/>
          <a:p>
            <a:pPr algn="ctr"/>
            <a:r>
              <a:rPr lang="it-IT" sz="2800" dirty="0">
                <a:solidFill>
                  <a:srgbClr val="FF0000"/>
                </a:solidFill>
              </a:rPr>
              <a:t>https://eeagrants-watermanagement.gr/?lang=en</a:t>
            </a:r>
            <a:endParaRPr lang="el-GR" sz="2800" dirty="0">
              <a:solidFill>
                <a:srgbClr val="FF0000"/>
              </a:solidFill>
            </a:endParaRPr>
          </a:p>
        </p:txBody>
      </p:sp>
      <p:graphicFrame>
        <p:nvGraphicFramePr>
          <p:cNvPr id="6" name="Διάγραμμα 5">
            <a:extLst>
              <a:ext uri="{FF2B5EF4-FFF2-40B4-BE49-F238E27FC236}">
                <a16:creationId xmlns:a16="http://schemas.microsoft.com/office/drawing/2014/main" id="{FE064036-DC71-5016-1657-E67F2514F83E}"/>
              </a:ext>
            </a:extLst>
          </p:cNvPr>
          <p:cNvGraphicFramePr/>
          <p:nvPr>
            <p:extLst>
              <p:ext uri="{D42A27DB-BD31-4B8C-83A1-F6EECF244321}">
                <p14:modId xmlns:p14="http://schemas.microsoft.com/office/powerpoint/2010/main" val="2429442212"/>
              </p:ext>
            </p:extLst>
          </p:nvPr>
        </p:nvGraphicFramePr>
        <p:xfrm>
          <a:off x="5486400" y="914260"/>
          <a:ext cx="7848600" cy="70788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9922075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sp>
        <p:nvSpPr>
          <p:cNvPr id="4" name="AutoShape 4"/>
          <p:cNvSpPr/>
          <p:nvPr/>
        </p:nvSpPr>
        <p:spPr>
          <a:xfrm flipV="1">
            <a:off x="1028695" y="1760761"/>
            <a:ext cx="16230594" cy="38509"/>
          </a:xfrm>
          <a:prstGeom prst="line">
            <a:avLst/>
          </a:prstGeom>
          <a:ln w="9525" cap="flat">
            <a:solidFill>
              <a:srgbClr val="2B2C30"/>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l-GR" sz="1800" b="0" i="0" u="none" strike="noStrike" kern="1200" cap="none" spc="0" normalizeH="0" baseline="0" noProof="0">
              <a:ln>
                <a:noFill/>
              </a:ln>
              <a:solidFill>
                <a:prstClr val="black"/>
              </a:solidFill>
              <a:effectLst/>
              <a:uLnTx/>
              <a:uFillTx/>
              <a:latin typeface="Calibri"/>
              <a:ea typeface="+mn-ea"/>
              <a:cs typeface="+mn-cs"/>
            </a:endParaRPr>
          </a:p>
        </p:txBody>
      </p:sp>
      <p:pic>
        <p:nvPicPr>
          <p:cNvPr id="7" name="Εικόνα 6" descr="Εικόνα που περιέχει κείμενο&#10;&#10;Περιγραφή που δημιουργήθηκε αυτόματα">
            <a:extLst>
              <a:ext uri="{FF2B5EF4-FFF2-40B4-BE49-F238E27FC236}">
                <a16:creationId xmlns:a16="http://schemas.microsoft.com/office/drawing/2014/main" id="{6F1393BE-1AA2-F42F-E603-8E272AE5D3A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6407" y="-50164"/>
            <a:ext cx="1703994" cy="1219200"/>
          </a:xfrm>
          <a:prstGeom prst="rect">
            <a:avLst/>
          </a:prstGeom>
          <a:noFill/>
        </p:spPr>
      </p:pic>
      <p:pic>
        <p:nvPicPr>
          <p:cNvPr id="8" name="Εικόνα 7" descr="Εικόνα που περιέχει κείμενο, γραμματοσειρά, λογότυπο, σύμβολο&#10;&#10;Περιγραφή που δημιουργήθηκε αυτόματα">
            <a:extLst>
              <a:ext uri="{FF2B5EF4-FFF2-40B4-BE49-F238E27FC236}">
                <a16:creationId xmlns:a16="http://schemas.microsoft.com/office/drawing/2014/main" id="{51DDF615-96BF-AF9E-6BAA-C559F0B9F2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8689" y="9294762"/>
            <a:ext cx="1614488" cy="795961"/>
          </a:xfrm>
          <a:prstGeom prst="rect">
            <a:avLst/>
          </a:prstGeom>
        </p:spPr>
      </p:pic>
      <p:pic>
        <p:nvPicPr>
          <p:cNvPr id="9" name="Εικόνα 8">
            <a:extLst>
              <a:ext uri="{FF2B5EF4-FFF2-40B4-BE49-F238E27FC236}">
                <a16:creationId xmlns:a16="http://schemas.microsoft.com/office/drawing/2014/main" id="{D5B2E571-84F4-54C1-77D3-24A853341593}"/>
              </a:ext>
            </a:extLst>
          </p:cNvPr>
          <p:cNvPicPr>
            <a:picLocks noChangeAspect="1"/>
          </p:cNvPicPr>
          <p:nvPr/>
        </p:nvPicPr>
        <p:blipFill>
          <a:blip r:embed="rId4"/>
          <a:stretch>
            <a:fillRect/>
          </a:stretch>
        </p:blipFill>
        <p:spPr>
          <a:xfrm>
            <a:off x="15316200" y="9462781"/>
            <a:ext cx="2426418" cy="627942"/>
          </a:xfrm>
          <a:prstGeom prst="rect">
            <a:avLst/>
          </a:prstGeom>
        </p:spPr>
      </p:pic>
      <p:pic>
        <p:nvPicPr>
          <p:cNvPr id="6" name="Εικόνα 5">
            <a:extLst>
              <a:ext uri="{FF2B5EF4-FFF2-40B4-BE49-F238E27FC236}">
                <a16:creationId xmlns:a16="http://schemas.microsoft.com/office/drawing/2014/main" id="{B1753852-DB8F-CF7F-6A70-3EEA4F4EF411}"/>
              </a:ext>
            </a:extLst>
          </p:cNvPr>
          <p:cNvPicPr>
            <a:picLocks noChangeAspect="1"/>
          </p:cNvPicPr>
          <p:nvPr/>
        </p:nvPicPr>
        <p:blipFill rotWithShape="1">
          <a:blip r:embed="rId5"/>
          <a:srcRect l="17917" t="12112" r="2982" b="3708"/>
          <a:stretch/>
        </p:blipFill>
        <p:spPr>
          <a:xfrm>
            <a:off x="3053983" y="1845726"/>
            <a:ext cx="12180018" cy="7291112"/>
          </a:xfrm>
          <a:prstGeom prst="rect">
            <a:avLst/>
          </a:prstGeom>
        </p:spPr>
      </p:pic>
      <p:graphicFrame>
        <p:nvGraphicFramePr>
          <p:cNvPr id="13" name="Διάγραμμα 12">
            <a:extLst>
              <a:ext uri="{FF2B5EF4-FFF2-40B4-BE49-F238E27FC236}">
                <a16:creationId xmlns:a16="http://schemas.microsoft.com/office/drawing/2014/main" id="{743A3C97-C15F-0115-BFE0-35BFDE6AAF6A}"/>
              </a:ext>
            </a:extLst>
          </p:cNvPr>
          <p:cNvGraphicFramePr/>
          <p:nvPr>
            <p:extLst>
              <p:ext uri="{D42A27DB-BD31-4B8C-83A1-F6EECF244321}">
                <p14:modId xmlns:p14="http://schemas.microsoft.com/office/powerpoint/2010/main" val="3992003862"/>
              </p:ext>
            </p:extLst>
          </p:nvPr>
        </p:nvGraphicFramePr>
        <p:xfrm>
          <a:off x="3810000" y="716197"/>
          <a:ext cx="10439408" cy="86793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0220818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FEEE7"/>
        </a:solidFill>
        <a:effectLst/>
      </p:bgPr>
    </p:bg>
    <p:spTree>
      <p:nvGrpSpPr>
        <p:cNvPr id="1" name=""/>
        <p:cNvGrpSpPr/>
        <p:nvPr/>
      </p:nvGrpSpPr>
      <p:grpSpPr>
        <a:xfrm>
          <a:off x="0" y="0"/>
          <a:ext cx="0" cy="0"/>
          <a:chOff x="0" y="0"/>
          <a:chExt cx="0" cy="0"/>
        </a:xfrm>
      </p:grpSpPr>
      <p:sp>
        <p:nvSpPr>
          <p:cNvPr id="7" name="Freeform 7"/>
          <p:cNvSpPr/>
          <p:nvPr/>
        </p:nvSpPr>
        <p:spPr>
          <a:xfrm>
            <a:off x="14604524" y="515086"/>
            <a:ext cx="2103137" cy="535547"/>
          </a:xfrm>
          <a:custGeom>
            <a:avLst/>
            <a:gdLst/>
            <a:ahLst/>
            <a:cxnLst/>
            <a:rect l="l" t="t" r="r" b="b"/>
            <a:pathLst>
              <a:path w="2103137" h="535547">
                <a:moveTo>
                  <a:pt x="0" y="0"/>
                </a:moveTo>
                <a:lnTo>
                  <a:pt x="2103137" y="0"/>
                </a:lnTo>
                <a:lnTo>
                  <a:pt x="2103137" y="535547"/>
                </a:lnTo>
                <a:lnTo>
                  <a:pt x="0" y="535547"/>
                </a:lnTo>
                <a:lnTo>
                  <a:pt x="0" y="0"/>
                </a:lnTo>
                <a:close/>
              </a:path>
            </a:pathLst>
          </a:custGeom>
          <a:blipFill>
            <a:blip r:embed="rId2"/>
            <a:stretch>
              <a:fillRect/>
            </a:stretch>
          </a:blipFill>
        </p:spPr>
        <p:txBody>
          <a:bodyPr/>
          <a:lstStyle/>
          <a:p>
            <a:endParaRPr lang="el-GR"/>
          </a:p>
        </p:txBody>
      </p:sp>
      <p:sp>
        <p:nvSpPr>
          <p:cNvPr id="8" name="TextBox 8"/>
          <p:cNvSpPr txBox="1"/>
          <p:nvPr/>
        </p:nvSpPr>
        <p:spPr>
          <a:xfrm>
            <a:off x="838200" y="1181100"/>
            <a:ext cx="16408332" cy="1731115"/>
          </a:xfrm>
          <a:prstGeom prst="rect">
            <a:avLst/>
          </a:prstGeom>
        </p:spPr>
        <p:txBody>
          <a:bodyPr lIns="0" tIns="0" rIns="0" bIns="0" rtlCol="0" anchor="t">
            <a:spAutoFit/>
          </a:bodyPr>
          <a:lstStyle/>
          <a:p>
            <a:pPr>
              <a:lnSpc>
                <a:spcPts val="15250"/>
              </a:lnSpc>
            </a:pPr>
            <a:r>
              <a:rPr lang="en-US" sz="8800" spc="83" dirty="0">
                <a:solidFill>
                  <a:srgbClr val="2B2C30"/>
                </a:solidFill>
                <a:latin typeface="Quincy"/>
              </a:rPr>
              <a:t>Thank you!</a:t>
            </a:r>
          </a:p>
        </p:txBody>
      </p:sp>
      <p:pic>
        <p:nvPicPr>
          <p:cNvPr id="11" name="Εικόνα 10">
            <a:extLst>
              <a:ext uri="{FF2B5EF4-FFF2-40B4-BE49-F238E27FC236}">
                <a16:creationId xmlns:a16="http://schemas.microsoft.com/office/drawing/2014/main" id="{D5CC24F7-69BC-22F1-8A9C-8894E57AEEE3}"/>
              </a:ext>
            </a:extLst>
          </p:cNvPr>
          <p:cNvPicPr>
            <a:picLocks noChangeAspect="1"/>
          </p:cNvPicPr>
          <p:nvPr/>
        </p:nvPicPr>
        <p:blipFill>
          <a:blip r:embed="rId3"/>
          <a:stretch>
            <a:fillRect/>
          </a:stretch>
        </p:blipFill>
        <p:spPr>
          <a:xfrm>
            <a:off x="4270014" y="3390900"/>
            <a:ext cx="9544704" cy="6358566"/>
          </a:xfrm>
          <a:prstGeom prst="rect">
            <a:avLst/>
          </a:prstGeom>
        </p:spPr>
      </p:pic>
      <p:pic>
        <p:nvPicPr>
          <p:cNvPr id="12" name="Εικόνα 11">
            <a:extLst>
              <a:ext uri="{FF2B5EF4-FFF2-40B4-BE49-F238E27FC236}">
                <a16:creationId xmlns:a16="http://schemas.microsoft.com/office/drawing/2014/main" id="{5B218EBB-F75E-3CE5-F373-322CE47270B9}"/>
              </a:ext>
            </a:extLst>
          </p:cNvPr>
          <p:cNvPicPr>
            <a:picLocks noChangeAspect="1"/>
          </p:cNvPicPr>
          <p:nvPr/>
        </p:nvPicPr>
        <p:blipFill>
          <a:blip r:embed="rId4"/>
          <a:stretch>
            <a:fillRect/>
          </a:stretch>
        </p:blipFill>
        <p:spPr>
          <a:xfrm>
            <a:off x="1053727" y="168224"/>
            <a:ext cx="1700931" cy="1219306"/>
          </a:xfrm>
          <a:prstGeom prst="rect">
            <a:avLst/>
          </a:prstGeom>
        </p:spPr>
      </p:pic>
      <p:pic>
        <p:nvPicPr>
          <p:cNvPr id="19" name="Εικόνα 18" descr="Εικόνα που περιέχει κείμενο, γραμματοσειρά, λογότυπο, σύμβολο&#10;&#10;Περιγραφή που δημιουργήθηκε αυτόματα">
            <a:extLst>
              <a:ext uri="{FF2B5EF4-FFF2-40B4-BE49-F238E27FC236}">
                <a16:creationId xmlns:a16="http://schemas.microsoft.com/office/drawing/2014/main" id="{9ED623CD-CCCA-2732-62EB-51C94A1FC2F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8689" y="9294762"/>
            <a:ext cx="1614488" cy="795961"/>
          </a:xfrm>
          <a:prstGeom prst="rect">
            <a:avLst/>
          </a:prstGeom>
        </p:spPr>
      </p:pic>
      <p:pic>
        <p:nvPicPr>
          <p:cNvPr id="20" name="Εικόνα 19">
            <a:extLst>
              <a:ext uri="{FF2B5EF4-FFF2-40B4-BE49-F238E27FC236}">
                <a16:creationId xmlns:a16="http://schemas.microsoft.com/office/drawing/2014/main" id="{D822C2B0-DDEB-ADA8-3C1C-30BBB6A722FD}"/>
              </a:ext>
            </a:extLst>
          </p:cNvPr>
          <p:cNvPicPr>
            <a:picLocks noChangeAspect="1"/>
          </p:cNvPicPr>
          <p:nvPr/>
        </p:nvPicPr>
        <p:blipFill>
          <a:blip r:embed="rId6"/>
          <a:stretch>
            <a:fillRect/>
          </a:stretch>
        </p:blipFill>
        <p:spPr>
          <a:xfrm>
            <a:off x="15316200" y="9462781"/>
            <a:ext cx="2426418" cy="627942"/>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239</TotalTime>
  <Words>241</Words>
  <Application>Microsoft Office PowerPoint</Application>
  <PresentationFormat>Προσαρμογή</PresentationFormat>
  <Paragraphs>23</Paragraphs>
  <Slides>6</Slides>
  <Notes>0</Notes>
  <HiddenSlides>0</HiddenSlides>
  <MMClips>0</MMClips>
  <ScaleCrop>false</ScaleCrop>
  <HeadingPairs>
    <vt:vector size="6" baseType="variant">
      <vt:variant>
        <vt:lpstr>Γραμματοσειρές που χρησιμοποιούνται</vt:lpstr>
      </vt:variant>
      <vt:variant>
        <vt:i4>6</vt:i4>
      </vt:variant>
      <vt:variant>
        <vt:lpstr>Θέμα</vt:lpstr>
      </vt:variant>
      <vt:variant>
        <vt:i4>1</vt:i4>
      </vt:variant>
      <vt:variant>
        <vt:lpstr>Τίτλοι διαφανειών</vt:lpstr>
      </vt:variant>
      <vt:variant>
        <vt:i4>6</vt:i4>
      </vt:variant>
    </vt:vector>
  </HeadingPairs>
  <TitlesOfParts>
    <vt:vector size="13" baseType="lpstr">
      <vt:lpstr>Public Sans Bold</vt:lpstr>
      <vt:lpstr>Public Sans</vt:lpstr>
      <vt:lpstr>Calibri</vt:lpstr>
      <vt:lpstr>Arial</vt:lpstr>
      <vt:lpstr>Quincy Light</vt:lpstr>
      <vt:lpstr>Quincy</vt:lpstr>
      <vt:lpstr>Office Theme</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Cream Neutral Minimalist New Business Pitch Deck Presentation</dc:title>
  <dc:creator>ΓΙΑΝΝΑΡΗΣ ΚΩΝΣΤΑΝΤΙΝΟΣ</dc:creator>
  <cp:lastModifiedBy>ΚΟΥΡΤΕΛΗ ΧΡΥΣΟΥΛΑ (Kourteli Xrysoula)</cp:lastModifiedBy>
  <cp:revision>9</cp:revision>
  <dcterms:created xsi:type="dcterms:W3CDTF">2006-08-16T00:00:00Z</dcterms:created>
  <dcterms:modified xsi:type="dcterms:W3CDTF">2023-11-15T11:50:06Z</dcterms:modified>
  <dc:identifier>DAFzBFWDuww</dc:identifier>
</cp:coreProperties>
</file>