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86" r:id="rId1"/>
  </p:sldMasterIdLst>
  <p:notesMasterIdLst>
    <p:notesMasterId r:id="rId11"/>
  </p:notesMasterIdLst>
  <p:sldIdLst>
    <p:sldId id="256" r:id="rId2"/>
    <p:sldId id="257" r:id="rId3"/>
    <p:sldId id="258" r:id="rId4"/>
    <p:sldId id="270" r:id="rId5"/>
    <p:sldId id="267" r:id="rId6"/>
    <p:sldId id="268" r:id="rId7"/>
    <p:sldId id="269" r:id="rId8"/>
    <p:sldId id="260" r:id="rId9"/>
    <p:sldId id="266" r:id="rId10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Verdana" panose="020B060403050404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D1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2791" autoAdjust="0"/>
  </p:normalViewPr>
  <p:slideViewPr>
    <p:cSldViewPr snapToGrid="0">
      <p:cViewPr varScale="1">
        <p:scale>
          <a:sx n="109" d="100"/>
          <a:sy n="109" d="100"/>
        </p:scale>
        <p:origin x="600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42e3e7cd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42e3e7cd_1_16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cbab3a369_1_2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cbab3a369_1_258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42e3e7cd_1_3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42e3e7cd_1_3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9111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42e3e7cd_1_3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088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42e3e7cd_1_3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3747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42e3e7cd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42e3e7cd_1_3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7122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d9c40d9f9_0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d9c40d9f9_0_230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d5f4b554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d5f4b554c_0_15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8381651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9450814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8553232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4886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2758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6998122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3269942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7847656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6839147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1646028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1850440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8259747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629225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D61F0-A3E7-4D90-8DE0-16D27BEBCA2F}" type="datetimeFigureOut">
              <a:rPr lang="el-GR" smtClean="0"/>
              <a:t>15/11/2023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8287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>
            <a:extLst>
              <a:ext uri="{FF2B5EF4-FFF2-40B4-BE49-F238E27FC236}">
                <a16:creationId xmlns:a16="http://schemas.microsoft.com/office/drawing/2014/main" id="{4DEBEF5A-30CA-DE95-1DF4-CA39339AAA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8000"/>
          </a:blip>
          <a:srcRect l="-452"/>
          <a:stretch/>
        </p:blipFill>
        <p:spPr>
          <a:xfrm>
            <a:off x="0" y="32532"/>
            <a:ext cx="9281076" cy="6313880"/>
          </a:xfrm>
          <a:prstGeom prst="rect">
            <a:avLst/>
          </a:prstGeom>
        </p:spPr>
      </p:pic>
      <p:sp>
        <p:nvSpPr>
          <p:cNvPr id="105" name="Google Shape;105;p25"/>
          <p:cNvSpPr txBox="1">
            <a:spLocks noGrp="1"/>
          </p:cNvSpPr>
          <p:nvPr>
            <p:ph type="ctrTitle"/>
          </p:nvPr>
        </p:nvSpPr>
        <p:spPr>
          <a:xfrm>
            <a:off x="63305" y="2732727"/>
            <a:ext cx="4368018" cy="54762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</a:rPr>
              <a:t>Roma Inclusion &amp; Empowerment</a:t>
            </a:r>
            <a:endParaRPr sz="2400" dirty="0">
              <a:solidFill>
                <a:schemeClr val="bg1"/>
              </a:solidFill>
            </a:endParaRPr>
          </a:p>
        </p:txBody>
      </p:sp>
      <p:sp>
        <p:nvSpPr>
          <p:cNvPr id="107" name="Google Shape;107;p25"/>
          <p:cNvSpPr txBox="1">
            <a:spLocks noGrp="1"/>
          </p:cNvSpPr>
          <p:nvPr>
            <p:ph type="subTitle" idx="4294967295"/>
          </p:nvPr>
        </p:nvSpPr>
        <p:spPr>
          <a:xfrm>
            <a:off x="127590" y="3280355"/>
            <a:ext cx="4789069" cy="8098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Vassiliki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Staikou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Ministry of </a:t>
            </a:r>
            <a:r>
              <a:rPr lang="en-US" dirty="0" err="1">
                <a:solidFill>
                  <a:schemeClr val="bg1"/>
                </a:solidFill>
              </a:rPr>
              <a:t>Labour</a:t>
            </a:r>
            <a:r>
              <a:rPr lang="en-US" dirty="0">
                <a:solidFill>
                  <a:schemeClr val="bg1"/>
                </a:solidFill>
              </a:rPr>
              <a:t> &amp; Social Security</a:t>
            </a:r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18E92F00-5568-E901-19AF-DA59EA9676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590" y="4403771"/>
            <a:ext cx="1408298" cy="7071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6"/>
          <p:cNvSpPr txBox="1">
            <a:spLocks noGrp="1"/>
          </p:cNvSpPr>
          <p:nvPr>
            <p:ph type="title"/>
          </p:nvPr>
        </p:nvSpPr>
        <p:spPr>
          <a:xfrm>
            <a:off x="475661" y="208106"/>
            <a:ext cx="8520600" cy="68737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Recent</a:t>
            </a:r>
            <a:r>
              <a:rPr lang="el-GR" sz="3600" dirty="0">
                <a:solidFill>
                  <a:srgbClr val="0070C0"/>
                </a:solidFill>
              </a:rPr>
              <a:t> </a:t>
            </a:r>
            <a:r>
              <a:rPr lang="en-US" sz="3600" dirty="0">
                <a:solidFill>
                  <a:srgbClr val="0070C0"/>
                </a:solidFill>
              </a:rPr>
              <a:t>Milestones</a:t>
            </a:r>
            <a:endParaRPr lang="el-GR" sz="3600" dirty="0">
              <a:solidFill>
                <a:srgbClr val="0070C0"/>
              </a:solidFill>
            </a:endParaRPr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1"/>
          </p:nvPr>
        </p:nvSpPr>
        <p:spPr>
          <a:xfrm>
            <a:off x="311700" y="818536"/>
            <a:ext cx="8520600" cy="43249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srgbClr val="0070C0"/>
                </a:solidFill>
                <a:latin typeface="+mj-lt"/>
              </a:rPr>
              <a:t>By the end of Jan 2023 the PO had announced 2 remaining Calls, 2 SGS related ones. Namely:</a:t>
            </a:r>
            <a:endParaRPr lang="en-GB" sz="1400" b="1" dirty="0">
              <a:solidFill>
                <a:srgbClr val="0070C0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14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On July 13th 2022 a Call regarding SGS 1 was issued having incorporated  IPO’ s consultancy and focus group methodology results resulting in the submission of 13 Applications               </a:t>
            </a:r>
            <a:r>
              <a:rPr lang="en-GB" sz="1400" b="1" dirty="0">
                <a:solidFill>
                  <a:srgbClr val="FF0000"/>
                </a:solidFill>
                <a:latin typeface="+mj-lt"/>
              </a:rPr>
              <a:t>On </a:t>
            </a:r>
            <a:r>
              <a:rPr lang="el-GR" sz="1400" b="1" dirty="0">
                <a:solidFill>
                  <a:srgbClr val="FF0000"/>
                </a:solidFill>
                <a:latin typeface="+mj-lt"/>
              </a:rPr>
              <a:t>30</a:t>
            </a:r>
            <a:r>
              <a:rPr lang="en-US" sz="1400" b="1" baseline="30000" dirty="0" err="1">
                <a:solidFill>
                  <a:srgbClr val="FF0000"/>
                </a:solidFill>
                <a:latin typeface="+mj-lt"/>
              </a:rPr>
              <a:t>th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 April </a:t>
            </a:r>
            <a:r>
              <a:rPr lang="en-GB" sz="1400" b="1" dirty="0">
                <a:solidFill>
                  <a:srgbClr val="FF0000"/>
                </a:solidFill>
                <a:latin typeface="+mj-lt"/>
              </a:rPr>
              <a:t>2023 five SGS 1 Project Contracts were signed</a:t>
            </a:r>
            <a:r>
              <a:rPr lang="el-GR" sz="1400" b="1" dirty="0">
                <a:solidFill>
                  <a:srgbClr val="FF0000"/>
                </a:solidFill>
                <a:latin typeface="+mj-lt"/>
              </a:rPr>
              <a:t>, 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enabling the implementation of 5 Roma Empowerment Projects targeting Roma Youth and Women</a:t>
            </a:r>
            <a:endParaRPr lang="en-GB" sz="1400" b="1" dirty="0">
              <a:solidFill>
                <a:srgbClr val="FF0000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1400" b="1" dirty="0">
              <a:solidFill>
                <a:srgbClr val="FF0000"/>
              </a:solidFill>
              <a:latin typeface="+mj-lt"/>
            </a:endParaRPr>
          </a:p>
          <a:p>
            <a:pPr marL="302850" indent="-285750">
              <a:buFont typeface="Wingdings" panose="05000000000000000000" pitchFamily="2" charset="2"/>
              <a:buChar char="q"/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 On 20th January 2023 </a:t>
            </a: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Call regarding SGS 2 was issued having incorporated  IPO’ s and  </a:t>
            </a:r>
          </a:p>
          <a:p>
            <a:pPr marL="17100" indent="0">
              <a:buNone/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       FMO’s consultancy and remarks</a:t>
            </a:r>
            <a:r>
              <a:rPr lang="en-US" sz="1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               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On 9</a:t>
            </a:r>
            <a:r>
              <a:rPr lang="en-US" sz="1400" b="1" baseline="30000" dirty="0">
                <a:solidFill>
                  <a:srgbClr val="FF0000"/>
                </a:solidFill>
                <a:latin typeface="+mj-lt"/>
              </a:rPr>
              <a:t>th</a:t>
            </a:r>
            <a:r>
              <a:rPr lang="en-US" sz="1400" b="1" dirty="0">
                <a:solidFill>
                  <a:srgbClr val="FF0000"/>
                </a:solidFill>
                <a:latin typeface="+mj-lt"/>
              </a:rPr>
              <a:t>  June one 2023  SGS 2 Project Contract was</a:t>
            </a:r>
          </a:p>
          <a:p>
            <a:pPr marL="1710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+mj-lt"/>
              </a:rPr>
              <a:t>         signed launching the participation of Roma school children in summer camps </a:t>
            </a:r>
            <a:b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424242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sym typeface="Proxima Nova"/>
              </a:rPr>
            </a:br>
            <a:endParaRPr lang="en-US" sz="1400" b="1" dirty="0">
              <a:solidFill>
                <a:srgbClr val="FFC000"/>
              </a:solidFill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GB" sz="1400" b="1" dirty="0">
                <a:latin typeface="+mj-lt"/>
              </a:rPr>
              <a:t>By now the PO has activated all foreseen ‘management cost’ contracts, 2 PDP and 2 SGS related ones</a:t>
            </a:r>
            <a:r>
              <a:rPr lang="el-GR" sz="1400" b="1" dirty="0">
                <a:latin typeface="+mj-lt"/>
              </a:rPr>
              <a:t>. </a:t>
            </a:r>
            <a:r>
              <a:rPr lang="en-US" sz="1400" b="1" dirty="0">
                <a:latin typeface="+mj-lt"/>
              </a:rPr>
              <a:t>Relevant figures: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400" b="1" dirty="0">
                <a:latin typeface="+mj-lt"/>
              </a:rPr>
              <a:t>Calls : 99,3%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400" b="1" dirty="0">
                <a:latin typeface="+mj-lt"/>
              </a:rPr>
              <a:t>Project Contracts: 99,3%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400" b="1" dirty="0">
                <a:latin typeface="+mj-lt"/>
              </a:rPr>
              <a:t>Expenditure: 39,6% (PDP </a:t>
            </a:r>
            <a:r>
              <a:rPr lang="en-US" sz="1400" b="1">
                <a:latin typeface="+mj-lt"/>
              </a:rPr>
              <a:t>1) </a:t>
            </a:r>
            <a:r>
              <a:rPr lang="en-US" sz="1400" b="1" dirty="0">
                <a:latin typeface="+mj-lt"/>
              </a:rPr>
              <a:t>31,33 </a:t>
            </a:r>
            <a:r>
              <a:rPr lang="en-US" sz="1400" b="1">
                <a:latin typeface="+mj-lt"/>
              </a:rPr>
              <a:t>(Management Cost)</a:t>
            </a:r>
            <a:endParaRPr lang="el-GR" sz="1400" b="1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1400" b="1" dirty="0">
              <a:latin typeface="+mj-lt"/>
            </a:endParaRPr>
          </a:p>
          <a:p>
            <a:pPr marL="114300" indent="0">
              <a:buNone/>
            </a:pPr>
            <a:endParaRPr lang="en-GB" sz="1400" b="1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GB" sz="1400" b="1" dirty="0">
              <a:latin typeface="+mj-lt"/>
            </a:endParaRPr>
          </a:p>
          <a:p>
            <a:pPr mar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br>
              <a:rPr lang="en-GB" sz="2000" b="1" dirty="0">
                <a:solidFill>
                  <a:srgbClr val="FFD200"/>
                </a:solidFill>
                <a:latin typeface="Big Shoulders Display Black" pitchFamily="2" charset="0"/>
              </a:rPr>
            </a:br>
            <a:endParaRPr lang="el-GR" sz="2000" dirty="0">
              <a:solidFill>
                <a:srgbClr val="FFD200"/>
              </a:solidFill>
            </a:endParaRPr>
          </a:p>
        </p:txBody>
      </p:sp>
      <p:sp>
        <p:nvSpPr>
          <p:cNvPr id="2" name="Βέλος: Δεξιό 1">
            <a:extLst>
              <a:ext uri="{FF2B5EF4-FFF2-40B4-BE49-F238E27FC236}">
                <a16:creationId xmlns:a16="http://schemas.microsoft.com/office/drawing/2014/main" id="{5892EC18-FDEE-7302-4670-471B92F89D17}"/>
              </a:ext>
            </a:extLst>
          </p:cNvPr>
          <p:cNvSpPr/>
          <p:nvPr/>
        </p:nvSpPr>
        <p:spPr>
          <a:xfrm>
            <a:off x="5572272" y="1456007"/>
            <a:ext cx="495300" cy="246786"/>
          </a:xfrm>
          <a:prstGeom prst="rightArrow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4" name="Βέλος: Δεξιό 3">
            <a:extLst>
              <a:ext uri="{FF2B5EF4-FFF2-40B4-BE49-F238E27FC236}">
                <a16:creationId xmlns:a16="http://schemas.microsoft.com/office/drawing/2014/main" id="{938D1479-4020-542B-C432-600FD08AB785}"/>
              </a:ext>
            </a:extLst>
          </p:cNvPr>
          <p:cNvSpPr/>
          <p:nvPr/>
        </p:nvSpPr>
        <p:spPr>
          <a:xfrm>
            <a:off x="3035719" y="2454811"/>
            <a:ext cx="474170" cy="196615"/>
          </a:xfrm>
          <a:prstGeom prst="rightArrow">
            <a:avLst>
              <a:gd name="adj1" fmla="val 50000"/>
              <a:gd name="adj2" fmla="val 47379"/>
            </a:avLst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241300" y="-1167618"/>
            <a:ext cx="4045200" cy="637024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l" defTabSz="1828526">
              <a:spcBef>
                <a:spcPts val="2000"/>
              </a:spcBef>
              <a:buClrTx/>
              <a:buSzTx/>
            </a:pPr>
            <a:b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b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b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b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PDP 1- Operation of Task Force Units in 4 Territories</a:t>
            </a:r>
            <a:br>
              <a:rPr lang="en-US" sz="1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Champion actions:</a:t>
            </a:r>
            <a:b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chemeClr val="accent5"/>
                </a:solidFill>
                <a:latin typeface="Arial"/>
                <a:ea typeface="Verdana"/>
                <a:cs typeface="Verdana"/>
              </a:rPr>
              <a:t>-drafting territorial Roma inclusion  Strategies</a:t>
            </a:r>
            <a:br>
              <a:rPr lang="en-US" sz="1400" b="1" kern="1200" dirty="0">
                <a:solidFill>
                  <a:schemeClr val="accent5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-offering structured help to Roma people</a:t>
            </a:r>
            <a:b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 so as to become visible</a:t>
            </a:r>
            <a:b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FFC000"/>
                </a:solidFill>
                <a:latin typeface="Arial"/>
                <a:ea typeface="Verdana"/>
                <a:cs typeface="Verdana"/>
              </a:rPr>
              <a:t>-monitoring of school attendance and academic progress in 4 Territories</a:t>
            </a:r>
            <a:br>
              <a:rPr lang="en-US" sz="1400" b="1" kern="1200" dirty="0">
                <a:solidFill>
                  <a:srgbClr val="FFC000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00B050"/>
                </a:solidFill>
                <a:latin typeface="Arial"/>
                <a:ea typeface="Verdana"/>
                <a:cs typeface="Verdana"/>
              </a:rPr>
              <a:t>-studying the possibility of applying relocation schemes in 4 Territories</a:t>
            </a:r>
            <a:br>
              <a:rPr lang="en-US" sz="1400" b="1" kern="1200" dirty="0">
                <a:solidFill>
                  <a:srgbClr val="00B050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FF0000"/>
                </a:solidFill>
                <a:latin typeface="Arial"/>
                <a:ea typeface="Verdana"/>
                <a:cs typeface="Verdana"/>
              </a:rPr>
              <a:t>-strong partnership with the Roma Community </a:t>
            </a:r>
            <a:r>
              <a:rPr lang="en-US" sz="1400" b="1" kern="1200" dirty="0" err="1">
                <a:solidFill>
                  <a:srgbClr val="FF0000"/>
                </a:solidFill>
                <a:latin typeface="Arial"/>
                <a:ea typeface="Verdana"/>
                <a:cs typeface="Verdana"/>
              </a:rPr>
              <a:t>Centres</a:t>
            </a:r>
            <a:r>
              <a:rPr lang="en-US" sz="1400" b="1" kern="1200" dirty="0">
                <a:solidFill>
                  <a:srgbClr val="FF0000"/>
                </a:solidFill>
                <a:latin typeface="Arial"/>
                <a:ea typeface="Verdana"/>
                <a:cs typeface="Verdana"/>
              </a:rPr>
              <a:t> &amp; Local Authorities</a:t>
            </a:r>
            <a:br>
              <a:rPr lang="en-US" sz="1400" b="1" kern="1200" dirty="0">
                <a:solidFill>
                  <a:srgbClr val="FF0000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</a:rPr>
              <a:t>-Policy  proposals</a:t>
            </a:r>
            <a:br>
              <a:rPr lang="en-US" sz="1400" b="1" kern="1200" dirty="0">
                <a:solidFill>
                  <a:srgbClr val="00B050"/>
                </a:solidFill>
                <a:latin typeface="Arial"/>
                <a:ea typeface="Verdana"/>
                <a:cs typeface="Verdana"/>
              </a:rPr>
            </a:br>
            <a:br>
              <a:rPr lang="en-US" sz="1400" b="1" kern="1200" dirty="0">
                <a:solidFill>
                  <a:srgbClr val="00B050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Measurable achievements:</a:t>
            </a:r>
            <a:br>
              <a:rPr lang="en-US" sz="1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00B0F0"/>
                </a:solidFill>
                <a:latin typeface="Arial"/>
                <a:ea typeface="Verdana"/>
                <a:cs typeface="Verdana"/>
              </a:rPr>
              <a:t>-</a:t>
            </a:r>
            <a:r>
              <a:rPr lang="en-US" sz="1400" b="1" kern="1200" dirty="0">
                <a:solidFill>
                  <a:schemeClr val="accent5"/>
                </a:solidFill>
                <a:latin typeface="Arial"/>
                <a:ea typeface="Verdana"/>
                <a:cs typeface="Verdana"/>
              </a:rPr>
              <a:t>90 meetings with pertinent Public Authorities</a:t>
            </a:r>
            <a:br>
              <a:rPr lang="en-US" sz="1400" b="1" kern="1200" dirty="0">
                <a:solidFill>
                  <a:schemeClr val="accent5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0070C0"/>
                </a:solidFill>
                <a:latin typeface="Arial"/>
                <a:ea typeface="Verdana"/>
                <a:cs typeface="Verdana"/>
              </a:rPr>
              <a:t>-100 Employment Counselors trained by the Task Force  </a:t>
            </a:r>
            <a:br>
              <a:rPr lang="en-US" sz="1400" b="1" kern="1200" dirty="0">
                <a:solidFill>
                  <a:schemeClr val="accent5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FFC000"/>
                </a:solidFill>
                <a:latin typeface="Arial"/>
                <a:ea typeface="Verdana"/>
                <a:cs typeface="Verdana"/>
              </a:rPr>
              <a:t>-20 Task Force Experts &amp; Roma mediators trained</a:t>
            </a:r>
            <a:br>
              <a:rPr lang="en-US" sz="1400" b="1" kern="1200" dirty="0">
                <a:solidFill>
                  <a:srgbClr val="FFC000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00B050"/>
                </a:solidFill>
                <a:latin typeface="Arial"/>
                <a:ea typeface="Verdana"/>
                <a:cs typeface="Verdana"/>
              </a:rPr>
              <a:t>75 visits to Roma Communities</a:t>
            </a:r>
            <a:endParaRPr lang="en-US" sz="1800" b="1" kern="1200" dirty="0">
              <a:solidFill>
                <a:srgbClr val="507CFF"/>
              </a:solidFill>
              <a:latin typeface="Arial"/>
              <a:ea typeface="Verdana"/>
              <a:cs typeface="Verdana"/>
            </a:endParaRPr>
          </a:p>
        </p:txBody>
      </p:sp>
      <p:sp>
        <p:nvSpPr>
          <p:cNvPr id="123" name="Google Shape;123;p27"/>
          <p:cNvSpPr txBox="1">
            <a:spLocks noGrp="1"/>
          </p:cNvSpPr>
          <p:nvPr>
            <p:ph type="body" idx="2"/>
          </p:nvPr>
        </p:nvSpPr>
        <p:spPr>
          <a:xfrm>
            <a:off x="4585854" y="0"/>
            <a:ext cx="4558145" cy="51434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2400" dirty="0"/>
          </a:p>
        </p:txBody>
      </p:sp>
      <p:sp>
        <p:nvSpPr>
          <p:cNvPr id="11" name="Βέλος λυγισμένο προς τα επάνω 10"/>
          <p:cNvSpPr/>
          <p:nvPr/>
        </p:nvSpPr>
        <p:spPr>
          <a:xfrm rot="5400000">
            <a:off x="4943936" y="797077"/>
            <a:ext cx="307377" cy="38962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5" name="Στρογγυλεμένο ορθογώνιο 4"/>
          <p:cNvSpPr/>
          <p:nvPr/>
        </p:nvSpPr>
        <p:spPr>
          <a:xfrm>
            <a:off x="5365481" y="968937"/>
            <a:ext cx="1615489" cy="110401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APRIL 2021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Call for Task Force Unit Recruitment </a:t>
            </a:r>
          </a:p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Dec 2021 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25 Contracts signed</a:t>
            </a:r>
            <a:endParaRPr lang="el-GR" sz="1200" dirty="0">
              <a:solidFill>
                <a:schemeClr val="bg1"/>
              </a:solidFill>
            </a:endParaRPr>
          </a:p>
        </p:txBody>
      </p:sp>
      <p:sp>
        <p:nvSpPr>
          <p:cNvPr id="6" name="Στρογγυλεμένο ορθογώνιο 5"/>
          <p:cNvSpPr/>
          <p:nvPr/>
        </p:nvSpPr>
        <p:spPr>
          <a:xfrm>
            <a:off x="4585853" y="-1"/>
            <a:ext cx="1505533" cy="838199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JANUARY 2021 </a:t>
            </a:r>
            <a:r>
              <a:rPr lang="en-US" sz="1200" dirty="0"/>
              <a:t>Contract between OP &amp; PP</a:t>
            </a:r>
            <a:endParaRPr lang="el-GR" sz="1200" dirty="0"/>
          </a:p>
        </p:txBody>
      </p:sp>
      <p:sp>
        <p:nvSpPr>
          <p:cNvPr id="21" name="Βέλος λυγισμένο προς τα επάνω 20"/>
          <p:cNvSpPr/>
          <p:nvPr/>
        </p:nvSpPr>
        <p:spPr>
          <a:xfrm rot="5400000">
            <a:off x="5832019" y="2063585"/>
            <a:ext cx="387726" cy="375764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8" name="Στρογγυλεμένο ορθογώνιο 7"/>
          <p:cNvSpPr/>
          <p:nvPr/>
        </p:nvSpPr>
        <p:spPr>
          <a:xfrm>
            <a:off x="5978236" y="2445330"/>
            <a:ext cx="1530928" cy="10003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MAY 21- JAN 22 </a:t>
            </a:r>
            <a:r>
              <a:rPr lang="en-US" sz="1000" dirty="0"/>
              <a:t>Procurement of equipped offices, cars, cell phones, internet  connections </a:t>
            </a:r>
            <a:r>
              <a:rPr lang="en-US" sz="1000" dirty="0" err="1"/>
              <a:t>etc</a:t>
            </a:r>
            <a:endParaRPr lang="el-GR" sz="1000" dirty="0"/>
          </a:p>
        </p:txBody>
      </p:sp>
      <p:sp>
        <p:nvSpPr>
          <p:cNvPr id="25" name="Βέλος λυγισμένο προς τα επάνω 24"/>
          <p:cNvSpPr/>
          <p:nvPr/>
        </p:nvSpPr>
        <p:spPr>
          <a:xfrm rot="5400000">
            <a:off x="6687472" y="3371468"/>
            <a:ext cx="267318" cy="41579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20" name="Στρογγυλεμένο ορθογώνιο 19"/>
          <p:cNvSpPr/>
          <p:nvPr/>
        </p:nvSpPr>
        <p:spPr>
          <a:xfrm>
            <a:off x="7029027" y="3567545"/>
            <a:ext cx="1350818" cy="525243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JUNE 2022</a:t>
            </a:r>
          </a:p>
          <a:p>
            <a:pPr algn="ctr"/>
            <a:r>
              <a:rPr lang="en-US" sz="1000" dirty="0"/>
              <a:t>Task Force Training Seminars</a:t>
            </a:r>
            <a:endParaRPr lang="el-GR" sz="1000" dirty="0"/>
          </a:p>
        </p:txBody>
      </p:sp>
      <p:sp>
        <p:nvSpPr>
          <p:cNvPr id="27" name="Βέλος λυγισμένο προς τα επάνω 26"/>
          <p:cNvSpPr/>
          <p:nvPr/>
        </p:nvSpPr>
        <p:spPr>
          <a:xfrm rot="5400000">
            <a:off x="7371891" y="4100911"/>
            <a:ext cx="340667" cy="32442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22" name="Στρογγυλεμένο ορθογώνιο 21"/>
          <p:cNvSpPr/>
          <p:nvPr/>
        </p:nvSpPr>
        <p:spPr>
          <a:xfrm>
            <a:off x="7209054" y="4368018"/>
            <a:ext cx="1699494" cy="731209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DEC 21-today</a:t>
            </a:r>
          </a:p>
          <a:p>
            <a:pPr algn="ctr"/>
            <a:r>
              <a:rPr lang="en-US" dirty="0"/>
              <a:t>Task Force Unit in operation </a:t>
            </a:r>
            <a:endParaRPr lang="el-G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241300" y="0"/>
            <a:ext cx="4045200" cy="520262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l" defTabSz="1828526">
              <a:spcBef>
                <a:spcPts val="2000"/>
              </a:spcBef>
              <a:buClrTx/>
              <a:buSzTx/>
            </a:pPr>
            <a: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Task Force in Action</a:t>
            </a:r>
            <a:br>
              <a:rPr lang="en-US" sz="24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 </a:t>
            </a:r>
            <a:br>
              <a:rPr lang="en-US" sz="1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endParaRPr lang="en-US" sz="1800" b="1" kern="1200" dirty="0">
              <a:solidFill>
                <a:srgbClr val="507CFF"/>
              </a:solidFill>
              <a:latin typeface="Arial"/>
              <a:ea typeface="Verdana"/>
              <a:cs typeface="Verdana"/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E77855E8-F01C-CF8A-9463-96BC6CE77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33" y="0"/>
            <a:ext cx="3589867" cy="3429000"/>
          </a:xfrm>
          <a:prstGeom prst="rect">
            <a:avLst/>
          </a:prstGeom>
          <a:noFill/>
        </p:spPr>
      </p:pic>
      <p:pic>
        <p:nvPicPr>
          <p:cNvPr id="4" name="Εικόνα 3">
            <a:extLst>
              <a:ext uri="{FF2B5EF4-FFF2-40B4-BE49-F238E27FC236}">
                <a16:creationId xmlns:a16="http://schemas.microsoft.com/office/drawing/2014/main" id="{606B078E-FFF4-7CE9-CD70-3BAC0A0E1A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369733" cy="2527300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B2F31247-8A9C-CC0E-7474-093F749FD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527300"/>
            <a:ext cx="4645664" cy="2616200"/>
          </a:xfrm>
          <a:prstGeom prst="rect">
            <a:avLst/>
          </a:prstGeom>
        </p:spPr>
      </p:pic>
      <p:pic>
        <p:nvPicPr>
          <p:cNvPr id="9" name="Εικόνα 8">
            <a:extLst>
              <a:ext uri="{FF2B5EF4-FFF2-40B4-BE49-F238E27FC236}">
                <a16:creationId xmlns:a16="http://schemas.microsoft.com/office/drawing/2014/main" id="{6F481618-A85A-8D8E-DEA4-23A0D433E4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7800" y="2571750"/>
            <a:ext cx="3826882" cy="25717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B52A36-3DAD-B023-70D1-87E8A8B1B570}"/>
              </a:ext>
            </a:extLst>
          </p:cNvPr>
          <p:cNvSpPr txBox="1"/>
          <p:nvPr/>
        </p:nvSpPr>
        <p:spPr>
          <a:xfrm>
            <a:off x="4572000" y="2571750"/>
            <a:ext cx="1066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Training school teachers</a:t>
            </a:r>
            <a:endParaRPr lang="el-GR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2D8A3B-E020-FE71-886D-96245B8CC137}"/>
              </a:ext>
            </a:extLst>
          </p:cNvPr>
          <p:cNvSpPr txBox="1"/>
          <p:nvPr/>
        </p:nvSpPr>
        <p:spPr>
          <a:xfrm>
            <a:off x="-1" y="-59121"/>
            <a:ext cx="300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Networking with a Roma NGO</a:t>
            </a:r>
            <a:endParaRPr lang="el-GR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F5547A-73B9-8C63-D454-954E17B7B2DF}"/>
              </a:ext>
            </a:extLst>
          </p:cNvPr>
          <p:cNvSpPr txBox="1"/>
          <p:nvPr/>
        </p:nvSpPr>
        <p:spPr>
          <a:xfrm>
            <a:off x="1" y="2527301"/>
            <a:ext cx="24529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Visiting a Roma settlement</a:t>
            </a:r>
            <a:endParaRPr lang="el-GR" b="1" dirty="0">
              <a:solidFill>
                <a:srgbClr val="FFC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3CE5BD-D010-07D0-5E21-73310A79CEE8}"/>
              </a:ext>
            </a:extLst>
          </p:cNvPr>
          <p:cNvSpPr txBox="1"/>
          <p:nvPr/>
        </p:nvSpPr>
        <p:spPr>
          <a:xfrm>
            <a:off x="3369733" y="0"/>
            <a:ext cx="26881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</a:rPr>
              <a:t>Informing Roma people about cancer prevention examinations</a:t>
            </a:r>
            <a:endParaRPr lang="el-GR" b="1" dirty="0">
              <a:solidFill>
                <a:srgbClr val="00B0F0"/>
              </a:solidFill>
            </a:endParaRPr>
          </a:p>
        </p:txBody>
      </p:sp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68CA8A33-5E07-0CDF-520D-BBB996C3A4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0584" y="-1"/>
            <a:ext cx="2783414" cy="25717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E6DE035-63D7-43E1-0E57-A86BBA1965F4}"/>
              </a:ext>
            </a:extLst>
          </p:cNvPr>
          <p:cNvSpPr txBox="1"/>
          <p:nvPr/>
        </p:nvSpPr>
        <p:spPr>
          <a:xfrm>
            <a:off x="6001420" y="0"/>
            <a:ext cx="2901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Networking with a Roma Community Centre</a:t>
            </a:r>
            <a:endParaRPr lang="el-GR" b="1" dirty="0">
              <a:solidFill>
                <a:srgbClr val="7030A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C26766-8862-C2F7-BF41-D6205C9D8E62}"/>
              </a:ext>
            </a:extLst>
          </p:cNvPr>
          <p:cNvSpPr txBox="1"/>
          <p:nvPr/>
        </p:nvSpPr>
        <p:spPr>
          <a:xfrm>
            <a:off x="8354682" y="2978150"/>
            <a:ext cx="7385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Task Force in Action</a:t>
            </a:r>
            <a:endParaRPr lang="el-G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25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56756" y="877125"/>
            <a:ext cx="4229744" cy="231988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l" defTabSz="1828526">
              <a:spcBef>
                <a:spcPts val="2000"/>
              </a:spcBef>
              <a:buClrTx/>
              <a:buSzTx/>
            </a:pPr>
            <a:r>
              <a:rPr lang="en-US" sz="20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PDP 2- soft actions addressed to Roma children, women and unemployed youth in </a:t>
            </a:r>
            <a:r>
              <a:rPr lang="en-US" sz="2000" b="1" kern="1200" dirty="0" err="1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Pelekas-Katerini</a:t>
            </a:r>
            <a:br>
              <a:rPr lang="en-US" sz="20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br>
              <a:rPr lang="en-US" sz="20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endParaRPr lang="en-US" sz="1000" b="1" kern="1200" dirty="0">
              <a:solidFill>
                <a:srgbClr val="0070C0"/>
              </a:solidFill>
              <a:latin typeface="Arial"/>
              <a:ea typeface="Verdana"/>
              <a:cs typeface="Verdana"/>
            </a:endParaRPr>
          </a:p>
        </p:txBody>
      </p:sp>
      <p:pic>
        <p:nvPicPr>
          <p:cNvPr id="125" name="Google Shape;12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73" y="4568875"/>
            <a:ext cx="572378" cy="4010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Στρογγυλεμένο ορθογώνιο 7"/>
          <p:cNvSpPr/>
          <p:nvPr/>
        </p:nvSpPr>
        <p:spPr>
          <a:xfrm>
            <a:off x="4768948" y="530585"/>
            <a:ext cx="3566160" cy="21493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DECEMBER 2022-JANUARY 2023</a:t>
            </a:r>
          </a:p>
          <a:p>
            <a:pPr lvl="0"/>
            <a:endParaRPr lang="en-US" sz="1000" b="1" dirty="0"/>
          </a:p>
          <a:p>
            <a:pPr lvl="0"/>
            <a:r>
              <a:rPr lang="en-US" sz="1400" b="1" dirty="0"/>
              <a:t>The</a:t>
            </a:r>
            <a:r>
              <a:rPr lang="en-US" sz="1000" b="1" dirty="0"/>
              <a:t> </a:t>
            </a:r>
            <a:r>
              <a:rPr lang="en-US" sz="1400" b="1" dirty="0"/>
              <a:t>Municipality of </a:t>
            </a:r>
            <a:r>
              <a:rPr lang="en-US" sz="1400" b="1" dirty="0" err="1"/>
              <a:t>Katerini</a:t>
            </a:r>
            <a:r>
              <a:rPr lang="en-US" sz="1400" b="1" dirty="0"/>
              <a:t> informed the PO officially of the cancellation of the housing scheme due to PUBLIC HEALTH reasons, since the existing legislation does not provide for the location and construction of a settlement in a restored HADA  (registered area of uncontrolled waste disposal)</a:t>
            </a:r>
            <a:endParaRPr lang="el-GR" sz="1400" b="1" dirty="0"/>
          </a:p>
        </p:txBody>
      </p:sp>
      <p:sp>
        <p:nvSpPr>
          <p:cNvPr id="20" name="Στρογγυλεμένο ορθογώνιο 19"/>
          <p:cNvSpPr/>
          <p:nvPr/>
        </p:nvSpPr>
        <p:spPr>
          <a:xfrm>
            <a:off x="5697417" y="3004332"/>
            <a:ext cx="3502854" cy="196561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400" b="1" dirty="0">
                <a:solidFill>
                  <a:srgbClr val="FF0000"/>
                </a:solidFill>
              </a:rPr>
              <a:t>Soft Actions are being implemented successfully in </a:t>
            </a:r>
            <a:r>
              <a:rPr lang="en-US" sz="1400" b="1" dirty="0" err="1">
                <a:solidFill>
                  <a:srgbClr val="FF0000"/>
                </a:solidFill>
              </a:rPr>
              <a:t>Katerini-Pelekas</a:t>
            </a:r>
            <a:r>
              <a:rPr lang="en-US" sz="1400" b="1" dirty="0">
                <a:solidFill>
                  <a:srgbClr val="FF0000"/>
                </a:solidFill>
              </a:rPr>
              <a:t>;</a:t>
            </a:r>
          </a:p>
          <a:p>
            <a:pPr lvl="0"/>
            <a:r>
              <a:rPr lang="en-US" sz="1400" b="1" dirty="0">
                <a:solidFill>
                  <a:srgbClr val="FFFF00"/>
                </a:solidFill>
              </a:rPr>
              <a:t>-Educational support activities, such as a study </a:t>
            </a:r>
            <a:r>
              <a:rPr lang="en-US" sz="1400" b="1" dirty="0" err="1">
                <a:solidFill>
                  <a:srgbClr val="FFFF00"/>
                </a:solidFill>
              </a:rPr>
              <a:t>centre</a:t>
            </a:r>
            <a:r>
              <a:rPr lang="en-US" sz="1400" b="1" dirty="0">
                <a:solidFill>
                  <a:srgbClr val="FFFF00"/>
                </a:solidFill>
              </a:rPr>
              <a:t>, tutoring in </a:t>
            </a:r>
            <a:r>
              <a:rPr lang="en-US" sz="1400" b="1" dirty="0" err="1">
                <a:solidFill>
                  <a:srgbClr val="FFFF00"/>
                </a:solidFill>
              </a:rPr>
              <a:t>Maths</a:t>
            </a:r>
            <a:r>
              <a:rPr lang="en-US" sz="1400" b="1" dirty="0">
                <a:solidFill>
                  <a:srgbClr val="FFFF00"/>
                </a:solidFill>
              </a:rPr>
              <a:t>, Physics, , Greek Language, school transport</a:t>
            </a:r>
            <a:r>
              <a:rPr lang="en-US" sz="1400" b="1" dirty="0">
                <a:solidFill>
                  <a:srgbClr val="FFFFFF"/>
                </a:solidFill>
              </a:rPr>
              <a:t>, </a:t>
            </a:r>
          </a:p>
          <a:p>
            <a:pPr lvl="0"/>
            <a:r>
              <a:rPr lang="en-US" sz="1400" b="1" dirty="0">
                <a:solidFill>
                  <a:srgbClr val="FFFFFF"/>
                </a:solidFill>
              </a:rPr>
              <a:t>-</a:t>
            </a:r>
            <a:r>
              <a:rPr 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Cultural, sport and recreational activities to facilitate dialogue between Roma and non-Roma communities, such as the creation of a football &amp; a swimming team</a:t>
            </a:r>
            <a:endParaRPr lang="el-GR" sz="14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1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241300" y="877125"/>
            <a:ext cx="4045200" cy="369175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457200" lvl="0" indent="-457200" algn="l" defTabSz="1828526">
              <a:spcBef>
                <a:spcPts val="2000"/>
              </a:spcBef>
              <a:buClrTx/>
              <a:buSzTx/>
              <a:buFont typeface="Arial" panose="020B0604020202020204" pitchFamily="34" charset="0"/>
              <a:buChar char="•"/>
            </a:pPr>
            <a:b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b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SGS 1- Roma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Women and Youth Empowerment</a:t>
            </a:r>
            <a:b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r>
              <a:rPr lang="en-US" sz="1400" b="1" kern="1200" dirty="0">
                <a:solidFill>
                  <a:srgbClr val="C00000"/>
                </a:solidFill>
                <a:latin typeface="Arial"/>
                <a:ea typeface="Verdana"/>
                <a:cs typeface="Verdana"/>
              </a:rPr>
              <a:t>5 Projects are being implemented successfully</a:t>
            </a:r>
            <a:br>
              <a:rPr lang="en-US" sz="1400" b="1" kern="1200" dirty="0">
                <a:solidFill>
                  <a:srgbClr val="C00000"/>
                </a:solidFill>
                <a:latin typeface="Arial"/>
                <a:ea typeface="Verdana"/>
                <a:cs typeface="Verdana"/>
              </a:rPr>
            </a:br>
            <a:r>
              <a:rPr lang="en-US" sz="1200" b="1" kern="1200" dirty="0">
                <a:solidFill>
                  <a:srgbClr val="7030A0"/>
                </a:solidFill>
                <a:latin typeface="Arial"/>
                <a:ea typeface="Verdana"/>
                <a:cs typeface="Verdana"/>
              </a:rPr>
              <a:t>• All 4 call territories are covered by the actions foreseen by the PPs;</a:t>
            </a:r>
            <a:br>
              <a:rPr lang="en-US" sz="1200" b="1" kern="1200" dirty="0">
                <a:solidFill>
                  <a:srgbClr val="7030A0"/>
                </a:solidFill>
                <a:latin typeface="Arial"/>
                <a:ea typeface="Verdana"/>
                <a:cs typeface="Verdana"/>
              </a:rPr>
            </a:br>
            <a:r>
              <a:rPr lang="en-US" sz="1200" b="1" kern="1200" dirty="0">
                <a:solidFill>
                  <a:srgbClr val="7030A0"/>
                </a:solidFill>
                <a:latin typeface="Arial"/>
                <a:ea typeface="Verdana"/>
                <a:cs typeface="Verdana"/>
              </a:rPr>
              <a:t>• </a:t>
            </a:r>
            <a:r>
              <a:rPr lang="en-US" sz="1200" b="1" kern="1200" dirty="0">
                <a:solidFill>
                  <a:schemeClr val="accent2">
                    <a:lumMod val="75000"/>
                  </a:schemeClr>
                </a:solidFill>
                <a:latin typeface="Arial"/>
                <a:ea typeface="Verdana"/>
                <a:cs typeface="Verdana"/>
              </a:rPr>
              <a:t>There are a large variety of types of PPs implementing SGS 1 projects ;</a:t>
            </a:r>
            <a:br>
              <a:rPr lang="en-US" sz="1200" b="1" kern="1200" dirty="0">
                <a:solidFill>
                  <a:schemeClr val="accent2">
                    <a:lumMod val="75000"/>
                  </a:schemeClr>
                </a:solidFill>
                <a:latin typeface="Arial"/>
                <a:ea typeface="Verdana"/>
                <a:cs typeface="Verdana"/>
              </a:rPr>
            </a:br>
            <a:r>
              <a:rPr lang="en-US" sz="1200" b="1" kern="1200" dirty="0">
                <a:solidFill>
                  <a:schemeClr val="accent2">
                    <a:lumMod val="75000"/>
                  </a:schemeClr>
                </a:solidFill>
                <a:latin typeface="Arial"/>
                <a:ea typeface="Verdana"/>
                <a:cs typeface="Verdana"/>
              </a:rPr>
              <a:t>universities, research institutes, vocational training centers and consulting agencies, local government agencies and professional unions, as well as NGOs &amp; specifically Roma NGOs;</a:t>
            </a:r>
            <a:br>
              <a:rPr lang="en-US" sz="1200" b="1" kern="1200" dirty="0">
                <a:solidFill>
                  <a:schemeClr val="accent2">
                    <a:lumMod val="75000"/>
                  </a:schemeClr>
                </a:solidFill>
                <a:latin typeface="Arial"/>
                <a:ea typeface="Verdana"/>
                <a:cs typeface="Verdana"/>
              </a:rPr>
            </a:br>
            <a:r>
              <a:rPr lang="en-US" sz="1200" b="1" kern="1200" dirty="0">
                <a:solidFill>
                  <a:srgbClr val="7030A0"/>
                </a:solidFill>
                <a:latin typeface="Arial"/>
                <a:ea typeface="Verdana"/>
                <a:cs typeface="Verdana"/>
              </a:rPr>
              <a:t>• Two of three foreseen sets of Call actions  Information-Awareness Raising-Combating Stereotypes &amp; Vocational and Business Counselling – and their corresponding objectively verifiable indicators are fully covered by the candidates’ projects. </a:t>
            </a:r>
          </a:p>
        </p:txBody>
      </p:sp>
      <p:sp>
        <p:nvSpPr>
          <p:cNvPr id="23" name="Θέση κειμένου 22"/>
          <p:cNvSpPr>
            <a:spLocks noGrp="1"/>
          </p:cNvSpPr>
          <p:nvPr>
            <p:ph type="body" idx="2"/>
          </p:nvPr>
        </p:nvSpPr>
        <p:spPr>
          <a:xfrm rot="5400000">
            <a:off x="6151916" y="1984011"/>
            <a:ext cx="287638" cy="63500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Arial"/>
            </a:pPr>
            <a:endParaRPr lang="el-GR" sz="1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  <a:cs typeface="+mn-cs"/>
              <a:sym typeface="Arial"/>
            </a:endParaRPr>
          </a:p>
        </p:txBody>
      </p:sp>
      <p:pic>
        <p:nvPicPr>
          <p:cNvPr id="125" name="Google Shape;12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73" y="4568875"/>
            <a:ext cx="572378" cy="40107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Βέλος λυγισμένο προς τα επάνω 10"/>
          <p:cNvSpPr/>
          <p:nvPr/>
        </p:nvSpPr>
        <p:spPr>
          <a:xfrm rot="5400000">
            <a:off x="4963399" y="816540"/>
            <a:ext cx="268450" cy="38962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5" name="Στρογγυλεμένο ορθογώνιο 4"/>
          <p:cNvSpPr/>
          <p:nvPr/>
        </p:nvSpPr>
        <p:spPr>
          <a:xfrm>
            <a:off x="4662134" y="11739"/>
            <a:ext cx="1320800" cy="865387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JULY 2022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Open Call for Proposals</a:t>
            </a:r>
            <a:endParaRPr lang="el-GR" sz="1000" dirty="0">
              <a:solidFill>
                <a:schemeClr val="bg1"/>
              </a:solidFill>
            </a:endParaRPr>
          </a:p>
        </p:txBody>
      </p:sp>
      <p:sp>
        <p:nvSpPr>
          <p:cNvPr id="6" name="Στρογγυλεμένο ορθογώνιο 5"/>
          <p:cNvSpPr/>
          <p:nvPr/>
        </p:nvSpPr>
        <p:spPr>
          <a:xfrm>
            <a:off x="5259684" y="1012115"/>
            <a:ext cx="1532395" cy="114557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OCT 2022</a:t>
            </a:r>
          </a:p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r>
              <a:rPr lang="en-US" sz="1000" dirty="0"/>
              <a:t>Deadline for Submission </a:t>
            </a:r>
            <a:endParaRPr lang="el-GR" sz="1000" dirty="0"/>
          </a:p>
          <a:p>
            <a:pPr algn="ctr"/>
            <a:endParaRPr lang="el-GR" sz="1200" dirty="0"/>
          </a:p>
        </p:txBody>
      </p:sp>
      <p:sp>
        <p:nvSpPr>
          <p:cNvPr id="8" name="Στρογγυλεμένο ορθογώνιο 7"/>
          <p:cNvSpPr/>
          <p:nvPr/>
        </p:nvSpPr>
        <p:spPr>
          <a:xfrm>
            <a:off x="6075679" y="2445330"/>
            <a:ext cx="1700107" cy="1000375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NOV 2022-MAR 2023</a:t>
            </a:r>
          </a:p>
          <a:p>
            <a:pPr lvl="0"/>
            <a:endParaRPr lang="en-US" sz="1000" b="1" dirty="0"/>
          </a:p>
          <a:p>
            <a:pPr lvl="0"/>
            <a:r>
              <a:rPr lang="en-US" sz="1000" b="1" dirty="0"/>
              <a:t>Appraisal of 13 proposals completed</a:t>
            </a:r>
            <a:endParaRPr lang="el-GR" sz="1000" b="1" dirty="0"/>
          </a:p>
        </p:txBody>
      </p:sp>
      <p:sp>
        <p:nvSpPr>
          <p:cNvPr id="25" name="Βέλος λυγισμένο προς τα επάνω 24"/>
          <p:cNvSpPr/>
          <p:nvPr/>
        </p:nvSpPr>
        <p:spPr>
          <a:xfrm rot="5400000">
            <a:off x="6687472" y="3371468"/>
            <a:ext cx="267318" cy="41579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20" name="Στρογγυλεμένο ορθογώνιο 19"/>
          <p:cNvSpPr/>
          <p:nvPr/>
        </p:nvSpPr>
        <p:spPr>
          <a:xfrm>
            <a:off x="7029026" y="3445705"/>
            <a:ext cx="2114973" cy="98775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APR 2023</a:t>
            </a:r>
          </a:p>
          <a:p>
            <a:pPr lvl="0"/>
            <a:endParaRPr lang="en-US" sz="1000" b="1" dirty="0"/>
          </a:p>
          <a:p>
            <a:pPr lvl="0"/>
            <a:r>
              <a:rPr lang="en-US" sz="1000" b="1" dirty="0"/>
              <a:t>Project Contracts &amp;</a:t>
            </a:r>
          </a:p>
          <a:p>
            <a:pPr lvl="0"/>
            <a:r>
              <a:rPr lang="en-US" sz="1000" b="1" dirty="0"/>
              <a:t>Implementation of Projects</a:t>
            </a:r>
            <a:endParaRPr lang="el-GR" sz="1000" b="1" dirty="0"/>
          </a:p>
        </p:txBody>
      </p:sp>
    </p:spTree>
    <p:extLst>
      <p:ext uri="{BB962C8B-B14F-4D97-AF65-F5344CB8AC3E}">
        <p14:creationId xmlns:p14="http://schemas.microsoft.com/office/powerpoint/2010/main" val="2036175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7"/>
          <p:cNvSpPr txBox="1">
            <a:spLocks noGrp="1"/>
          </p:cNvSpPr>
          <p:nvPr>
            <p:ph type="title"/>
          </p:nvPr>
        </p:nvSpPr>
        <p:spPr>
          <a:xfrm>
            <a:off x="241300" y="109501"/>
            <a:ext cx="4045200" cy="25193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l" defTabSz="1828526">
              <a:spcBef>
                <a:spcPts val="2000"/>
              </a:spcBef>
              <a:buClrTx/>
              <a:buSzTx/>
            </a:pPr>
            <a: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  <a:t>SGS 2- Promotion and Support of Roma children in summer camps</a:t>
            </a:r>
            <a:br>
              <a:rPr lang="en-US" sz="2800" b="1" kern="1200" dirty="0">
                <a:solidFill>
                  <a:srgbClr val="0070C0"/>
                </a:solidFill>
                <a:latin typeface="Arial"/>
                <a:ea typeface="Verdana"/>
                <a:cs typeface="Verdana"/>
              </a:rPr>
            </a:br>
            <a:br>
              <a:rPr lang="en-US" sz="2800" b="1" kern="1200" dirty="0">
                <a:solidFill>
                  <a:srgbClr val="507CFF"/>
                </a:solidFill>
                <a:latin typeface="Arial"/>
                <a:ea typeface="Verdana"/>
                <a:cs typeface="Verdana"/>
              </a:rPr>
            </a:br>
            <a:endParaRPr lang="en-US" sz="1400" b="1" kern="1200" dirty="0">
              <a:solidFill>
                <a:srgbClr val="507CFF"/>
              </a:solidFill>
              <a:latin typeface="Arial"/>
              <a:ea typeface="Verdana"/>
              <a:cs typeface="Verdana"/>
            </a:endParaRPr>
          </a:p>
        </p:txBody>
      </p:sp>
      <p:sp>
        <p:nvSpPr>
          <p:cNvPr id="23" name="Θέση κειμένου 22"/>
          <p:cNvSpPr>
            <a:spLocks noGrp="1"/>
          </p:cNvSpPr>
          <p:nvPr>
            <p:ph type="body" idx="2"/>
          </p:nvPr>
        </p:nvSpPr>
        <p:spPr>
          <a:xfrm rot="5400000">
            <a:off x="6151916" y="1984011"/>
            <a:ext cx="287638" cy="63500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pPr algn="ctr">
              <a:lnSpc>
                <a:spcPct val="100000"/>
              </a:lnSpc>
              <a:buClr>
                <a:srgbClr val="000000"/>
              </a:buClr>
              <a:buFont typeface="Arial"/>
            </a:pPr>
            <a:endParaRPr lang="el-GR" sz="12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latin typeface="+mn-lt"/>
              <a:ea typeface="+mn-ea"/>
              <a:cs typeface="+mn-cs"/>
              <a:sym typeface="Arial"/>
            </a:endParaRPr>
          </a:p>
        </p:txBody>
      </p:sp>
      <p:sp>
        <p:nvSpPr>
          <p:cNvPr id="11" name="Βέλος λυγισμένο προς τα επάνω 10"/>
          <p:cNvSpPr/>
          <p:nvPr/>
        </p:nvSpPr>
        <p:spPr>
          <a:xfrm rot="5400000">
            <a:off x="4963399" y="816540"/>
            <a:ext cx="268450" cy="389621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5" name="Στρογγυλεμένο ορθογώνιο 4"/>
          <p:cNvSpPr/>
          <p:nvPr/>
        </p:nvSpPr>
        <p:spPr>
          <a:xfrm>
            <a:off x="4662134" y="11739"/>
            <a:ext cx="1320800" cy="865387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NOV 2022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</a:rPr>
              <a:t>Open Call for Proposals to be announced</a:t>
            </a:r>
            <a:endParaRPr lang="el-GR" sz="1000" dirty="0">
              <a:solidFill>
                <a:schemeClr val="bg1"/>
              </a:solidFill>
            </a:endParaRPr>
          </a:p>
        </p:txBody>
      </p:sp>
      <p:sp>
        <p:nvSpPr>
          <p:cNvPr id="6" name="Στρογγυλεμένο ορθογώνιο 5"/>
          <p:cNvSpPr/>
          <p:nvPr/>
        </p:nvSpPr>
        <p:spPr>
          <a:xfrm>
            <a:off x="5259684" y="1012115"/>
            <a:ext cx="1532395" cy="114557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JAN 2023</a:t>
            </a:r>
          </a:p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r>
              <a:rPr lang="en-US" sz="1000" dirty="0"/>
              <a:t>Deadline for Submission </a:t>
            </a:r>
            <a:endParaRPr lang="el-GR" sz="1000" dirty="0"/>
          </a:p>
          <a:p>
            <a:pPr algn="ctr"/>
            <a:endParaRPr lang="el-GR" sz="1200" dirty="0"/>
          </a:p>
        </p:txBody>
      </p:sp>
      <p:sp>
        <p:nvSpPr>
          <p:cNvPr id="8" name="Στρογγυλεμένο ορθογώνιο 7"/>
          <p:cNvSpPr/>
          <p:nvPr/>
        </p:nvSpPr>
        <p:spPr>
          <a:xfrm>
            <a:off x="6295735" y="2445331"/>
            <a:ext cx="1700107" cy="1000375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MAR 2023</a:t>
            </a:r>
          </a:p>
          <a:p>
            <a:pPr lvl="0"/>
            <a:endParaRPr lang="en-US" sz="1000" b="1" dirty="0"/>
          </a:p>
          <a:p>
            <a:pPr lvl="0"/>
            <a:r>
              <a:rPr lang="en-US" sz="1000" b="1" dirty="0"/>
              <a:t>Appraisal Completed</a:t>
            </a:r>
            <a:endParaRPr lang="el-GR" sz="1000" b="1" dirty="0"/>
          </a:p>
        </p:txBody>
      </p:sp>
      <p:sp>
        <p:nvSpPr>
          <p:cNvPr id="25" name="Βέλος λυγισμένο προς τα επάνω 24"/>
          <p:cNvSpPr/>
          <p:nvPr/>
        </p:nvSpPr>
        <p:spPr>
          <a:xfrm rot="5400000">
            <a:off x="6687472" y="3371468"/>
            <a:ext cx="267318" cy="415792"/>
          </a:xfrm>
          <a:prstGeom prst="bentUpArrow">
            <a:avLst>
              <a:gd name="adj1" fmla="val 32840"/>
              <a:gd name="adj2" fmla="val 25000"/>
              <a:gd name="adj3" fmla="val 35780"/>
            </a:avLst>
          </a:prstGeom>
          <a:solidFill>
            <a:srgbClr val="507CFF">
              <a:tint val="50000"/>
              <a:hueOff val="0"/>
              <a:satOff val="0"/>
              <a:lumOff val="0"/>
              <a:alphaOff val="0"/>
            </a:srgbClr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  <a:miter lim="800000"/>
          </a:ln>
          <a:effectLst/>
        </p:spPr>
        <p:txBody>
          <a:bodyPr/>
          <a:lstStyle/>
          <a:p>
            <a:endParaRPr lang="el-GR"/>
          </a:p>
        </p:txBody>
      </p:sp>
      <p:sp>
        <p:nvSpPr>
          <p:cNvPr id="20" name="Στρογγυλεμένο ορθογώνιο 19"/>
          <p:cNvSpPr/>
          <p:nvPr/>
        </p:nvSpPr>
        <p:spPr>
          <a:xfrm>
            <a:off x="7029026" y="3445705"/>
            <a:ext cx="2114973" cy="98775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</a:rPr>
              <a:t>JUN –AYG 2023</a:t>
            </a:r>
          </a:p>
          <a:p>
            <a:pPr lvl="0"/>
            <a:endParaRPr lang="en-US" sz="1000" b="1" dirty="0"/>
          </a:p>
          <a:p>
            <a:pPr lvl="0"/>
            <a:r>
              <a:rPr lang="en-US" sz="1000" b="1" dirty="0"/>
              <a:t>Project Contracts</a:t>
            </a:r>
          </a:p>
          <a:p>
            <a:pPr lvl="0"/>
            <a:r>
              <a:rPr lang="en-US" sz="1000" b="1" dirty="0"/>
              <a:t>Implementation of Projects</a:t>
            </a:r>
            <a:endParaRPr lang="el-GR" sz="1000" b="1" dirty="0"/>
          </a:p>
        </p:txBody>
      </p:sp>
      <p:pic>
        <p:nvPicPr>
          <p:cNvPr id="3" name="Εικόνα 2" descr="Εικόνα που περιέχει ρουχισμός, άτομο, ουρανός, άνθρωποι&#10;&#10;Περιγραφή που δημιουργήθηκε αυτόματα">
            <a:extLst>
              <a:ext uri="{FF2B5EF4-FFF2-40B4-BE49-F238E27FC236}">
                <a16:creationId xmlns:a16="http://schemas.microsoft.com/office/drawing/2014/main" id="{E168DA51-465E-6C3A-9123-3A9D677C6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34" y="1882438"/>
            <a:ext cx="4116683" cy="308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72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" sz="3600" dirty="0">
                <a:solidFill>
                  <a:srgbClr val="0070C0"/>
                </a:solidFill>
              </a:rPr>
              <a:t>Next Steps  </a:t>
            </a:r>
            <a:endParaRPr sz="3600" dirty="0">
              <a:solidFill>
                <a:srgbClr val="0070C0"/>
              </a:solidFill>
            </a:endParaRPr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>
            <a:off x="311700" y="1396375"/>
            <a:ext cx="8520600" cy="317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Aft>
                <a:spcPts val="1600"/>
              </a:spcAft>
            </a:pPr>
            <a:r>
              <a:rPr lang="en" sz="2400" dirty="0">
                <a:solidFill>
                  <a:srgbClr val="00B050"/>
                </a:solidFill>
              </a:rPr>
              <a:t>A documenatry presenting the Task Force mandate and results to be produced- Dec 2023-April 2024</a:t>
            </a:r>
          </a:p>
          <a:p>
            <a:pPr marL="342900">
              <a:spcAft>
                <a:spcPts val="1600"/>
              </a:spcAft>
            </a:pPr>
            <a:r>
              <a:rPr lang="en" sz="2400" dirty="0">
                <a:solidFill>
                  <a:srgbClr val="FF0000"/>
                </a:solidFill>
              </a:rPr>
              <a:t>Bilateral Activities get started –Jan 2024</a:t>
            </a:r>
          </a:p>
          <a:p>
            <a:pPr marL="342900">
              <a:spcAft>
                <a:spcPts val="1600"/>
              </a:spcAft>
            </a:pPr>
            <a:r>
              <a:rPr lang="en" sz="2400" dirty="0">
                <a:solidFill>
                  <a:srgbClr val="FFC000"/>
                </a:solidFill>
              </a:rPr>
              <a:t>Next CC Meeting to take place in Spring 2024 jointly with the 2</a:t>
            </a:r>
            <a:r>
              <a:rPr lang="en" sz="2400" baseline="30000" dirty="0">
                <a:solidFill>
                  <a:srgbClr val="FFC000"/>
                </a:solidFill>
              </a:rPr>
              <a:t>nd</a:t>
            </a:r>
            <a:r>
              <a:rPr lang="en" sz="2400" dirty="0">
                <a:solidFill>
                  <a:srgbClr val="FFC000"/>
                </a:solidFill>
              </a:rPr>
              <a:t> Communication Programme Event</a:t>
            </a:r>
          </a:p>
          <a:p>
            <a:pPr marL="342900">
              <a:spcAft>
                <a:spcPts val="1600"/>
              </a:spcAft>
            </a:pPr>
            <a:r>
              <a:rPr lang="en" sz="2400" dirty="0">
                <a:solidFill>
                  <a:srgbClr val="0070C0"/>
                </a:solidFill>
              </a:rPr>
              <a:t>Expenditure delays to mitigate–Dec 2023-April 2024</a:t>
            </a:r>
            <a:endParaRPr sz="2400" dirty="0">
              <a:solidFill>
                <a:srgbClr val="0070C0"/>
              </a:solidFill>
            </a:endParaRPr>
          </a:p>
        </p:txBody>
      </p:sp>
      <p:pic>
        <p:nvPicPr>
          <p:cNvPr id="138" name="Google Shape;13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73" y="4568875"/>
            <a:ext cx="572378" cy="40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5"/>
          <p:cNvSpPr txBox="1">
            <a:spLocks noGrp="1"/>
          </p:cNvSpPr>
          <p:nvPr>
            <p:ph type="title" idx="4294967295"/>
          </p:nvPr>
        </p:nvSpPr>
        <p:spPr>
          <a:xfrm>
            <a:off x="0" y="709613"/>
            <a:ext cx="3663950" cy="372427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  <a:t>Thank you very much!</a:t>
            </a:r>
            <a:b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</a:b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  <a:t>https://eeagrants-roma.gr/</a:t>
            </a:r>
            <a:b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</a:br>
            <a:b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</a:br>
            <a:r>
              <a:rPr lang="el-G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Ε-</a:t>
            </a:r>
            <a:r>
              <a:rPr lang="en-US" sz="1800" dirty="0"/>
              <a:t>Mail: </a:t>
            </a:r>
            <a:br>
              <a:rPr lang="en-US" sz="1800" dirty="0"/>
            </a:br>
            <a: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  <a:t>info@eeagrants-roma.gr</a:t>
            </a:r>
            <a:br>
              <a:rPr lang="en-US" sz="1800" dirty="0"/>
            </a:br>
            <a:r>
              <a:rPr lang="en-US" sz="1800" dirty="0">
                <a:solidFill>
                  <a:srgbClr val="0000FF"/>
                </a:solidFill>
                <a:latin typeface="Verdana" panose="020B0604030504040204" pitchFamily="34" charset="0"/>
              </a:rPr>
              <a:t>espa_apko@mou.gr</a:t>
            </a:r>
            <a:br>
              <a:rPr lang="en-US" sz="1800" dirty="0"/>
            </a:br>
            <a:endParaRPr sz="1800" dirty="0"/>
          </a:p>
        </p:txBody>
      </p:sp>
      <p:pic>
        <p:nvPicPr>
          <p:cNvPr id="214" name="Google Shape;214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73" y="4568875"/>
            <a:ext cx="572378" cy="40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Εικόνα 1">
            <a:extLst>
              <a:ext uri="{FF2B5EF4-FFF2-40B4-BE49-F238E27FC236}">
                <a16:creationId xmlns:a16="http://schemas.microsoft.com/office/drawing/2014/main" id="{CA920D6D-351D-3AC4-0DFC-40C18C221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8355" y="787791"/>
            <a:ext cx="4977709" cy="3312942"/>
          </a:xfrm>
          <a:prstGeom prst="rect">
            <a:avLst/>
          </a:prstGeom>
        </p:spPr>
      </p:pic>
      <p:pic>
        <p:nvPicPr>
          <p:cNvPr id="3" name="Εικόνα 2">
            <a:extLst>
              <a:ext uri="{FF2B5EF4-FFF2-40B4-BE49-F238E27FC236}">
                <a16:creationId xmlns:a16="http://schemas.microsoft.com/office/drawing/2014/main" id="{836F6C14-29F9-E68F-86F2-405B73F525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146" y="4355709"/>
            <a:ext cx="1408298" cy="7071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1242</TotalTime>
  <Words>782</Words>
  <Application>Microsoft Office PowerPoint</Application>
  <PresentationFormat>Προβολή στην οθόνη (16:9)</PresentationFormat>
  <Paragraphs>74</Paragraphs>
  <Slides>9</Slides>
  <Notes>9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9</vt:i4>
      </vt:variant>
    </vt:vector>
  </HeadingPairs>
  <TitlesOfParts>
    <vt:vector size="16" baseType="lpstr">
      <vt:lpstr>Calibri</vt:lpstr>
      <vt:lpstr>Arial</vt:lpstr>
      <vt:lpstr>Wingdings</vt:lpstr>
      <vt:lpstr>Calibri Light</vt:lpstr>
      <vt:lpstr>Big Shoulders Display Black</vt:lpstr>
      <vt:lpstr>Verdana</vt:lpstr>
      <vt:lpstr>Θέμα του Office</vt:lpstr>
      <vt:lpstr>Roma Inclusion &amp; Empowerment</vt:lpstr>
      <vt:lpstr>Recent Milestones</vt:lpstr>
      <vt:lpstr>    PDP 1- Operation of Task Force Units in 4 Territories Champion actions: -drafting territorial Roma inclusion  Strategies -offering structured help to Roma people  so as to become visible -monitoring of school attendance and academic progress in 4 Territories -studying the possibility of applying relocation schemes in 4 Territories -strong partnership with the Roma Community Centres &amp; Local Authorities -Policy  proposals  Measurable achievements: -90 meetings with pertinent Public Authorities -100 Employment Counselors trained by the Task Force   -20 Task Force Experts &amp; Roma mediators trained 75 visits to Roma Communities</vt:lpstr>
      <vt:lpstr>Task Force in Action   </vt:lpstr>
      <vt:lpstr>PDP 2- soft actions addressed to Roma children, women and unemployed youth in Pelekas-Katerini  </vt:lpstr>
      <vt:lpstr>  SGS 1- Roma Women and Youth Empowerment 5 Projects are being implemented successfully • All 4 call territories are covered by the actions foreseen by the PPs; • There are a large variety of types of PPs implementing SGS 1 projects ; universities, research institutes, vocational training centers and consulting agencies, local government agencies and professional unions, as well as NGOs &amp; specifically Roma NGOs; • Two of three foreseen sets of Call actions  Information-Awareness Raising-Combating Stereotypes &amp; Vocational and Business Counselling – and their corresponding objectively verifiable indicators are fully covered by the candidates’ projects. </vt:lpstr>
      <vt:lpstr>SGS 2- Promotion and Support of Roma children in summer camps  </vt:lpstr>
      <vt:lpstr>Next Steps  </vt:lpstr>
      <vt:lpstr>Thank you very much!    https://eeagrants-roma.gr/  Ε-Mail:  info@eeagrants-roma.gr espa_apko@mou.gr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5th annual meeting</dc:title>
  <dc:creator>ΧΡΙΣΤΟΠΟΥΛΟΥ ΑΓΓΕΛΙΚΗ</dc:creator>
  <cp:lastModifiedBy>ΕΟΧ ΑπΚΟ 01</cp:lastModifiedBy>
  <cp:revision>117</cp:revision>
  <cp:lastPrinted>2022-11-14T16:25:25Z</cp:lastPrinted>
  <dcterms:modified xsi:type="dcterms:W3CDTF">2023-11-15T06:50:24Z</dcterms:modified>
</cp:coreProperties>
</file>