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notesMasterIdLst>
    <p:notesMasterId r:id="rId21"/>
  </p:notesMasterIdLst>
  <p:sldIdLst>
    <p:sldId id="277" r:id="rId2"/>
    <p:sldId id="257" r:id="rId3"/>
    <p:sldId id="259" r:id="rId4"/>
    <p:sldId id="261" r:id="rId5"/>
    <p:sldId id="260" r:id="rId6"/>
    <p:sldId id="262" r:id="rId7"/>
    <p:sldId id="264" r:id="rId8"/>
    <p:sldId id="263" r:id="rId9"/>
    <p:sldId id="265" r:id="rId10"/>
    <p:sldId id="271" r:id="rId11"/>
    <p:sldId id="272" r:id="rId12"/>
    <p:sldId id="273" r:id="rId13"/>
    <p:sldId id="267" r:id="rId14"/>
    <p:sldId id="266" r:id="rId15"/>
    <p:sldId id="268" r:id="rId16"/>
    <p:sldId id="269" r:id="rId17"/>
    <p:sldId id="274" r:id="rId18"/>
    <p:sldId id="275" r:id="rId19"/>
    <p:sldId id="276" r:id="rId20"/>
  </p:sldIdLst>
  <p:sldSz cx="12192000" cy="6858000"/>
  <p:notesSz cx="6797675" cy="987266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3BE61-B797-4E52-8F91-62D64F1813F3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CAC9F-5C59-4FC5-A8E8-80BC1CB3ED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8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443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6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4883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0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765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0061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751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3112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101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title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30275" y="1545950"/>
            <a:ext cx="10932276" cy="45945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Click to add text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629862" y="1315554"/>
            <a:ext cx="10932275" cy="480131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subtitle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9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972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78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27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748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853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692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109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18815E9-69A0-44CD-BCC9-C0E6A81BF482}" type="datetimeFigureOut">
              <a:rPr lang="el-GR" smtClean="0"/>
              <a:t>5/7/2024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B7DEEA6-B6F1-4D9D-91D9-9EC65FE2C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903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  <p:sldLayoutId id="2147483876" r:id="rId17"/>
    <p:sldLayoutId id="2147483877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e.kontaxaki@mou.gt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562" y="551889"/>
            <a:ext cx="6300216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Διαδικασίες ΣΔΕ </a:t>
            </a:r>
            <a:b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για την ολοκλήρωση των πράξεων</a:t>
            </a:r>
            <a:endParaRPr lang="en-GB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Υπότιτλος 2"/>
          <p:cNvSpPr txBox="1">
            <a:spLocks/>
          </p:cNvSpPr>
          <p:nvPr/>
        </p:nvSpPr>
        <p:spPr>
          <a:xfrm>
            <a:off x="2611316" y="2930403"/>
            <a:ext cx="6471138" cy="18877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XM EOX /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ΕΕΑ </a:t>
            </a:r>
            <a:r>
              <a:rPr lang="el-GR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Grants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2014-2021</a:t>
            </a:r>
            <a:endParaRPr lang="el-GR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“Κλείνοντας” τα έργα &amp; τα προγράμματα</a:t>
            </a:r>
          </a:p>
          <a:p>
            <a:pPr algn="ctr"/>
            <a:r>
              <a:rPr lang="el-GR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Τρίτη, 2 Ιουλίου 09.00-17.00 @NJV Athens </a:t>
            </a:r>
            <a:r>
              <a:rPr lang="el-GR" sz="12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Plaza</a:t>
            </a:r>
            <a:endParaRPr lang="en-US" sz="1200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Ελένη Κονταξάκη</a:t>
            </a:r>
            <a:endParaRPr lang="en-US" sz="1600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ΕΥ ΧΜ ΕΟΧ</a:t>
            </a:r>
            <a:r>
              <a: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l-GR" sz="1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Εθνικό Σημείο Επαφής</a:t>
            </a:r>
          </a:p>
        </p:txBody>
      </p:sp>
      <p:pic>
        <p:nvPicPr>
          <p:cNvPr id="5" name="Εικόνα 4" descr="EEA30_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31" y="2009041"/>
            <a:ext cx="1055077" cy="7517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5" descr="EOS logo_small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14" y="892418"/>
            <a:ext cx="789842" cy="644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Εικόνα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153" y="5831865"/>
            <a:ext cx="1539855" cy="644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68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Μακροχρόνιες υποχρεώσεις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444502"/>
            <a:ext cx="109024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Ποιες είναι και από πού προκύπτουν οι μακροχρόνιες υποχρεώσεις </a:t>
            </a:r>
            <a:endParaRPr lang="el-GR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άρθρα από τον Κανονισμό και την ΚΥΑ ΣΔΕ ΕΟΧ):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/>
            <a:endParaRPr lang="el-G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Άρθρο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8.14: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Επενδύσεις σε ακίνητα ή/και σε γη (περιλαμβανομένων και των αναπλάσεων/ανακαινίσεων) είναι λειτουργικές και χρησιμοποιούνται για τον σκοπό που περιγράφεται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πόφαση ένταξης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τουλάχιστον 5 χρόνια μετά την Απόφαση ολοκλήρωσης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πράξης</a:t>
            </a:r>
          </a:p>
          <a:p>
            <a:pPr lvl="0"/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Άρθρο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8.3: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Εξοπλισμός διατηρείται για 5 έτη και συνεχίζει να χρησιμοποιείται προς όφελος των γενικών στόχων της πράξης. Τον διατηρεί ασφαλισμένο έναντι ζημιών και τον συντηρεί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Το έχει συμπεριλάβει στο μητρώο παγίων και στον υπολογισμό απόσβεσης</a:t>
            </a:r>
          </a:p>
          <a:p>
            <a:pPr lvl="0"/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Άρθρο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9.8.3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Τήρηση αρχείου με όλα τα έγγραφα για 3 τουλάχιστον έτη από την έγκριση της τελικής έκθεσης του προγράμματος από την Επιτροπή Χ.Μ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Ειδικοί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όροι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τις προγραμματικές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συμφωνίες κατά πρόγραμμα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τις αποφάσεις ένταξης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Επιτόπιες Επαληθεύσεις – Δημοσιονομικές &amp; Ανακτήσεις:</a:t>
            </a:r>
            <a:endParaRPr lang="el-GR" b="1" dirty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τις μακροχρόνιες περιπτώσεις του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Αρθρου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8.14 θα πρέπει να γίνουν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διοικητικές ή επιτόπιες επαληθεύσεις,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όπου η μη τήρηση μπορεί να φέρει δημοσιονομικές διορθώσεις ή/και ανακτήσεις αναλογικά προς την περίοδο για την οποία δεν εκπληρώθηκαν οι απαιτήσεις. 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1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47541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Καθαρά έσοδα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3576" y="2401692"/>
            <a:ext cx="109024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Ως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«καθαρά έσοδα» νοούνται οι ταμειακές ροές που καταβάλλονται απευθείας από τους χρήστες για αγαθά ή υπηρεσίες παρεχόμενα από την πράξη (όπως τέλη τα οποία βαρύνουν άμεσα τους χρήστες για τη χρήση της υποδομής, την πώληση ή τη μίσθωση γης ή κτιρίων, ή πληρωμές για υπηρεσίες, εισιτήρια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κλπ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μείον τυχόν λειτουργικά έξοδα και έξοδα αντικατάστασης βραχύβιου εξοπλισμού τα οποία προκύπτουν κατά την αντίστοιχη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περίοδο,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εφόσον αυτά δεν χρηματοδοτούνται από την πράξη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περίπτωση παραγωγής καθαρών εσόδων κατά την υλοποίησή της πράξης, αυτά θα πρέπει να δηλωθούν κατά την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ολοκλήρωση.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καθαρά έσοδα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που δεν συμψηφίζονται από τα λειτουργικά έξοδα και τα έξοδα βραχύβιου εξοπλισμού θα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πρέπει να εκδοθεί απόφαση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ανάκτησης,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να αφαιρεθούν με ΔΚΔ κατηγορίας 2Δ. 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Βλ. Ο_Ε.I.1_4: ΟΔΗΓΙΕΣ ΓΙΑ ΤΟΝ ΥΠΟΛΟΓΙΣΜΟ ΤΩΝ ΚΑΘΑΡΩΝ ΕΣΟΔΩΝ ΓΙΑ ΠΡΑΞΕΙΣ ΤΩΝ ΠΡΟΓΡΑΜΜΑΤΩΝ ΤΟΥ ΕΣΠΑ 2014-2020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37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003" y="267241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Επιστροφή ποσών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468911"/>
            <a:ext cx="109024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Έλεγχος </a:t>
            </a:r>
            <a:r>
              <a:rPr lang="el-GR" b="1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το εάν έχουν γίνει οι προβλεπόμενες </a:t>
            </a:r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επιστροφές</a:t>
            </a:r>
          </a:p>
          <a:p>
            <a:endParaRPr lang="el-G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Αδιάθετο υπόλοιπο: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 κατάθεση στην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ΤτΕ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Τόκοι: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 κατάθεση στην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ΤτΕ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Ανακτήσιμος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ΦΠΑ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(με απόφαση ανάκτησης): Οποιαδήποτε Δ.Ο.Υ.</a:t>
            </a:r>
          </a:p>
          <a:p>
            <a:pPr lvl="0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Καθαρά έσοδα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(με απόφαση ανάκτησης): Οποιαδήποτε Δ.Ο.Υ.</a:t>
            </a:r>
          </a:p>
          <a:p>
            <a:pPr lvl="0"/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Ανακτήσεις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(με απόφαση ανάκτησης) : Οποιαδήποτε Δ.Ο.Υ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Αποδεικτικό κατάθεσης αδιάθετων υπολοίπων ή/και των τόκων που έχουν δημιουργηθεί στον αντίστοιχο λογαριασμό της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ΤτΕ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«Αδιάθετα υπόλοιπα (020) φυσικών προσώπων παρελθόντων οικονομικών ετών με IBAN GR5901000233100200000020003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«Αδιάθετα υπόλοιπα (231) νομικών προσώπων παρελθόντων οικονομικών ετών με IBAN GR8501000233100100000231000 με υποχρεωτική αναγραφή του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εναρίθμου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 έργου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τις Ανακτήσεις προσκόμιση αποδεικτικού καταβολής του ποσού στην ΔΟΥ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73917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Δημοσιονομικές διορθώσεις – Ανακτήσεις</a:t>
            </a:r>
            <a:b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(βλ. Κεφάλαιο 15 της ΚΥΑ ΣΔΕ ΕΟΧ)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2341319"/>
            <a:ext cx="10902462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Δημοσιονομικές διορθώσεις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el-GR" sz="17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17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«Δημοσιονομική Διόρθωση»: Η ακύρωση του συνόλου ή μέρους της συνδρομής ΕΟΧ ή και εθνικής συμμετοχής σε ένα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έργο,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πλαίσιο της συγχρηματοδότησής του από τα Προγράμματα ΕΟΧ της περιόδου 2014-2021, η οποία είναι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ανάλογη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της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παράτυπης/μη επιλέξιμης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δαπάνης που διαπιστώνεται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l-GR" sz="17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παράτυπη/μη επιλέξιμη δαπάνη μπορεί να διαπιστωθεί κατά την διοικητική ή επιτόπια επαλήθευση και τους ελέγχους από ελέγχους του ΧΜ ΕΟΧ ή και στο εθνικό επίπεδο</a:t>
            </a:r>
            <a:endParaRPr lang="el-GR" sz="17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περίπτωση που κρίνονται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παράτυπες/μη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επιλέξιμες δαπάνες για τις οποίες έχει καταβληθεί η αντίστοιχη δημόσια συνδρομή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ή/και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έχουν δηλωθεί σε ΔΔΔ και έχουν συμπεριληφθεί σε αίτημα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πληρωμής, εκδίδεται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απόφαση δημοσιονομικής διόρθωσης και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κατά περίπτωση φορέα, ανάκτησης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κάθε τέτοια περίπτωση θα πρέπει να ενημερώνεται ο ΦΥ και να έχει την δυνατότητα να εκφράσει αντιρρήσεις (μέσω της διαδικασίας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έκθεσης διοικητικής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 επιτόπιας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επαλήθευσης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 μέσω της συμπλήρωσης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έκθεσης διοικητικής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ξέτασης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ΟΠΣ και ενημέρωσης του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φορέα)</a:t>
            </a:r>
            <a:endParaRPr lang="el-GR" sz="17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3 μέρες από την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έκδοση απόφασης, η δημοσιονομική διόρθωση </a:t>
            </a:r>
            <a:r>
              <a:rPr lang="el-GR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θα πρέπει να έχει καταχωρηθεί και στο </a:t>
            </a:r>
            <a:r>
              <a:rPr lang="el-GR" sz="17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ΟΠΣ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π</a:t>
            </a:r>
            <a:r>
              <a:rPr lang="en-US" sz="17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ερί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πτωση δημοσιονομικών </a:t>
            </a:r>
            <a:r>
              <a:rPr lang="en-U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διορθώσεων,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χρηματοδοτική συνδρομή δεν δύναται να χρησιμοποιηθεί εκ νέου για την ίδια </a:t>
            </a:r>
            <a:r>
              <a:rPr lang="en-U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</a:t>
            </a:r>
            <a:endParaRPr lang="el-GR" sz="17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17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7441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68408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Δημοσιονομικές διορθώσεις - Ανακτήσεις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2086340"/>
            <a:ext cx="109024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Ανακτήσεις: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διαδικασία εφαρμόζεται για την ανάκτηση </a:t>
            </a:r>
            <a:r>
              <a:rPr lang="el-GR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αχρεωστήτως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ή παρανόμως καταβληθέντων ποσών, στις περιπτώσεις που προβλέπονται σύμφωνα με τα οριζόμενα στην παρ. 8 του άρθρου 42 του ν. 4914/2022, όπως παραπέμπει στον Ν4314/2014, Άρθρο 33 (βλ. παρακάτω)</a:t>
            </a:r>
          </a:p>
          <a:p>
            <a:endParaRPr lang="el-GR" sz="16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ποιους φορείς εκδίδονται Αποφάσεις ανάκτησης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α. Φυσικά πρόσωπα ή νομικά πρόσωπα ιδιωτικού δικαίου μη εποπτευόμενα από το Δημόσιο </a:t>
            </a: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β. Νομικά πρόσωπα δημοσίου δικαίου και νομικά πρόσωπα ιδιωτικού δικαίου εποπτευόμενα από το Δημόσιο ή τα Ν.Π.Δ.Δ</a:t>
            </a:r>
            <a:r>
              <a:rPr lang="el-G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β1. Νομικά πρόσωπα τα οποία έχουν μικτά έσοδα από επιχορηγήσεις και από άλλες </a:t>
            </a:r>
            <a:r>
              <a:rPr lang="el-G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δραστηριότητες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β2. Νομικά πρόσωπα τα οποία έχουν αμιγώς έσοδα από </a:t>
            </a:r>
            <a:r>
              <a:rPr lang="el-G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επιχορηγήσεις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β.3. Οργανισμοί Τοπικής Αυτοδιοίκησης (ΟΤΑ) </a:t>
            </a:r>
            <a:r>
              <a:rPr lang="el-GR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α'και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β' </a:t>
            </a:r>
            <a:r>
              <a:rPr lang="el-G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βαθμού</a:t>
            </a:r>
          </a:p>
          <a:p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εκδίδεται Απόφαση ανάκτησης: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Στις περιπτώσεις που υπόχρεος φορέας επιστροφής είναι η Κεντρική Διοίκηση εκδίδεται μόνο απόφαση δημοσιονομικής διόρθωσης (όχι ανάκτηση) Η οριστική απόφαση Δημοσιονομικής Διόρθωσης κοινοποιείται υποχρεωτικά στη ΔΔΕ η οποία θα προβεί στη μείωση του ορίου πληρωμών του επόμενου ή του μεθεπόμενου οικονομικού έτους του εθνικού σκέλους του Προγράμματος Δημοσίων Επενδύσεων του αρμόδιου Υπουργείου</a:t>
            </a:r>
            <a:r>
              <a:rPr lang="el-G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6052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Δημοσιονομικές διορθώσεις - Ανακτήσεις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708272"/>
            <a:ext cx="109024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Καταβολή ποσού προς ανάκτηση (οδηγίες ΕΣΠΑ</a:t>
            </a:r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l-GR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400050">
              <a:buAutoNum type="romanLcPeriod"/>
            </a:pP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Εμπρόθεσμη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καταβολή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ποσού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ανάκτηση των ποσών για τα οποία έχει εκδοθεί Απόφαση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ανάκτησης,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γίνεται μέσω της καταβολής του ποσού από τον υπόχρεο, σε οποιαδήποτε Δημόσια Οικονομική Υπηρεσία (Δ.Ο.Υ.), εντός δεκαπέντε (15) ημερολογιακών ημερών από την κοινοποίηση σε αυτόν της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Απόφασης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την καταβολή του ποσού, ο υπόχρεος οφείλει να προσκομίσει στη Δ.Ο.Υ. τη σχετική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Απόφαση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Δ.Ο.Υ. βεβαιώνει την είσπραξη του οφειλόμενου ποσού και ενημερώνει τον ΔΠ που εξέδωσε την Απόφαση για ανάκτηση εντός δεκαπέντε (15) ημερολογιακών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ημερών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Τον ΔΠ οφείλει να ενημερώσει και ο ΦΥ με την προσκόμιση σε αυτήν των στοιχείων τεκμηρίωσης του καταβληθέντος ποσού εντός δεκαπέντε (15) ημερολογιακών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ημερών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9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Δημοσιονομικές διορθώσεις - Ανακτήσεις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708272"/>
            <a:ext cx="1090246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Καταβολή ποσού προς ανάκτηση (οδηγίες ΕΣΠΑ</a:t>
            </a:r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l-GR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Μη εμπρόθεσμη καταβολή του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ποσού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περίπτωση μη εμπρόθεσμης καταβολής του ποσού ή παρέλευσης της προθεσμίας χωρίς ο υπόχρεος να έχει ενημερώσει τον ΔΠ που εξέδωσε την Απόφαση, η διαδικασία βεβαίωσης του χρέους ολοκληρώνεται εντός εξήντα (60) ημερών από την ημερομηνία κοινοποίησης της Απόφασης για ανάκτηση στον υπόχρεο φορέα με τη σύνταξη του Χρηματικού Καταλόγου (Ε.ΙΙΙ.2_1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ΔΠ συντάσσει τον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Xρηματικό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Kατάλογο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και τον αποστέλλει στην αρμόδια για τη φορολογία εισοδήματος Δ.Ο.Υ. του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υπόχρεου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προς ανάκτηση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αχρεωστήτως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ή παρανόμως καταβληθέν ποσό, επιβαρύνεται με τόκους υπερημερίας και τυχόν λοιπές προσαυξήσεις μετά την εκπνοή της προβλεπόμενης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προθεσμίας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αρμόδια Δ.Ο.Υ., μετά την είσπραξη των ποσών που ανακτώνται, ενημερώνει εγγράφως σχετικά τον ΔΠ που συνέταξε τον Χρηματικό Κατάλογο</a:t>
            </a:r>
          </a:p>
        </p:txBody>
      </p:sp>
    </p:spTree>
    <p:extLst>
      <p:ext uri="{BB962C8B-B14F-4D97-AF65-F5344CB8AC3E}">
        <p14:creationId xmlns:p14="http://schemas.microsoft.com/office/powerpoint/2010/main" val="350847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77200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Απόφαση </a:t>
            </a:r>
            <a:r>
              <a:rPr lang="el-GR" sz="3200" b="1" dirty="0">
                <a:solidFill>
                  <a:schemeClr val="accent1">
                    <a:lumMod val="75000"/>
                  </a:schemeClr>
                </a:solidFill>
              </a:rPr>
              <a:t>Ολοκλήρωσης </a:t>
            </a:r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Πράξης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643794"/>
            <a:ext cx="1090246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</a:t>
            </a:r>
            <a:r>
              <a:rPr lang="el-GR" b="1" i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i="1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Απόφαση Ολοκλήρωσης Πράξης </a:t>
            </a:r>
            <a:r>
              <a:rPr lang="el-GR" b="1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προσδιορίζονται</a:t>
            </a:r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endParaRPr lang="el-GR" b="1" dirty="0" smtClean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ημερομηνία έναρξης και η διάρκεια της περιόδου υποχρεωτικής τήρησης των δικαιολογητικών εγγράφων σχετικά με τις δαπάνες και τους λογιστικούς ελέγχους,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μακροχρόνιες υποχρεώσεις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άλλες σύμφωνα με τους ειδικούς όρους 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ολοκλήρωση του οικονομικού και φυσικού αντικειμένου της Πράξης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επίτευξη των δεικτών της Πράξης,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ότι η πράξη είναι σε λειτουργία (εφόσον εμπίπτει), 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τήρηση των υποχρεώσεων που ανέλαβε ο Φορέας υλοποίησης με την Απόφαση Ένταξης της Πράξης και η συμμόρφωσή του στις συστάσεις ελέγχων/επαληθεύσεων που διενεργήθηκαν από τα αρμόδια ελεγκτικά όργανα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τυχόν οικονομικές εκκρεμότητες του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ΠΔΕ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άν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έχουν επιστραφεί οι ανακτήσεις, τα αδιάθετα υπόλοιπα, τόκοι, ΦΠΑ, καθαρά έσοδα ο ΔΠ, ή εάν δεν έχουν υλοποιηθεί για αντικειμενικούς λόγους ήσσονος σημασίας συστάσεις, μπορεί να προχωρήσει σε έκδοση απόφασης ολοκλήρωσης θέτοντας σχετικό όρο στην Απόφαση Ολοκλήρωσης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61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47540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Απόφαση </a:t>
            </a:r>
            <a:r>
              <a:rPr lang="el-GR" sz="3200" b="1" dirty="0">
                <a:solidFill>
                  <a:schemeClr val="accent1">
                    <a:lumMod val="75000"/>
                  </a:schemeClr>
                </a:solidFill>
              </a:rPr>
              <a:t>Ολοκλήρωσης </a:t>
            </a:r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Πράξης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2470859"/>
            <a:ext cx="109024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</a:t>
            </a:r>
            <a:r>
              <a:rPr lang="el-GR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Απόφαση Ολοκλήρωσης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Πράξης: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Προωθείται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 τον/ην Προϊστάμενο/η ΔΠ και εγκρίνεται από τον/ην αρμόδιο/α Γενικό/ή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Ειδικό/ή Γραμματέα ή Περιφερειάρχη ή άλλο αρμόδιο όργανο. Στη συνέχεια, κοινοποιείται στο Φορέα υλοποίησης, με συνημμένο το ΤΔΠ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ολοκλήρωσης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Καταχωρίζεται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ΟΠΣ από τον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ΔΠ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Μαζί με το ΤΔΠ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ολοκλήρωσης, καθώς και όλα τα συνημμένα έγγραφα και στοιχεία τεκμηρίωσης της επαλήθευσης της Πράξης, αρχειοθετούνται στο Φάκελο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Κοινοποιείται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ΕΣΕ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αταχωρείται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Grace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46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3684" y="683479"/>
            <a:ext cx="5372100" cy="1325563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Διαδικασίες ΣΔΕ </a:t>
            </a:r>
            <a:b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για την ολοκλήρωση των πράξεων</a:t>
            </a:r>
            <a:endParaRPr lang="en-GB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87660" y="4501606"/>
            <a:ext cx="4396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b="1" dirty="0" smtClean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Σας ευχαριστώ για την προσοχή σας!</a:t>
            </a:r>
            <a:endParaRPr lang="el-GR" dirty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Υπότιτλος 2"/>
          <p:cNvSpPr txBox="1">
            <a:spLocks/>
          </p:cNvSpPr>
          <p:nvPr/>
        </p:nvSpPr>
        <p:spPr>
          <a:xfrm>
            <a:off x="416849" y="3680203"/>
            <a:ext cx="4892503" cy="4735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sz="1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Ελένη </a:t>
            </a:r>
            <a:r>
              <a:rPr lang="el-GR" sz="14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Κονταξάκη</a:t>
            </a:r>
            <a:r>
              <a:rPr lang="el-GR" sz="1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ΕΥ ΧΜ ΕΟΧ, Εθνικό Σημείο Επαφής</a:t>
            </a:r>
          </a:p>
          <a:p>
            <a:pPr algn="l"/>
            <a:r>
              <a:rPr lang="el-GR" sz="1200" b="1" i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Τηλ</a:t>
            </a:r>
            <a:r>
              <a:rPr lang="el-GR" sz="1200" b="1" i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2103258818, </a:t>
            </a:r>
            <a:r>
              <a:rPr lang="en-US" sz="1200" b="1" i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e.kontaxaki@mou.gr</a:t>
            </a:r>
            <a:endParaRPr lang="en-US" sz="1200" b="1" i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l-GR" sz="1200" b="1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Εικόνα 4" descr="EEA30_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2145633"/>
            <a:ext cx="949569" cy="698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5" descr="EOS logo_small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14" y="892418"/>
            <a:ext cx="789842" cy="644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Εικόνα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352" y="5824904"/>
            <a:ext cx="1539855" cy="644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650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69" y="665522"/>
            <a:ext cx="8761413" cy="706964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/>
                </a:solidFill>
              </a:rPr>
              <a:t>Χρονοδιάγραμμα – Σημαντικές ημερομηνίες</a:t>
            </a:r>
            <a:endParaRPr lang="en-GB" sz="3200" b="1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C0E378-77D3-79AE-98D6-A0D2BA0BC01C}"/>
              </a:ext>
            </a:extLst>
          </p:cNvPr>
          <p:cNvSpPr txBox="1"/>
          <p:nvPr/>
        </p:nvSpPr>
        <p:spPr>
          <a:xfrm>
            <a:off x="6499767" y="2232738"/>
            <a:ext cx="81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1"/>
                </a:solidFill>
              </a:rPr>
              <a:t>2024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EDD3EE-2492-8DBE-EACF-A4DA16F22F97}"/>
              </a:ext>
            </a:extLst>
          </p:cNvPr>
          <p:cNvSpPr txBox="1"/>
          <p:nvPr/>
        </p:nvSpPr>
        <p:spPr>
          <a:xfrm>
            <a:off x="10993325" y="2196621"/>
            <a:ext cx="81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1"/>
                </a:solidFill>
              </a:rPr>
              <a:t>2025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C6ABD8-DF7F-1A52-E8B1-DACCC9FEADF2}"/>
              </a:ext>
            </a:extLst>
          </p:cNvPr>
          <p:cNvSpPr txBox="1"/>
          <p:nvPr/>
        </p:nvSpPr>
        <p:spPr>
          <a:xfrm>
            <a:off x="1855272" y="3591602"/>
            <a:ext cx="1123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 smtClean="0"/>
              <a:t>3</a:t>
            </a:r>
            <a:r>
              <a:rPr lang="el-GR" sz="1400" b="1" dirty="0" smtClean="0"/>
              <a:t>0/4</a:t>
            </a:r>
            <a:endParaRPr lang="en-GB" sz="1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A67A69-CDAB-58A7-E20A-7F0636C4EAC2}"/>
              </a:ext>
            </a:extLst>
          </p:cNvPr>
          <p:cNvSpPr txBox="1"/>
          <p:nvPr/>
        </p:nvSpPr>
        <p:spPr>
          <a:xfrm>
            <a:off x="6473593" y="3683185"/>
            <a:ext cx="10635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/>
              <a:t>30/9</a:t>
            </a:r>
            <a:endParaRPr lang="en-GB" sz="14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93469B-8ACB-A00E-9D02-E32C601C732C}"/>
              </a:ext>
            </a:extLst>
          </p:cNvPr>
          <p:cNvSpPr txBox="1"/>
          <p:nvPr/>
        </p:nvSpPr>
        <p:spPr>
          <a:xfrm>
            <a:off x="9157627" y="3693557"/>
            <a:ext cx="811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nb-NO" sz="1400" b="1" dirty="0">
                <a:solidFill>
                  <a:schemeClr val="bg2">
                    <a:lumMod val="50000"/>
                  </a:schemeClr>
                </a:solidFill>
              </a:rPr>
              <a:t>0</a:t>
            </a:r>
            <a:r>
              <a:rPr lang="el-GR" sz="1400" b="1" dirty="0">
                <a:solidFill>
                  <a:schemeClr val="bg2">
                    <a:lumMod val="50000"/>
                  </a:schemeClr>
                </a:solidFill>
              </a:rPr>
              <a:t>/11</a:t>
            </a:r>
            <a:endParaRPr lang="en-GB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1724435" y="3146500"/>
            <a:ext cx="2716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/>
              <a:t>Λήξη επιλέξιμης περιόδου</a:t>
            </a:r>
          </a:p>
          <a:p>
            <a:pPr algn="ctr"/>
            <a:r>
              <a:rPr lang="el-GR" sz="1200" dirty="0" smtClean="0"/>
              <a:t>για τις δαπάνες των έργων</a:t>
            </a:r>
            <a:endParaRPr lang="nb-NO" sz="1200" b="1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CCCC73C-A02E-F930-ABEB-872E57F95ADC}"/>
              </a:ext>
            </a:extLst>
          </p:cNvPr>
          <p:cNvGrpSpPr/>
          <p:nvPr/>
        </p:nvGrpSpPr>
        <p:grpSpPr>
          <a:xfrm>
            <a:off x="526726" y="3996813"/>
            <a:ext cx="11598964" cy="2877830"/>
            <a:chOff x="987415" y="6960871"/>
            <a:chExt cx="23195243" cy="575499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4F79517-0B9E-AA1F-64CE-CBFEB1B069D7}"/>
                </a:ext>
              </a:extLst>
            </p:cNvPr>
            <p:cNvSpPr/>
            <p:nvPr/>
          </p:nvSpPr>
          <p:spPr>
            <a:xfrm>
              <a:off x="4885996" y="7445465"/>
              <a:ext cx="2507460" cy="5270399"/>
            </a:xfrm>
            <a:prstGeom prst="rect">
              <a:avLst/>
            </a:pr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66000">
                  <a:schemeClr val="bg1">
                    <a:alpha val="39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2349526-D207-808E-FB3D-A3B4CD7D270E}"/>
                </a:ext>
              </a:extLst>
            </p:cNvPr>
            <p:cNvSpPr/>
            <p:nvPr/>
          </p:nvSpPr>
          <p:spPr>
            <a:xfrm>
              <a:off x="13876341" y="6960871"/>
              <a:ext cx="160445" cy="5948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2CB96FA5-9F25-7955-FB1D-D60A5508D7C4}"/>
                </a:ext>
              </a:extLst>
            </p:cNvPr>
            <p:cNvSpPr/>
            <p:nvPr/>
          </p:nvSpPr>
          <p:spPr>
            <a:xfrm>
              <a:off x="14036787" y="6996418"/>
              <a:ext cx="10145871" cy="594829"/>
            </a:xfrm>
            <a:prstGeom prst="rightArrow">
              <a:avLst>
                <a:gd name="adj1" fmla="val 48083"/>
                <a:gd name="adj2" fmla="val 74562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B77661-11F7-E1F9-EE43-FA6FB43EB2E0}"/>
                </a:ext>
              </a:extLst>
            </p:cNvPr>
            <p:cNvSpPr/>
            <p:nvPr/>
          </p:nvSpPr>
          <p:spPr>
            <a:xfrm>
              <a:off x="987415" y="7151116"/>
              <a:ext cx="13049372" cy="29434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092BC81-57A2-4E63-64D6-C59C60634B2D}"/>
                </a:ext>
              </a:extLst>
            </p:cNvPr>
            <p:cNvSpPr/>
            <p:nvPr/>
          </p:nvSpPr>
          <p:spPr>
            <a:xfrm>
              <a:off x="4767351" y="6996415"/>
              <a:ext cx="160446" cy="5948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FA5D36A-D873-E5BC-F4B3-E5DB0D24C000}"/>
                </a:ext>
              </a:extLst>
            </p:cNvPr>
            <p:cNvSpPr/>
            <p:nvPr/>
          </p:nvSpPr>
          <p:spPr>
            <a:xfrm>
              <a:off x="19034898" y="6996415"/>
              <a:ext cx="160445" cy="5948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BDAAD8B-5DD5-C3F6-A7F1-C2AC98B82C3C}"/>
                </a:ext>
              </a:extLst>
            </p:cNvPr>
            <p:cNvSpPr/>
            <p:nvPr/>
          </p:nvSpPr>
          <p:spPr>
            <a:xfrm>
              <a:off x="16154669" y="7014513"/>
              <a:ext cx="160446" cy="5948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C38E4EF2-8C56-82D3-5692-3DB4D07AEBF8}"/>
              </a:ext>
            </a:extLst>
          </p:cNvPr>
          <p:cNvSpPr txBox="1"/>
          <p:nvPr/>
        </p:nvSpPr>
        <p:spPr>
          <a:xfrm>
            <a:off x="7720284" y="3709235"/>
            <a:ext cx="932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2">
                    <a:lumMod val="50000"/>
                  </a:schemeClr>
                </a:solidFill>
              </a:rPr>
              <a:t>30/10</a:t>
            </a:r>
            <a:endParaRPr lang="en-GB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8E0CBD-BFA4-B2B7-5836-8EC760E7E675}"/>
              </a:ext>
            </a:extLst>
          </p:cNvPr>
          <p:cNvSpPr txBox="1"/>
          <p:nvPr/>
        </p:nvSpPr>
        <p:spPr>
          <a:xfrm>
            <a:off x="2461040" y="4462185"/>
            <a:ext cx="1243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 smtClean="0"/>
              <a:t>Εξόφληση τιμολογίων </a:t>
            </a:r>
          </a:p>
          <a:p>
            <a:pPr algn="ctr"/>
            <a:r>
              <a:rPr lang="el-GR" sz="1000" b="1" dirty="0" smtClean="0"/>
              <a:t>(υπό προϋποθέσεις)</a:t>
            </a:r>
            <a:endParaRPr lang="nb-NO" sz="1000" b="1" dirty="0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1092BC81-57A2-4E63-64D6-C59C60634B2D}"/>
              </a:ext>
            </a:extLst>
          </p:cNvPr>
          <p:cNvSpPr/>
          <p:nvPr/>
        </p:nvSpPr>
        <p:spPr>
          <a:xfrm>
            <a:off x="3704083" y="3974484"/>
            <a:ext cx="80232" cy="2974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C6ABD8-DF7F-1A52-E8B1-DACCC9FEADF2}"/>
              </a:ext>
            </a:extLst>
          </p:cNvPr>
          <p:cNvSpPr txBox="1"/>
          <p:nvPr/>
        </p:nvSpPr>
        <p:spPr>
          <a:xfrm>
            <a:off x="3291182" y="3629519"/>
            <a:ext cx="9862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000" b="1" dirty="0" smtClean="0"/>
              <a:t>30</a:t>
            </a:r>
            <a:r>
              <a:rPr lang="el-GR" sz="1000" b="1" dirty="0" smtClean="0"/>
              <a:t>/5</a:t>
            </a:r>
            <a:endParaRPr lang="en-GB" sz="1000" b="1" dirty="0"/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1092BC81-57A2-4E63-64D6-C59C60634B2D}"/>
              </a:ext>
            </a:extLst>
          </p:cNvPr>
          <p:cNvSpPr/>
          <p:nvPr/>
        </p:nvSpPr>
        <p:spPr>
          <a:xfrm>
            <a:off x="5310554" y="3992206"/>
            <a:ext cx="77730" cy="2974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6C6ABD8-DF7F-1A52-E8B1-DACCC9FEADF2}"/>
              </a:ext>
            </a:extLst>
          </p:cNvPr>
          <p:cNvSpPr txBox="1"/>
          <p:nvPr/>
        </p:nvSpPr>
        <p:spPr>
          <a:xfrm>
            <a:off x="4787778" y="3659780"/>
            <a:ext cx="1123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/>
              <a:t>15/7</a:t>
            </a:r>
            <a:endParaRPr lang="en-GB" sz="14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4347961" y="3263225"/>
            <a:ext cx="2059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/>
              <a:t>Υποβολή τελικού ΔΔΔ</a:t>
            </a:r>
            <a:r>
              <a:rPr lang="en-US" sz="1200" b="1" dirty="0" smtClean="0"/>
              <a:t> (</a:t>
            </a:r>
            <a:r>
              <a:rPr lang="el-GR" sz="1200" b="1" dirty="0" smtClean="0"/>
              <a:t>ΦΥ</a:t>
            </a:r>
            <a:r>
              <a:rPr lang="en-US" sz="1200" b="1" dirty="0" smtClean="0"/>
              <a:t>)</a:t>
            </a:r>
            <a:endParaRPr lang="nb-NO" sz="1200" b="1" dirty="0"/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94F79517-0B9E-AA1F-64CE-CBFEB1B069D7}"/>
              </a:ext>
            </a:extLst>
          </p:cNvPr>
          <p:cNvSpPr/>
          <p:nvPr/>
        </p:nvSpPr>
        <p:spPr>
          <a:xfrm>
            <a:off x="3784316" y="4321232"/>
            <a:ext cx="4396364" cy="2635505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66000">
                <a:schemeClr val="bg1">
                  <a:alpha val="39000"/>
                </a:scheme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8E0CBD-BFA4-B2B7-5836-8EC760E7E675}"/>
              </a:ext>
            </a:extLst>
          </p:cNvPr>
          <p:cNvSpPr txBox="1"/>
          <p:nvPr/>
        </p:nvSpPr>
        <p:spPr>
          <a:xfrm>
            <a:off x="4608486" y="4520440"/>
            <a:ext cx="27695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 smtClean="0">
                <a:solidFill>
                  <a:schemeClr val="bg2">
                    <a:lumMod val="50000"/>
                  </a:schemeClr>
                </a:solidFill>
              </a:rPr>
              <a:t>Επιτόπιες επιθεωρήσεις έργων</a:t>
            </a:r>
            <a:endParaRPr lang="nb-NO" sz="1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5861618" y="2660025"/>
            <a:ext cx="2220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/>
              <a:t>Υποβολή Δήλωσης </a:t>
            </a:r>
          </a:p>
          <a:p>
            <a:pPr algn="ctr"/>
            <a:r>
              <a:rPr lang="el-GR" sz="1200" b="1" dirty="0" smtClean="0"/>
              <a:t>Ολοκλήρωσης Πράξης (ΦΥ)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9902296" y="3108735"/>
            <a:ext cx="23874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 smtClean="0">
                <a:solidFill>
                  <a:schemeClr val="bg2">
                    <a:lumMod val="50000"/>
                  </a:schemeClr>
                </a:solidFill>
              </a:rPr>
              <a:t>Υποβολή του </a:t>
            </a:r>
            <a:r>
              <a:rPr lang="en-US" sz="1100" b="1" dirty="0" smtClean="0">
                <a:solidFill>
                  <a:schemeClr val="bg2">
                    <a:lumMod val="50000"/>
                  </a:schemeClr>
                </a:solidFill>
              </a:rPr>
              <a:t>FINAL PROGRAMME REPORT</a:t>
            </a:r>
            <a:r>
              <a:rPr lang="el-GR" sz="11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l-GR" sz="1200" b="1" dirty="0" smtClean="0">
                <a:solidFill>
                  <a:schemeClr val="bg2">
                    <a:lumMod val="50000"/>
                  </a:schemeClr>
                </a:solidFill>
              </a:rPr>
              <a:t>(ΔΠ)</a:t>
            </a:r>
          </a:p>
          <a:p>
            <a:pPr algn="ctr"/>
            <a:r>
              <a:rPr lang="el-GR" sz="1200" b="1" dirty="0" smtClean="0">
                <a:solidFill>
                  <a:schemeClr val="bg2">
                    <a:lumMod val="50000"/>
                  </a:schemeClr>
                </a:solidFill>
              </a:rPr>
              <a:t>Ολοκλήρωση προγράμματος</a:t>
            </a:r>
            <a:endParaRPr lang="nb-NO" sz="1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" name="Ευθύγραμμο βέλος σύνδεσης 2"/>
          <p:cNvCxnSpPr>
            <a:stCxn id="44" idx="2"/>
          </p:cNvCxnSpPr>
          <p:nvPr/>
        </p:nvCxnSpPr>
        <p:spPr>
          <a:xfrm>
            <a:off x="6972025" y="3121690"/>
            <a:ext cx="0" cy="493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3">
            <a:extLst>
              <a:ext uri="{FF2B5EF4-FFF2-40B4-BE49-F238E27FC236}">
                <a16:creationId xmlns:a16="http://schemas.microsoft.com/office/drawing/2014/main" id="{9FA5D36A-D873-E5BC-F4B3-E5DB0D24C000}"/>
              </a:ext>
            </a:extLst>
          </p:cNvPr>
          <p:cNvSpPr/>
          <p:nvPr/>
        </p:nvSpPr>
        <p:spPr>
          <a:xfrm>
            <a:off x="11104167" y="4003592"/>
            <a:ext cx="80232" cy="2974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8466794" y="2686993"/>
            <a:ext cx="2220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bg2">
                    <a:lumMod val="50000"/>
                  </a:schemeClr>
                </a:solidFill>
              </a:rPr>
              <a:t>Υποβολή </a:t>
            </a:r>
            <a:r>
              <a:rPr lang="en-US" sz="1200" b="1" dirty="0" smtClean="0">
                <a:solidFill>
                  <a:schemeClr val="bg2">
                    <a:lumMod val="50000"/>
                  </a:schemeClr>
                </a:solidFill>
              </a:rPr>
              <a:t>Final Project Level Information </a:t>
            </a:r>
            <a:r>
              <a:rPr lang="el-GR" sz="1200" b="1" dirty="0" smtClean="0">
                <a:solidFill>
                  <a:schemeClr val="bg2">
                    <a:lumMod val="50000"/>
                  </a:schemeClr>
                </a:solidFill>
              </a:rPr>
              <a:t>στο </a:t>
            </a:r>
            <a:r>
              <a:rPr lang="en-US" sz="1200" b="1" dirty="0" smtClean="0">
                <a:solidFill>
                  <a:schemeClr val="bg2">
                    <a:lumMod val="50000"/>
                  </a:schemeClr>
                </a:solidFill>
              </a:rPr>
              <a:t>Grace</a:t>
            </a:r>
            <a:r>
              <a:rPr lang="el-GR" sz="1200" b="1" dirty="0" smtClean="0">
                <a:solidFill>
                  <a:schemeClr val="bg2">
                    <a:lumMod val="50000"/>
                  </a:schemeClr>
                </a:solidFill>
              </a:rPr>
              <a:t> (ΔΠ)</a:t>
            </a:r>
            <a:endParaRPr lang="en-US" sz="12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38E4EF2-8C56-82D3-5692-3DB4D07AEBF8}"/>
              </a:ext>
            </a:extLst>
          </p:cNvPr>
          <p:cNvSpPr txBox="1"/>
          <p:nvPr/>
        </p:nvSpPr>
        <p:spPr>
          <a:xfrm>
            <a:off x="10640588" y="3678234"/>
            <a:ext cx="932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>
                <a:solidFill>
                  <a:schemeClr val="bg2">
                    <a:lumMod val="50000"/>
                  </a:schemeClr>
                </a:solidFill>
              </a:rPr>
              <a:t>30/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endParaRPr lang="en-GB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524CA13-FE3D-148F-01E1-4F3B0AF560AF}"/>
              </a:ext>
            </a:extLst>
          </p:cNvPr>
          <p:cNvSpPr txBox="1"/>
          <p:nvPr/>
        </p:nvSpPr>
        <p:spPr>
          <a:xfrm>
            <a:off x="7203348" y="3247425"/>
            <a:ext cx="1987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 smtClean="0">
                <a:solidFill>
                  <a:schemeClr val="bg2">
                    <a:lumMod val="50000"/>
                  </a:schemeClr>
                </a:solidFill>
              </a:rPr>
              <a:t>Έκδοση Αποφάσεων Ολοκλήρωσης (ΔΠ)</a:t>
            </a:r>
            <a:endParaRPr lang="nb-NO" sz="1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8" name="Ευθύγραμμο βέλος σύνδεσης 37"/>
          <p:cNvCxnSpPr/>
          <p:nvPr/>
        </p:nvCxnSpPr>
        <p:spPr>
          <a:xfrm>
            <a:off x="9584441" y="3142861"/>
            <a:ext cx="0" cy="493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25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73918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Τελικό Δελτίο Δήλωσης Δαπανών</a:t>
            </a:r>
            <a:r>
              <a:rPr lang="el-GR" sz="4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Έως 15/7 (ΦΥ)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799" y="1533465"/>
            <a:ext cx="99792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Ομοίως με τα προηγούμενα δελτία. Μέσω ΟΠΣ με συνημμένα όλα τα έγγραφα της διαδρομής ελέγχου των δαπανών</a:t>
            </a:r>
          </a:p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Επισημάνσεις: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ποβάλετε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την τελική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επικαιροποιημένη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ΑΥΙΜ, όπου οι προβλέψεις της καλύπτουν όλες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παραμέτρους (παραδοτέα, ομάδα έργου, συνδρομή </a:t>
            </a:r>
            <a:r>
              <a:rPr lang="el-G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εταίορου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κλπ.) όπως απολογιστικά έχουν υλοποιηθεί. Θεωρείται νομική δέσμευση και ελέγχεται συστηματικά από την ΕΔΕΛ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ποβάλετε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τώρα αν κάποια δαπάνη από παλιότερα εξάμηνα, δεν είχε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δηλωθεί</a:t>
            </a:r>
          </a:p>
          <a:p>
            <a:pPr lvl="0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Καταχωρίστε όλες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τις δαπάνες που έγιναν και εκτός επιλέξιμης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περιόδου στο αντίστοιχο πεδίου του ΔΔΔ ως μη επιλέξιμη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περίπτωση που υπάρχουν εκκρεμείς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δαπάνες θα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υποβληθεί αναγκαστικά ένα ακόμα δελτίο αμέσως μόλις υλοποιηθεί η δαπάνη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π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ερί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πτωση δημοσιονομικών διορθώσεων, η χρηματοδοτική συνδρομή δεν δύναται να χρησιμοποιηθεί εκ νέου για την ίδια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58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49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Δήλωση Ολοκλήρωσης </a:t>
            </a:r>
            <a:r>
              <a:rPr lang="el-GR" sz="3200" b="1" dirty="0">
                <a:solidFill>
                  <a:schemeClr val="accent1">
                    <a:lumMod val="75000"/>
                  </a:schemeClr>
                </a:solidFill>
              </a:rPr>
              <a:t>Πράξης </a:t>
            </a:r>
            <a:r>
              <a:rPr lang="el-GR" sz="2400" b="1" dirty="0"/>
              <a:t/>
            </a:r>
            <a:br>
              <a:rPr lang="el-GR" sz="2400" b="1" dirty="0"/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Έως 30/9 (ΦΥ)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0922" y="1690688"/>
            <a:ext cx="95396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Η </a:t>
            </a:r>
            <a:r>
              <a:rPr lang="el-GR" sz="1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Δήλωση Ολοκλήρωσης Πράξης δεν είναι ένα ξεχωριστό έγγραφο, είναι μια </a:t>
            </a:r>
            <a:r>
              <a:rPr lang="el-GR" sz="1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διαδικασία.</a:t>
            </a:r>
            <a:endParaRPr lang="el-GR" sz="1400" b="1" dirty="0">
              <a:solidFill>
                <a:schemeClr val="accent1">
                  <a:lumMod val="40000"/>
                  <a:lumOff val="6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Υποβάλλονται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και γίνεται έλεγχος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τα παρακάτω σημεία: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έργο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είναι λειτουργικό και έχει </a:t>
            </a:r>
            <a:r>
              <a:rPr lang="el-G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προσδιορίσιμο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οικονομικό αντικείμενο (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viable &amp; identifiable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παραδοτέα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της Πράξης έχουν ολοκληρωθεί σύμφωνα με τις προβλέψεις της απόφασης ένταξης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στόχοι έχουν επιτευχθεί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πράξη είναι σε λειτουργία (εφόσον απαιτείται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του οικονομικού αντικειμένου όπως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έχουν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αποτυπωθεί στο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ΟΠΣ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Υπάρχει συμμόρφωση με συστάσεις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προγενέστερων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επαληθεύσεων/ελέγχων του έργου (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ΔΠ, Αρχή Ελέγχου, λοιπά ελεγκτικά όργανα εθνικά ή του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ΧΜ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ΕΟΧ)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Έχει γίνει 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επιστροφή τυχόν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των προβλεπόμενων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ποσών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Γίνεται από τον ΔΠ αρνητική κατανομή για το εναπομείναν  ποσό στο λογαριασμό έργου στην </a:t>
            </a:r>
            <a:r>
              <a:rPr lang="el-G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ΤτΕ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Καταχωρείται ΔΚΔ , κατηγορίας 2Β για το αδιάθετο υπόλοιπο (μη αναλωθείσα επιχορήγηση)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el-GR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Έλεγχος 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στην βάση της Λίστας Ελέγχου Ολοκλήρωσης 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Πράξης </a:t>
            </a:r>
          </a:p>
          <a:p>
            <a:r>
              <a:rPr lang="el-GR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ΣΔΕ: Λ.ΙΙ.10_1 ΛΙΣΤ ΔΙΟΙΚ ΕΛΕΓΧ ΟΛΟΚΛ </a:t>
            </a:r>
            <a:r>
              <a:rPr lang="el-GR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ΠΡΑΞΗΣ,  </a:t>
            </a:r>
            <a:r>
              <a:rPr lang="el-G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θα δοθεί με το εκπαιδευτικό υλικό)</a:t>
            </a:r>
            <a:endParaRPr lang="el-GR" sz="1200" dirty="0">
              <a:solidFill>
                <a:schemeClr val="accent1">
                  <a:lumMod val="75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endParaRPr lang="el-GR" sz="1400" dirty="0">
              <a:solidFill>
                <a:schemeClr val="accent1">
                  <a:lumMod val="75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08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73912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Δήλωση Ολοκλήρωσης Πράξης – </a:t>
            </a:r>
            <a:b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έγγραφα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6138" y="2376489"/>
            <a:ext cx="95396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Μετά την έγκριση των ΔΔΔ από τον ΔΠ, την εισαγωγή δημοσιονομικών διορθώσεων και την οριστικοποίηση π/υ,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υποβάλετε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ΟΠΣ: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Δελτίο επίτευξης δεικτών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Οριστικά ΤΔΥ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ΤΔΠ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όλα αυτά τα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δελτία θα αποτυπωθεί απολογιστικά το έργο όπως τελικά υλοποιήθηκε στο φυσικό και οικονομικό του αντικείμενο</a:t>
            </a:r>
          </a:p>
          <a:p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Συμπεριλαμβάνουμε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αναλυτικά την συνδρομή των εταίρων και ειδικά των διμερών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εταίρων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1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82709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Δήλωση Ολοκλήρωσης Πράξης – </a:t>
            </a:r>
            <a:r>
              <a:rPr lang="el-GR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έγγραφα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708272"/>
            <a:ext cx="1090246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Συνημμένα </a:t>
            </a:r>
            <a:r>
              <a:rPr lang="el-GR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 το ΤΔΠ, θα υποβάλετε</a:t>
            </a:r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endParaRPr lang="el-GR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Έγγραφα ολοκλήρωσης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υποέργων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βεβαιώσεις, αποφάσεις του φορέα,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κλπ.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την ικανοποίηση των ανοιχτών συστάσεων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επιτόπιων επαληθεύσεων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ελέγχων &amp; δηλωμένων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παρατυπιών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την ικανοποίηση των μακροχρόνιων υποχρεώσεων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την ικανοποίηση ειδικών όρων της απόφασης ένταξης (προγραμματικής συμφωνίας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Βεβαίωση/</a:t>
            </a:r>
            <a:r>
              <a:rPr lang="el-G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extraits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τράπεζας για την παραγωγή ή μη τόκων από την επιχορήγηση του έργου, όπου αφορά (εκτός κεντρικής διοίκησης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Βεβαίωση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επιστροφής μη επιλέξιμου ΦΠΑ, ο οποίος καλύφθηκε από εθνικούς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πόρους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Επικαιροποιημένη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χρηματοοικονομική ανάλυση προσδιορισμού των καθαρών εσόδων, όπου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αφορά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Αποδεικτικό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κατάθεσης στην </a:t>
            </a:r>
            <a:r>
              <a:rPr lang="el-G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ΤτΕ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αδιάθετων υπολοίπων ή/και των τόκων που έχουν δημιουργηθεί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Καταβολή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ποσών στην ΔΟΥ σε περίπτωση που έχει εκδοθεί Απόφαση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ανάκτησης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Στοιχεία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δημοσιότητας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report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αγγλικά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Κατάσταση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τήρησης φακέλου πράξης </a:t>
            </a:r>
            <a:r>
              <a:rPr lang="el-GR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(ΣΔΕ: Ε.I.1_6 </a:t>
            </a:r>
            <a:r>
              <a:rPr lang="el-G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ΚΑΤΑΣΤΑΣΗ ΤΗΡΗΣΗΣ ΦΑΚΕΛΟΥ </a:t>
            </a:r>
            <a:r>
              <a:rPr lang="el-GR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ΠΡΑΞΗΣ,  θα δοθεί με το εκπαιδευτικό υλικό)</a:t>
            </a:r>
            <a:endParaRPr lang="el-GR" sz="1200" dirty="0">
              <a:solidFill>
                <a:schemeClr val="accent1">
                  <a:lumMod val="75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l-G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26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29953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Έλεγχος Ολοκλήρωσης Πράξης (ΔΠ)– </a:t>
            </a:r>
            <a:b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έγγραφα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708272"/>
            <a:ext cx="1090246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Συστάσεις </a:t>
            </a:r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Επιτόπιων Επαληθεύσεων </a:t>
            </a:r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Ελέγχων</a:t>
            </a:r>
          </a:p>
          <a:p>
            <a:pPr algn="ctr"/>
            <a:endParaRPr lang="el-GR" sz="1400" dirty="0" smtClean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l-GR" sz="1400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διαδικασία αφορά σε εκκρεμείς συστάσεις οι οποίες απευθύνονται στον Φορέα Υλοποίησης μέσω επιτόπιων ή διοικητικών επαληθεύσεων του ΔΠ ή και ελέγχων των αρμόδιων ελεγκτικών οργάνων. 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ΦΥ αποστέλλει επιστολή –ενημέρωση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(συνημμένα με το τελικό ΤΔΠ ) για τις ενέργειες του σε σχέση με τις συστάσεις και συνημμένα όπου απαιτείται.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ΔΠ παρακολουθεί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μέσω α) του Ε.ΙΙ.8_1: ΠΙΝΑΚΑΣ ΠΑΡΑΚΟΛΟΥΘΗΣΗΣ ΣΥΣΤΑΣΕΩΝ και β) της φόρμας 4.2 του ΟΠΣ Έλεγχοι/Επιτόπιες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Επαληθεύσεις/Έλεγχοι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συστάσεις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 την ΕΔΕΛ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ο ΔΠ συνεργάζεται με την Αρχή Ελέγχου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συναποφασίζουν εάν ικανοποιούνται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 για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μέτρα που πρέπει να ληφθούν. 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περίπτωση που οι συστάσεις ικανοποιούνται, γίνονται οι σχετικές καταχωρήσεις στην αντίστοιχη φόρμα του ΟΠΣ και ολοκληρώνεται η διαδικασία.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71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38748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Έλεγχος Ολοκλήρωσης Πράξης – </a:t>
            </a:r>
            <a:b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έγγραφα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664311"/>
            <a:ext cx="1090246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Συστάσεις Επιτόπιων Επαληθεύσεων </a:t>
            </a:r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Ελέγχων</a:t>
            </a:r>
          </a:p>
          <a:p>
            <a:pPr algn="ctr"/>
            <a:endParaRPr lang="el-GR" sz="1400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Εάν ο ΦΥ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έχει συμμορφωθεί σε συστάσεις,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τότε κατά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περίπτωση σύμφωνα με την κρίση του ΔΠ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Ζητούνται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συμπληρωματικές ενέργειες – έγγραφα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Υλοποιείται έκτακτη επιθεώρηση (με διαδικασία αντιρρήσεων κατά την έκδοση της Έκθεσης επαλήθευσης, η οποία πρέπει να περιέχει όλα τα μέτρα που θα πάρει ο ΔΠ συμπεριλαμβανομένων δημοσιονομικών διορθώσεων και ανακτήσεων)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Αποφασίζονται Δημοσιονομικές διορθώσεις και ανακτήσεις 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περίπτωση μη συμμόρφωσης: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ΔΠ συντάσσει στο ΟΠΣ Έκθεση Διοικητικής Εξέτασης, στην οποία καταγράφει τη μη συμμόρφωση και την εισήγηση για την επιβολή μέτρων.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Ακολουθεί η διαδικασία αντιρρήσεων από τον ΦΥ και ανάλογα με το αποτέλεσμα της οριστικής Έκθεσης Διοικητικής Εξέτασης, εφαρμόζονται τα μέτρα που έχουν προσδιοριστεί σε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αυτή και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περίπτωση μη επιλέξιμων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δαπανών, καταχωρίζεται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ΔΚΔ κατηγορίας 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στο ΟΠΣ.</a:t>
            </a:r>
          </a:p>
        </p:txBody>
      </p:sp>
    </p:spTree>
    <p:extLst>
      <p:ext uri="{BB962C8B-B14F-4D97-AF65-F5344CB8AC3E}">
        <p14:creationId xmlns:p14="http://schemas.microsoft.com/office/powerpoint/2010/main" val="266700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347536"/>
            <a:ext cx="10515600" cy="1325563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Έλεγχος Ολοκλήρωσης Πράξης – </a:t>
            </a:r>
            <a:b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Ενέργειες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&amp;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</a:rPr>
              <a:t> έγγραφα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708272"/>
            <a:ext cx="109024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Συστάσεις Επιτόπιων Επαληθεύσεων </a:t>
            </a:r>
            <a:r>
              <a:rPr lang="el-G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Ελέγχων - Παρατυπίες</a:t>
            </a:r>
            <a:endParaRPr lang="el-GR" sz="1400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την δήλωση παρατυπιών και το κλείσιμο τους στο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Grace</a:t>
            </a:r>
            <a:r>
              <a:rPr lang="el-G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(ΔΠ):</a:t>
            </a: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Κάθε νέα παρατυπία κατά τον έλεγχο ολοκλήρωσης πράξης δηλώνεται στην επόμενη περίοδο αναφοράς παρατυπιών δηλαδή για το δεύτερο 3μηνο Απρίλιος-Ιούνιος - δήλωση έως 29/8 ή το αργότερο στην δήλωση που θα γίνει 30/11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όλες τις παρατυπίες, προηγούμενες και νέες θα πρέπει να δηλωθεί η ολοκλήρωση των ενεργειών που απαιτούνται για το κλείσιμο τους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Εντέλει, η Απόφαση Ολοκλήρωσης Πράξης εκδίδεται: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είτε με συμμόρφωση σε όλες τις συστάσεις,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είτε μετά από τις Δημοσιονομικές διορθώσεις και ανακτήσεις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είτε με ειδικό όρο σύσταση στην Απόφαση ολοκλήρωσης, εάν αφορά ελάσσονος σημασίας εύρημα το οποίο για αντικειμενικές συνθήκες δεν δύναται να ικανοποιηθεί.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6118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Αίθουσα συσκέψεων &quot;Ιόν&quot;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Words>2419</Words>
  <Application>Microsoft Office PowerPoint</Application>
  <PresentationFormat>Ευρεία οθόνη</PresentationFormat>
  <Paragraphs>238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Calibri</vt:lpstr>
      <vt:lpstr>Cascadia Code</vt:lpstr>
      <vt:lpstr>Century Gothic</vt:lpstr>
      <vt:lpstr>Wingdings</vt:lpstr>
      <vt:lpstr>Wingdings 3</vt:lpstr>
      <vt:lpstr>Αίθουσα συσκέψεων "Ιόν"</vt:lpstr>
      <vt:lpstr>Διαδικασίες ΣΔΕ  για την ολοκλήρωση των πράξεων</vt:lpstr>
      <vt:lpstr>Χρονοδιάγραμμα – Σημαντικές ημερομηνίες</vt:lpstr>
      <vt:lpstr>Τελικό Δελτίο Δήλωσης Δαπανών Έως 15/7 (ΦΥ)</vt:lpstr>
      <vt:lpstr>Δήλωση Ολοκλήρωσης Πράξης  Έως 30/9 (ΦΥ)</vt:lpstr>
      <vt:lpstr>Δήλωση Ολοκλήρωσης Πράξης –  Ενέργειες &amp; έγγραφα</vt:lpstr>
      <vt:lpstr>Δήλωση Ολοκλήρωσης Πράξης –  Ενέργειες &amp; έγγραφα</vt:lpstr>
      <vt:lpstr>Έλεγχος Ολοκλήρωσης Πράξης (ΔΠ)–  Ενέργειες &amp; έγγραφα</vt:lpstr>
      <vt:lpstr>Έλεγχος Ολοκλήρωσης Πράξης –  Ενέργειες &amp; έγγραφα</vt:lpstr>
      <vt:lpstr>Έλεγχος Ολοκλήρωσης Πράξης –  Ενέργειες &amp; έγγραφα</vt:lpstr>
      <vt:lpstr>Μακροχρόνιες υποχρεώσεις</vt:lpstr>
      <vt:lpstr>Καθαρά έσοδα</vt:lpstr>
      <vt:lpstr>Επιστροφή ποσών</vt:lpstr>
      <vt:lpstr>Δημοσιονομικές διορθώσεις – Ανακτήσεις (βλ. Κεφάλαιο 15 της ΚΥΑ ΣΔΕ ΕΟΧ)</vt:lpstr>
      <vt:lpstr>Δημοσιονομικές διορθώσεις - Ανακτήσεις</vt:lpstr>
      <vt:lpstr>Δημοσιονομικές διορθώσεις - Ανακτήσεις</vt:lpstr>
      <vt:lpstr>Δημοσιονομικές διορθώσεις - Ανακτήσεις</vt:lpstr>
      <vt:lpstr>Απόφαση Ολοκλήρωσης Πράξης</vt:lpstr>
      <vt:lpstr>Απόφαση Ολοκλήρωσης Πράξης</vt:lpstr>
      <vt:lpstr>Διαδικασίες ΣΔΕ  για την ολοκλήρωση των πράξεων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Κονταξάκη, Ελένη</dc:creator>
  <cp:lastModifiedBy>Κονταξάκη, Ελένη</cp:lastModifiedBy>
  <cp:revision>75</cp:revision>
  <cp:lastPrinted>2024-07-01T11:10:13Z</cp:lastPrinted>
  <dcterms:created xsi:type="dcterms:W3CDTF">2024-06-19T13:33:04Z</dcterms:created>
  <dcterms:modified xsi:type="dcterms:W3CDTF">2024-07-05T10:22:37Z</dcterms:modified>
</cp:coreProperties>
</file>