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7" r:id="rId1"/>
  </p:sldMasterIdLst>
  <p:notesMasterIdLst>
    <p:notesMasterId r:id="rId15"/>
  </p:notesMasterIdLst>
  <p:sldIdLst>
    <p:sldId id="411" r:id="rId2"/>
    <p:sldId id="620" r:id="rId3"/>
    <p:sldId id="621" r:id="rId4"/>
    <p:sldId id="622" r:id="rId5"/>
    <p:sldId id="623" r:id="rId6"/>
    <p:sldId id="624" r:id="rId7"/>
    <p:sldId id="613" r:id="rId8"/>
    <p:sldId id="614" r:id="rId9"/>
    <p:sldId id="615" r:id="rId10"/>
    <p:sldId id="616" r:id="rId11"/>
    <p:sldId id="618" r:id="rId12"/>
    <p:sldId id="619" r:id="rId13"/>
    <p:sldId id="458" r:id="rId14"/>
  </p:sldIdLst>
  <p:sldSz cx="9144000" cy="5143500" type="screen16x9"/>
  <p:notesSz cx="6858000" cy="9144000"/>
  <p:embeddedFontLst>
    <p:embeddedFont>
      <p:font typeface="Arvo" panose="020B0604020202020204" charset="0"/>
      <p:regular r:id="rId16"/>
      <p:bold r:id="rId17"/>
      <p:italic r:id="rId18"/>
      <p:boldItalic r:id="rId19"/>
    </p:embeddedFont>
    <p:embeddedFont>
      <p:font typeface="Roboto Condensed Light" panose="020B0604020202020204" charset="0"/>
      <p:regular r:id="rId20"/>
      <p:bold r:id="rId21"/>
      <p:italic r:id="rId22"/>
      <p:boldItalic r:id="rId23"/>
    </p:embeddedFont>
    <p:embeddedFont>
      <p:font typeface="Tahoma" panose="020B0604030504040204" pitchFamily="34" charset="0"/>
      <p:regular r:id="rId24"/>
      <p:bold r:id="rId25"/>
    </p:embeddedFont>
    <p:embeddedFont>
      <p:font typeface="Roboto Condensed" panose="020B0604020202020204" charset="0"/>
      <p:regular r:id="rId26"/>
      <p:bold r:id="rId27"/>
      <p:italic r:id="rId28"/>
      <p:boldItalic r:id="rId29"/>
    </p:embeddedFont>
    <p:embeddedFont>
      <p:font typeface="Calibri" panose="020F0502020204030204" pitchFamily="34" charset="0"/>
      <p:regular r:id="rId30"/>
      <p:bold r:id="rId31"/>
      <p:italic r:id="rId32"/>
      <p:boldItalic r:id="rId3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33CCFF"/>
    <a:srgbClr val="FFFF99"/>
    <a:srgbClr val="009999"/>
    <a:srgbClr val="FF9933"/>
    <a:srgbClr val="33CCCC"/>
    <a:srgbClr val="000000"/>
    <a:srgbClr val="DBCFAD"/>
    <a:srgbClr val="26557C"/>
    <a:srgbClr val="0B02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D629777-47AE-4AE8-8971-A93D649AB909}">
  <a:tblStyle styleId="{6D629777-47AE-4AE8-8971-A93D649AB90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716" autoAdjust="0"/>
    <p:restoredTop sz="93416" autoAdjust="0"/>
  </p:normalViewPr>
  <p:slideViewPr>
    <p:cSldViewPr>
      <p:cViewPr varScale="1">
        <p:scale>
          <a:sx n="149" d="100"/>
          <a:sy n="149" d="100"/>
        </p:scale>
        <p:origin x="180" y="11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21" Type="http://schemas.openxmlformats.org/officeDocument/2006/relationships/font" Target="fonts/font6.fntdata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3" Type="http://schemas.openxmlformats.org/officeDocument/2006/relationships/font" Target="fonts/font18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32" Type="http://schemas.openxmlformats.org/officeDocument/2006/relationships/font" Target="fonts/font17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31" Type="http://schemas.openxmlformats.org/officeDocument/2006/relationships/font" Target="fonts/font1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font" Target="fonts/font15.fntdata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6495753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 preserve="1">
  <p:cSld name="1_Title only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oogle Shape;125;p8"/>
          <p:cNvGrpSpPr/>
          <p:nvPr/>
        </p:nvGrpSpPr>
        <p:grpSpPr>
          <a:xfrm>
            <a:off x="-4" y="40"/>
            <a:ext cx="7072430" cy="1327315"/>
            <a:chOff x="-4" y="40"/>
            <a:chExt cx="7072430" cy="1327315"/>
          </a:xfrm>
        </p:grpSpPr>
        <p:sp>
          <p:nvSpPr>
            <p:cNvPr id="126" name="Google Shape;126;p8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A5A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127" name="Google Shape;127;p8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128" name="Google Shape;128;p8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EBE4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29" name="Google Shape;129;p8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EBE4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130" name="Google Shape;130;p8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131" name="Google Shape;131;p8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674A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32" name="Google Shape;132;p8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3674A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133" name="Google Shape;133;p8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134" name="Google Shape;134;p8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5" name="Google Shape;135;p8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36" name="Google Shape;136;p8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EBE4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137;p8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EBE4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8" name="Google Shape;138;p8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39" name="Google Shape;139;p8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" name="Google Shape;140;p8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41" name="Google Shape;141;p8"/>
          <p:cNvSpPr txBox="1">
            <a:spLocks noGrp="1"/>
          </p:cNvSpPr>
          <p:nvPr>
            <p:ph type="title" hasCustomPrompt="1"/>
          </p:nvPr>
        </p:nvSpPr>
        <p:spPr>
          <a:xfrm>
            <a:off x="683568" y="392575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baseline="0">
                <a:latin typeface="+mj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r>
              <a:rPr lang="el-GR" dirty="0"/>
              <a:t>Λειτουργικότητα δελτίου</a:t>
            </a:r>
            <a:endParaRPr dirty="0"/>
          </a:p>
        </p:txBody>
      </p:sp>
      <p:sp>
        <p:nvSpPr>
          <p:cNvPr id="142" name="Google Shape;142;p8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latin typeface="+mn-lt"/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21" name="Ορθογώνιο 20"/>
          <p:cNvSpPr/>
          <p:nvPr userDrawn="1"/>
        </p:nvSpPr>
        <p:spPr>
          <a:xfrm>
            <a:off x="7380312" y="4686475"/>
            <a:ext cx="1354858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-635">
              <a:tabLst>
                <a:tab pos="2636520" algn="ctr"/>
                <a:tab pos="5273675" algn="r"/>
              </a:tabLst>
              <a:defRPr lang="el-GR"/>
            </a:pPr>
            <a:r>
              <a:rPr lang="el-GR" sz="900" b="1" dirty="0">
                <a:solidFill>
                  <a:srgbClr val="FFFFFF"/>
                </a:solidFill>
                <a:latin typeface="+mn-lt"/>
                <a:ea typeface="Roboto Condensed" panose="020B0604020202020204" charset="0"/>
              </a:rPr>
              <a:t>ΟΠΣ ΕΣΠΑ 2014-2020</a:t>
            </a:r>
          </a:p>
        </p:txBody>
      </p:sp>
      <p:grpSp>
        <p:nvGrpSpPr>
          <p:cNvPr id="22" name="Google Shape;435;p27"/>
          <p:cNvGrpSpPr/>
          <p:nvPr userDrawn="1"/>
        </p:nvGrpSpPr>
        <p:grpSpPr>
          <a:xfrm>
            <a:off x="147489" y="629920"/>
            <a:ext cx="392063" cy="291505"/>
            <a:chOff x="5247525" y="3007275"/>
            <a:chExt cx="517575" cy="384825"/>
          </a:xfrm>
        </p:grpSpPr>
        <p:sp>
          <p:nvSpPr>
            <p:cNvPr id="23" name="Google Shape;436;p27"/>
            <p:cNvSpPr/>
            <p:nvPr/>
          </p:nvSpPr>
          <p:spPr>
            <a:xfrm>
              <a:off x="5247525" y="3007275"/>
              <a:ext cx="348900" cy="348900"/>
            </a:xfrm>
            <a:custGeom>
              <a:avLst/>
              <a:gdLst/>
              <a:ahLst/>
              <a:cxnLst/>
              <a:rect l="l" t="t" r="r" b="b"/>
              <a:pathLst>
                <a:path w="13956" h="13956" fill="none" extrusionOk="0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437;p27"/>
            <p:cNvSpPr/>
            <p:nvPr/>
          </p:nvSpPr>
          <p:spPr>
            <a:xfrm>
              <a:off x="5566575" y="3193575"/>
              <a:ext cx="198525" cy="198525"/>
            </a:xfrm>
            <a:custGeom>
              <a:avLst/>
              <a:gdLst/>
              <a:ahLst/>
              <a:cxnLst/>
              <a:rect l="l" t="t" r="r" b="b"/>
              <a:pathLst>
                <a:path w="7941" h="7941" fill="none" extrusionOk="0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78640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 preserve="1">
  <p:cSld name="1_Title only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oogle Shape;125;p8"/>
          <p:cNvGrpSpPr/>
          <p:nvPr/>
        </p:nvGrpSpPr>
        <p:grpSpPr>
          <a:xfrm>
            <a:off x="-4" y="40"/>
            <a:ext cx="7072430" cy="1327315"/>
            <a:chOff x="-4" y="40"/>
            <a:chExt cx="7072430" cy="1327315"/>
          </a:xfrm>
        </p:grpSpPr>
        <p:sp>
          <p:nvSpPr>
            <p:cNvPr id="126" name="Google Shape;126;p8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A5A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127" name="Google Shape;127;p8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128" name="Google Shape;128;p8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EBE4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29" name="Google Shape;129;p8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EBE4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130" name="Google Shape;130;p8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131" name="Google Shape;131;p8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674A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32" name="Google Shape;132;p8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3674A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133" name="Google Shape;133;p8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134" name="Google Shape;134;p8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5" name="Google Shape;135;p8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36" name="Google Shape;136;p8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EBE4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137;p8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EBE4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8" name="Google Shape;138;p8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39" name="Google Shape;139;p8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" name="Google Shape;140;p8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41" name="Google Shape;141;p8"/>
          <p:cNvSpPr txBox="1">
            <a:spLocks noGrp="1"/>
          </p:cNvSpPr>
          <p:nvPr>
            <p:ph type="title" hasCustomPrompt="1"/>
          </p:nvPr>
        </p:nvSpPr>
        <p:spPr>
          <a:xfrm>
            <a:off x="683568" y="392575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baseline="0">
                <a:latin typeface="+mj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r>
              <a:rPr lang="el-GR" dirty="0" err="1"/>
              <a:t>Μπλα</a:t>
            </a:r>
            <a:r>
              <a:rPr lang="el-GR" dirty="0"/>
              <a:t> </a:t>
            </a:r>
            <a:r>
              <a:rPr lang="el-GR" dirty="0" err="1"/>
              <a:t>μπλα</a:t>
            </a:r>
            <a:endParaRPr dirty="0"/>
          </a:p>
        </p:txBody>
      </p:sp>
      <p:sp>
        <p:nvSpPr>
          <p:cNvPr id="142" name="Google Shape;142;p8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dirty="0"/>
          </a:p>
        </p:txBody>
      </p:sp>
      <p:sp>
        <p:nvSpPr>
          <p:cNvPr id="21" name="Ορθογώνιο 20"/>
          <p:cNvSpPr/>
          <p:nvPr userDrawn="1"/>
        </p:nvSpPr>
        <p:spPr>
          <a:xfrm>
            <a:off x="7380312" y="4686475"/>
            <a:ext cx="1354858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-635">
              <a:tabLst>
                <a:tab pos="2636520" algn="ctr"/>
                <a:tab pos="5273675" algn="r"/>
              </a:tabLst>
              <a:defRPr lang="el-GR"/>
            </a:pPr>
            <a:r>
              <a:rPr lang="el-GR" sz="900" b="1" dirty="0">
                <a:solidFill>
                  <a:srgbClr val="FFFFFF"/>
                </a:solidFill>
                <a:latin typeface="Arial" panose="020B0604020202020204" pitchFamily="34" charset="0"/>
                <a:ea typeface="Roboto Condensed" panose="020B0604020202020204" charset="0"/>
                <a:cs typeface="Arial" panose="020B0604020202020204" pitchFamily="34" charset="0"/>
              </a:rPr>
              <a:t>ΟΠΣ ΕΣΠΑ 2014-2020</a:t>
            </a:r>
          </a:p>
        </p:txBody>
      </p:sp>
      <p:grpSp>
        <p:nvGrpSpPr>
          <p:cNvPr id="25" name="Google Shape;536;p37"/>
          <p:cNvGrpSpPr/>
          <p:nvPr userDrawn="1"/>
        </p:nvGrpSpPr>
        <p:grpSpPr>
          <a:xfrm>
            <a:off x="210204" y="565317"/>
            <a:ext cx="309041" cy="403123"/>
            <a:chOff x="590250" y="244200"/>
            <a:chExt cx="407975" cy="532175"/>
          </a:xfrm>
        </p:grpSpPr>
        <p:sp>
          <p:nvSpPr>
            <p:cNvPr id="26" name="Google Shape;537;p37"/>
            <p:cNvSpPr/>
            <p:nvPr/>
          </p:nvSpPr>
          <p:spPr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l" t="t" r="r" b="b"/>
              <a:pathLst>
                <a:path w="15004" h="18510" fill="none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538;p37"/>
            <p:cNvSpPr/>
            <p:nvPr/>
          </p:nvSpPr>
          <p:spPr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539;p37"/>
            <p:cNvSpPr/>
            <p:nvPr/>
          </p:nvSpPr>
          <p:spPr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l" t="t" r="r" b="b"/>
              <a:pathLst>
                <a:path w="1804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540;p37"/>
            <p:cNvSpPr/>
            <p:nvPr/>
          </p:nvSpPr>
          <p:spPr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541;p37"/>
            <p:cNvSpPr/>
            <p:nvPr/>
          </p:nvSpPr>
          <p:spPr>
            <a:xfrm>
              <a:off x="6310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542;p37"/>
            <p:cNvSpPr/>
            <p:nvPr/>
          </p:nvSpPr>
          <p:spPr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543;p37"/>
            <p:cNvSpPr/>
            <p:nvPr/>
          </p:nvSpPr>
          <p:spPr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544;p37"/>
            <p:cNvSpPr/>
            <p:nvPr/>
          </p:nvSpPr>
          <p:spPr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545;p37"/>
            <p:cNvSpPr/>
            <p:nvPr/>
          </p:nvSpPr>
          <p:spPr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546;p37"/>
            <p:cNvSpPr/>
            <p:nvPr/>
          </p:nvSpPr>
          <p:spPr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547;p37"/>
            <p:cNvSpPr/>
            <p:nvPr/>
          </p:nvSpPr>
          <p:spPr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548;p37"/>
            <p:cNvSpPr/>
            <p:nvPr/>
          </p:nvSpPr>
          <p:spPr>
            <a:xfrm>
              <a:off x="7376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549;p37"/>
            <p:cNvSpPr/>
            <p:nvPr/>
          </p:nvSpPr>
          <p:spPr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550;p37"/>
            <p:cNvSpPr/>
            <p:nvPr/>
          </p:nvSpPr>
          <p:spPr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7657958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 preserve="1">
  <p:cSld name="1_Title only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oogle Shape;125;p8"/>
          <p:cNvGrpSpPr/>
          <p:nvPr/>
        </p:nvGrpSpPr>
        <p:grpSpPr>
          <a:xfrm>
            <a:off x="-4" y="40"/>
            <a:ext cx="7072430" cy="1327315"/>
            <a:chOff x="-4" y="40"/>
            <a:chExt cx="7072430" cy="1327315"/>
          </a:xfrm>
        </p:grpSpPr>
        <p:sp>
          <p:nvSpPr>
            <p:cNvPr id="126" name="Google Shape;126;p8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A5A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127" name="Google Shape;127;p8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128" name="Google Shape;128;p8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EBE4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29" name="Google Shape;129;p8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EBE4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130" name="Google Shape;130;p8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131" name="Google Shape;131;p8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674A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32" name="Google Shape;132;p8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3674A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133" name="Google Shape;133;p8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134" name="Google Shape;134;p8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5" name="Google Shape;135;p8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36" name="Google Shape;136;p8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EBE4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137;p8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EBE4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8" name="Google Shape;138;p8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39" name="Google Shape;139;p8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" name="Google Shape;140;p8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41" name="Google Shape;141;p8"/>
          <p:cNvSpPr txBox="1">
            <a:spLocks noGrp="1"/>
          </p:cNvSpPr>
          <p:nvPr>
            <p:ph type="title" hasCustomPrompt="1"/>
          </p:nvPr>
        </p:nvSpPr>
        <p:spPr>
          <a:xfrm>
            <a:off x="683568" y="392575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 baseline="0">
                <a:latin typeface="+mj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r>
              <a:rPr lang="el-GR" dirty="0"/>
              <a:t>γενική οθόνη</a:t>
            </a:r>
            <a:endParaRPr dirty="0"/>
          </a:p>
        </p:txBody>
      </p:sp>
      <p:sp>
        <p:nvSpPr>
          <p:cNvPr id="142" name="Google Shape;142;p8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latin typeface="+mn-lt"/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21" name="Ορθογώνιο 20"/>
          <p:cNvSpPr/>
          <p:nvPr userDrawn="1"/>
        </p:nvSpPr>
        <p:spPr>
          <a:xfrm>
            <a:off x="7380312" y="4686475"/>
            <a:ext cx="1354858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-635">
              <a:tabLst>
                <a:tab pos="2636520" algn="ctr"/>
                <a:tab pos="5273675" algn="r"/>
              </a:tabLst>
              <a:defRPr lang="el-GR"/>
            </a:pPr>
            <a:r>
              <a:rPr lang="el-GR" sz="900" b="1" dirty="0">
                <a:solidFill>
                  <a:srgbClr val="FFFFFF"/>
                </a:solidFill>
                <a:latin typeface="+mn-lt"/>
                <a:ea typeface="Roboto Condensed" panose="020B0604020202020204" charset="0"/>
              </a:rPr>
              <a:t>ΟΠΣ ΕΣΠΑ 2014-2020</a:t>
            </a:r>
          </a:p>
        </p:txBody>
      </p:sp>
      <p:grpSp>
        <p:nvGrpSpPr>
          <p:cNvPr id="25" name="Google Shape;613;p37"/>
          <p:cNvGrpSpPr/>
          <p:nvPr userDrawn="1"/>
        </p:nvGrpSpPr>
        <p:grpSpPr>
          <a:xfrm>
            <a:off x="179512" y="600370"/>
            <a:ext cx="333016" cy="333016"/>
            <a:chOff x="2594050" y="1631825"/>
            <a:chExt cx="439625" cy="439625"/>
          </a:xfrm>
        </p:grpSpPr>
        <p:sp>
          <p:nvSpPr>
            <p:cNvPr id="26" name="Google Shape;614;p37"/>
            <p:cNvSpPr/>
            <p:nvPr/>
          </p:nvSpPr>
          <p:spPr>
            <a:xfrm>
              <a:off x="2594050" y="1883300"/>
              <a:ext cx="188175" cy="188150"/>
            </a:xfrm>
            <a:custGeom>
              <a:avLst/>
              <a:gdLst/>
              <a:ahLst/>
              <a:cxnLst/>
              <a:rect l="l" t="t" r="r" b="b"/>
              <a:pathLst>
                <a:path w="7527" h="7526" fill="none" extrusionOk="0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615;p37"/>
            <p:cNvSpPr/>
            <p:nvPr/>
          </p:nvSpPr>
          <p:spPr>
            <a:xfrm>
              <a:off x="2857700" y="1631825"/>
              <a:ext cx="175975" cy="176000"/>
            </a:xfrm>
            <a:custGeom>
              <a:avLst/>
              <a:gdLst/>
              <a:ahLst/>
              <a:cxnLst/>
              <a:rect l="l" t="t" r="r" b="b"/>
              <a:pathLst>
                <a:path w="7039" h="7040" fill="none" extrusionOk="0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616;p37"/>
            <p:cNvSpPr/>
            <p:nvPr/>
          </p:nvSpPr>
          <p:spPr>
            <a:xfrm>
              <a:off x="2662850" y="1699400"/>
              <a:ext cx="303250" cy="303250"/>
            </a:xfrm>
            <a:custGeom>
              <a:avLst/>
              <a:gdLst/>
              <a:ahLst/>
              <a:cxnLst/>
              <a:rect l="l" t="t" r="r" b="b"/>
              <a:pathLst>
                <a:path w="12130" h="12130" fill="none" extrusionOk="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617;p37"/>
            <p:cNvSpPr/>
            <p:nvPr/>
          </p:nvSpPr>
          <p:spPr>
            <a:xfrm>
              <a:off x="2801675" y="1740825"/>
              <a:ext cx="49950" cy="49950"/>
            </a:xfrm>
            <a:custGeom>
              <a:avLst/>
              <a:gdLst/>
              <a:ahLst/>
              <a:cxnLst/>
              <a:rect l="l" t="t" r="r" b="b"/>
              <a:pathLst>
                <a:path w="1998" h="1998" fill="none" extrusionOk="0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494769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7544483" y="657775"/>
            <a:ext cx="1299300" cy="432900"/>
          </a:xfrm>
          <a:prstGeom prst="triangle">
            <a:avLst>
              <a:gd name="adj" fmla="val 32425"/>
            </a:avLst>
          </a:prstGeom>
          <a:solidFill>
            <a:srgbClr val="2A5A8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vo"/>
              <a:ea typeface="Arvo"/>
              <a:cs typeface="Arvo"/>
              <a:sym typeface="Arvo"/>
            </a:endParaRPr>
          </a:p>
        </p:txBody>
      </p:sp>
      <p:grpSp>
        <p:nvGrpSpPr>
          <p:cNvPr id="11" name="Google Shape;11;p2"/>
          <p:cNvGrpSpPr/>
          <p:nvPr/>
        </p:nvGrpSpPr>
        <p:grpSpPr>
          <a:xfrm>
            <a:off x="0" y="-7088"/>
            <a:ext cx="8661398" cy="5150588"/>
            <a:chOff x="0" y="-7088"/>
            <a:chExt cx="8661398" cy="5150588"/>
          </a:xfrm>
        </p:grpSpPr>
        <p:sp>
          <p:nvSpPr>
            <p:cNvPr id="12" name="Google Shape;12;p2"/>
            <p:cNvSpPr/>
            <p:nvPr/>
          </p:nvSpPr>
          <p:spPr>
            <a:xfrm>
              <a:off x="0" y="0"/>
              <a:ext cx="3525000" cy="5143500"/>
            </a:xfrm>
            <a:prstGeom prst="rect">
              <a:avLst/>
            </a:prstGeom>
            <a:solidFill>
              <a:srgbClr val="EBE4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10800000" flipH="1">
              <a:off x="3517898" y="-7088"/>
              <a:ext cx="5143500" cy="5143500"/>
            </a:xfrm>
            <a:prstGeom prst="rtTriangle">
              <a:avLst/>
            </a:prstGeom>
            <a:solidFill>
              <a:srgbClr val="EBE4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14" name="Google Shape;14;p2"/>
          <p:cNvGrpSpPr/>
          <p:nvPr userDrawn="1"/>
        </p:nvGrpSpPr>
        <p:grpSpPr>
          <a:xfrm rot="10800000" flipH="1">
            <a:off x="1" y="1090763"/>
            <a:ext cx="8847502" cy="2961975"/>
            <a:chOff x="-8178042" y="-4493254"/>
            <a:chExt cx="19483599" cy="6522736"/>
          </a:xfrm>
        </p:grpSpPr>
        <p:sp>
          <p:nvSpPr>
            <p:cNvPr id="15" name="Google Shape;15;p2"/>
            <p:cNvSpPr/>
            <p:nvPr/>
          </p:nvSpPr>
          <p:spPr>
            <a:xfrm>
              <a:off x="-8178042" y="-4493118"/>
              <a:ext cx="12968400" cy="6522600"/>
            </a:xfrm>
            <a:prstGeom prst="rect">
              <a:avLst/>
            </a:prstGeom>
            <a:solidFill>
              <a:srgbClr val="3674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  <a:ea typeface="Arvo"/>
                <a:cs typeface="Arvo"/>
                <a:sym typeface="Arvo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4782956" y="-4493254"/>
              <a:ext cx="6522601" cy="6522599"/>
            </a:xfrm>
            <a:prstGeom prst="rtTriangle">
              <a:avLst/>
            </a:prstGeom>
            <a:solidFill>
              <a:srgbClr val="3674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17" name="Google Shape;17;p2"/>
          <p:cNvGrpSpPr/>
          <p:nvPr/>
        </p:nvGrpSpPr>
        <p:grpSpPr>
          <a:xfrm>
            <a:off x="3677236" y="4278349"/>
            <a:ext cx="5480829" cy="432996"/>
            <a:chOff x="5582265" y="4646738"/>
            <a:chExt cx="5480829" cy="432996"/>
          </a:xfrm>
        </p:grpSpPr>
        <p:sp>
          <p:nvSpPr>
            <p:cNvPr id="18" name="Google Shape;18;p2"/>
            <p:cNvSpPr/>
            <p:nvPr/>
          </p:nvSpPr>
          <p:spPr>
            <a:xfrm rot="10800000">
              <a:off x="5582265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9" name="Google Shape;19;p2"/>
            <p:cNvGrpSpPr/>
            <p:nvPr/>
          </p:nvGrpSpPr>
          <p:grpSpPr>
            <a:xfrm flipH="1">
              <a:off x="5585232" y="4646738"/>
              <a:ext cx="5477861" cy="304551"/>
              <a:chOff x="-24158748" y="330075"/>
              <a:chExt cx="30568423" cy="1699506"/>
            </a:xfrm>
          </p:grpSpPr>
          <p:sp>
            <p:nvSpPr>
              <p:cNvPr id="20" name="Google Shape;20;p2"/>
              <p:cNvSpPr/>
              <p:nvPr/>
            </p:nvSpPr>
            <p:spPr>
              <a:xfrm>
                <a:off x="-24158748" y="330081"/>
                <a:ext cx="289080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4710175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2" name="Google Shape;22;p2"/>
          <p:cNvSpPr txBox="1">
            <a:spLocks noGrp="1"/>
          </p:cNvSpPr>
          <p:nvPr>
            <p:ph type="ctrTitle"/>
          </p:nvPr>
        </p:nvSpPr>
        <p:spPr>
          <a:xfrm>
            <a:off x="685800" y="1090750"/>
            <a:ext cx="5367900" cy="296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latin typeface="+mj-l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774460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preserve="1" userDrawn="1">
  <p:cSld name="1_Title only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oogle Shape;125;p8"/>
          <p:cNvGrpSpPr/>
          <p:nvPr/>
        </p:nvGrpSpPr>
        <p:grpSpPr>
          <a:xfrm>
            <a:off x="-4" y="-38169"/>
            <a:ext cx="7072430" cy="1061751"/>
            <a:chOff x="-4" y="126425"/>
            <a:chExt cx="7072430" cy="1061751"/>
          </a:xfrm>
        </p:grpSpPr>
        <p:sp>
          <p:nvSpPr>
            <p:cNvPr id="126" name="Google Shape;126;p8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A5A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127" name="Google Shape;127;p8"/>
            <p:cNvGrpSpPr/>
            <p:nvPr/>
          </p:nvGrpSpPr>
          <p:grpSpPr>
            <a:xfrm rot="10800000" flipH="1">
              <a:off x="3" y="164594"/>
              <a:ext cx="6756168" cy="1023582"/>
              <a:chOff x="-2168138" y="508281"/>
              <a:chExt cx="8650663" cy="1310603"/>
            </a:xfrm>
          </p:grpSpPr>
          <p:sp>
            <p:nvSpPr>
              <p:cNvPr id="128" name="Google Shape;128;p8"/>
              <p:cNvSpPr/>
              <p:nvPr/>
            </p:nvSpPr>
            <p:spPr>
              <a:xfrm>
                <a:off x="-2168138" y="508287"/>
                <a:ext cx="6958200" cy="1310597"/>
              </a:xfrm>
              <a:prstGeom prst="rect">
                <a:avLst/>
              </a:prstGeom>
              <a:solidFill>
                <a:srgbClr val="EBE4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29" name="Google Shape;129;p8"/>
              <p:cNvSpPr/>
              <p:nvPr/>
            </p:nvSpPr>
            <p:spPr>
              <a:xfrm>
                <a:off x="4783024" y="508281"/>
                <a:ext cx="1699501" cy="1310599"/>
              </a:xfrm>
              <a:prstGeom prst="rtTriangle">
                <a:avLst/>
              </a:prstGeom>
              <a:solidFill>
                <a:srgbClr val="EBE4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130" name="Google Shape;130;p8"/>
            <p:cNvGrpSpPr/>
            <p:nvPr/>
          </p:nvGrpSpPr>
          <p:grpSpPr>
            <a:xfrm rot="10800000" flipH="1">
              <a:off x="-4" y="381007"/>
              <a:ext cx="7072430" cy="663149"/>
              <a:chOff x="-9092084" y="569218"/>
              <a:chExt cx="15574609" cy="1460358"/>
            </a:xfrm>
          </p:grpSpPr>
          <p:sp>
            <p:nvSpPr>
              <p:cNvPr id="131" name="Google Shape;131;p8"/>
              <p:cNvSpPr/>
              <p:nvPr/>
            </p:nvSpPr>
            <p:spPr>
              <a:xfrm>
                <a:off x="-9092084" y="569218"/>
                <a:ext cx="13882200" cy="1460358"/>
              </a:xfrm>
              <a:prstGeom prst="rect">
                <a:avLst/>
              </a:prstGeom>
              <a:solidFill>
                <a:srgbClr val="3674A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32" name="Google Shape;132;p8"/>
              <p:cNvSpPr/>
              <p:nvPr/>
            </p:nvSpPr>
            <p:spPr>
              <a:xfrm>
                <a:off x="4783025" y="569218"/>
                <a:ext cx="1699500" cy="1460358"/>
              </a:xfrm>
              <a:prstGeom prst="rtTriangle">
                <a:avLst/>
              </a:prstGeom>
              <a:solidFill>
                <a:srgbClr val="3674A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133" name="Google Shape;133;p8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134" name="Google Shape;134;p8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5" name="Google Shape;135;p8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36" name="Google Shape;136;p8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EBE4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137;p8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EBE4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8" name="Google Shape;138;p8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39" name="Google Shape;139;p8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" name="Google Shape;140;p8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41" name="Google Shape;141;p8"/>
          <p:cNvSpPr txBox="1">
            <a:spLocks noGrp="1"/>
          </p:cNvSpPr>
          <p:nvPr>
            <p:ph type="title"/>
          </p:nvPr>
        </p:nvSpPr>
        <p:spPr>
          <a:xfrm>
            <a:off x="611560" y="195486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>
                <a:latin typeface="+mj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 dirty="0"/>
          </a:p>
        </p:txBody>
      </p:sp>
      <p:sp>
        <p:nvSpPr>
          <p:cNvPr id="142" name="Google Shape;142;p8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latin typeface="+mn-lt"/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  <p:sp>
        <p:nvSpPr>
          <p:cNvPr id="21" name="Ορθογώνιο 20"/>
          <p:cNvSpPr/>
          <p:nvPr userDrawn="1"/>
        </p:nvSpPr>
        <p:spPr>
          <a:xfrm>
            <a:off x="7380312" y="4686475"/>
            <a:ext cx="1354858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-635">
              <a:tabLst>
                <a:tab pos="2636520" algn="ctr"/>
                <a:tab pos="5273675" algn="r"/>
              </a:tabLst>
              <a:defRPr lang="el-GR"/>
            </a:pPr>
            <a:r>
              <a:rPr lang="el-GR" sz="900" b="1" dirty="0">
                <a:solidFill>
                  <a:srgbClr val="FFFFFF"/>
                </a:solidFill>
                <a:latin typeface="+mn-lt"/>
                <a:ea typeface="Roboto Condensed" panose="020B0604020202020204" charset="0"/>
              </a:rPr>
              <a:t>ΟΠΣ ΕΣΠΑ 2014-2020</a:t>
            </a:r>
          </a:p>
        </p:txBody>
      </p:sp>
      <p:sp>
        <p:nvSpPr>
          <p:cNvPr id="22" name="Google Shape;79;p5"/>
          <p:cNvSpPr txBox="1">
            <a:spLocks noGrp="1"/>
          </p:cNvSpPr>
          <p:nvPr>
            <p:ph type="body" idx="1"/>
          </p:nvPr>
        </p:nvSpPr>
        <p:spPr>
          <a:xfrm>
            <a:off x="611560" y="1203598"/>
            <a:ext cx="6132600" cy="314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▰"/>
              <a:defRPr>
                <a:latin typeface="+mn-lt"/>
              </a:defRPr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SzPts val="2400"/>
              <a:buChar char="▻"/>
              <a:defRPr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11313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preserve="1" userDrawn="1">
  <p:cSld name="1_Title only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oogle Shape;125;p8"/>
          <p:cNvGrpSpPr/>
          <p:nvPr/>
        </p:nvGrpSpPr>
        <p:grpSpPr>
          <a:xfrm>
            <a:off x="-4" y="-38169"/>
            <a:ext cx="7072430" cy="1061751"/>
            <a:chOff x="-4" y="126425"/>
            <a:chExt cx="7072430" cy="1061751"/>
          </a:xfrm>
        </p:grpSpPr>
        <p:sp>
          <p:nvSpPr>
            <p:cNvPr id="126" name="Google Shape;126;p8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A5A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127" name="Google Shape;127;p8"/>
            <p:cNvGrpSpPr/>
            <p:nvPr/>
          </p:nvGrpSpPr>
          <p:grpSpPr>
            <a:xfrm rot="10800000" flipH="1">
              <a:off x="3" y="164594"/>
              <a:ext cx="6756168" cy="1023582"/>
              <a:chOff x="-2168138" y="508281"/>
              <a:chExt cx="8650663" cy="1310603"/>
            </a:xfrm>
          </p:grpSpPr>
          <p:sp>
            <p:nvSpPr>
              <p:cNvPr id="128" name="Google Shape;128;p8"/>
              <p:cNvSpPr/>
              <p:nvPr/>
            </p:nvSpPr>
            <p:spPr>
              <a:xfrm>
                <a:off x="-2168138" y="508287"/>
                <a:ext cx="6958200" cy="1310597"/>
              </a:xfrm>
              <a:prstGeom prst="rect">
                <a:avLst/>
              </a:prstGeom>
              <a:solidFill>
                <a:srgbClr val="EBE4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29" name="Google Shape;129;p8"/>
              <p:cNvSpPr/>
              <p:nvPr/>
            </p:nvSpPr>
            <p:spPr>
              <a:xfrm>
                <a:off x="4783024" y="508281"/>
                <a:ext cx="1699501" cy="1310599"/>
              </a:xfrm>
              <a:prstGeom prst="rtTriangle">
                <a:avLst/>
              </a:prstGeom>
              <a:solidFill>
                <a:srgbClr val="EBE4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130" name="Google Shape;130;p8"/>
            <p:cNvGrpSpPr/>
            <p:nvPr/>
          </p:nvGrpSpPr>
          <p:grpSpPr>
            <a:xfrm rot="10800000" flipH="1">
              <a:off x="-4" y="381007"/>
              <a:ext cx="7072430" cy="663149"/>
              <a:chOff x="-9092084" y="569218"/>
              <a:chExt cx="15574609" cy="1460358"/>
            </a:xfrm>
          </p:grpSpPr>
          <p:sp>
            <p:nvSpPr>
              <p:cNvPr id="131" name="Google Shape;131;p8"/>
              <p:cNvSpPr/>
              <p:nvPr/>
            </p:nvSpPr>
            <p:spPr>
              <a:xfrm>
                <a:off x="-9092084" y="569218"/>
                <a:ext cx="13882200" cy="1460358"/>
              </a:xfrm>
              <a:prstGeom prst="rect">
                <a:avLst/>
              </a:prstGeom>
              <a:solidFill>
                <a:srgbClr val="3674A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32" name="Google Shape;132;p8"/>
              <p:cNvSpPr/>
              <p:nvPr/>
            </p:nvSpPr>
            <p:spPr>
              <a:xfrm>
                <a:off x="4783025" y="569218"/>
                <a:ext cx="1699500" cy="1460358"/>
              </a:xfrm>
              <a:prstGeom prst="rtTriangle">
                <a:avLst/>
              </a:prstGeom>
              <a:solidFill>
                <a:srgbClr val="3674A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133" name="Google Shape;133;p8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134" name="Google Shape;134;p8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5" name="Google Shape;135;p8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36" name="Google Shape;136;p8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EBE4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137;p8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EBE4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8" name="Google Shape;138;p8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39" name="Google Shape;139;p8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" name="Google Shape;140;p8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41" name="Google Shape;141;p8"/>
          <p:cNvSpPr txBox="1">
            <a:spLocks noGrp="1"/>
          </p:cNvSpPr>
          <p:nvPr>
            <p:ph type="title"/>
          </p:nvPr>
        </p:nvSpPr>
        <p:spPr>
          <a:xfrm>
            <a:off x="611560" y="195486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>
                <a:latin typeface="+mj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 dirty="0"/>
          </a:p>
        </p:txBody>
      </p:sp>
      <p:sp>
        <p:nvSpPr>
          <p:cNvPr id="142" name="Google Shape;142;p8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latin typeface="+mn-lt"/>
              </a:defRPr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  <p:sp>
        <p:nvSpPr>
          <p:cNvPr id="21" name="Ορθογώνιο 20"/>
          <p:cNvSpPr/>
          <p:nvPr userDrawn="1"/>
        </p:nvSpPr>
        <p:spPr>
          <a:xfrm>
            <a:off x="7380312" y="4686475"/>
            <a:ext cx="1354858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-635">
              <a:tabLst>
                <a:tab pos="2636520" algn="ctr"/>
                <a:tab pos="5273675" algn="r"/>
              </a:tabLst>
              <a:defRPr lang="el-GR"/>
            </a:pPr>
            <a:r>
              <a:rPr lang="el-GR" sz="900" b="1" dirty="0">
                <a:solidFill>
                  <a:srgbClr val="FFFFFF"/>
                </a:solidFill>
                <a:latin typeface="+mn-lt"/>
                <a:ea typeface="Roboto Condensed" panose="020B0604020202020204" charset="0"/>
              </a:rPr>
              <a:t>ΟΠΣ ΕΣΠΑ 2014-2020</a:t>
            </a:r>
          </a:p>
        </p:txBody>
      </p:sp>
      <p:sp>
        <p:nvSpPr>
          <p:cNvPr id="22" name="Google Shape;79;p5"/>
          <p:cNvSpPr txBox="1">
            <a:spLocks noGrp="1"/>
          </p:cNvSpPr>
          <p:nvPr>
            <p:ph type="body" idx="1"/>
          </p:nvPr>
        </p:nvSpPr>
        <p:spPr>
          <a:xfrm>
            <a:off x="611560" y="1203598"/>
            <a:ext cx="6132600" cy="314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▰"/>
              <a:defRPr>
                <a:latin typeface="+mn-lt"/>
              </a:defRPr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SzPts val="2400"/>
              <a:buChar char="▻"/>
              <a:defRPr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85399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" name="Google Shape;82;p6"/>
          <p:cNvGrpSpPr/>
          <p:nvPr/>
        </p:nvGrpSpPr>
        <p:grpSpPr>
          <a:xfrm>
            <a:off x="-4" y="40"/>
            <a:ext cx="7072430" cy="1327315"/>
            <a:chOff x="-4" y="40"/>
            <a:chExt cx="7072430" cy="1327315"/>
          </a:xfrm>
        </p:grpSpPr>
        <p:sp>
          <p:nvSpPr>
            <p:cNvPr id="83" name="Google Shape;83;p6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rgbClr val="2A5A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84" name="Google Shape;84;p6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85" name="Google Shape;85;p6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rgbClr val="EBE4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86" name="Google Shape;86;p6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EBE4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87" name="Google Shape;87;p6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88" name="Google Shape;88;p6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rgbClr val="3674A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89" name="Google Shape;89;p6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rgbClr val="3674A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90" name="Google Shape;90;p6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91" name="Google Shape;91;p6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rgbClr val="D26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2" name="Google Shape;92;p6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93" name="Google Shape;93;p6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EBE4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94;p6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EBE4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5" name="Google Shape;95;p6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96" name="Google Shape;96;p6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97;p6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FF98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98" name="Google Shape;98;p6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 dirty="0"/>
          </a:p>
        </p:txBody>
      </p:sp>
      <p:sp>
        <p:nvSpPr>
          <p:cNvPr id="99" name="Google Shape;99;p6"/>
          <p:cNvSpPr txBox="1">
            <a:spLocks noGrp="1"/>
          </p:cNvSpPr>
          <p:nvPr>
            <p:ph type="body" idx="1"/>
          </p:nvPr>
        </p:nvSpPr>
        <p:spPr>
          <a:xfrm>
            <a:off x="814275" y="1537988"/>
            <a:ext cx="3378300" cy="27243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▰"/>
              <a:defRPr sz="2000"/>
            </a:lvl1pPr>
            <a:lvl2pPr marL="914400" lvl="1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2pPr>
            <a:lvl3pPr marL="1371600" lvl="2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3pPr>
            <a:lvl4pPr marL="1828800" lvl="3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4pPr>
            <a:lvl5pPr marL="2286000" lvl="4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5pPr>
            <a:lvl6pPr marL="2743200" lvl="5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6pPr>
            <a:lvl7pPr marL="3200400" lvl="6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7pPr>
            <a:lvl8pPr marL="3657600" lvl="7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8pPr>
            <a:lvl9pPr marL="4114800" lvl="8" indent="-355600">
              <a:spcBef>
                <a:spcPts val="1000"/>
              </a:spcBef>
              <a:spcAft>
                <a:spcPts val="1000"/>
              </a:spcAft>
              <a:buSzPts val="2000"/>
              <a:buChar char="▻"/>
              <a:defRPr sz="2000"/>
            </a:lvl9pPr>
          </a:lstStyle>
          <a:p>
            <a:endParaRPr/>
          </a:p>
        </p:txBody>
      </p:sp>
      <p:sp>
        <p:nvSpPr>
          <p:cNvPr id="100" name="Google Shape;100;p6"/>
          <p:cNvSpPr txBox="1">
            <a:spLocks noGrp="1"/>
          </p:cNvSpPr>
          <p:nvPr>
            <p:ph type="body" idx="2"/>
          </p:nvPr>
        </p:nvSpPr>
        <p:spPr>
          <a:xfrm>
            <a:off x="4396123" y="1537988"/>
            <a:ext cx="3378300" cy="27243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▰"/>
              <a:defRPr sz="2000"/>
            </a:lvl1pPr>
            <a:lvl2pPr marL="914400" lvl="1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2pPr>
            <a:lvl3pPr marL="1371600" lvl="2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3pPr>
            <a:lvl4pPr marL="1828800" lvl="3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4pPr>
            <a:lvl5pPr marL="2286000" lvl="4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5pPr>
            <a:lvl6pPr marL="2743200" lvl="5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6pPr>
            <a:lvl7pPr marL="3200400" lvl="6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7pPr>
            <a:lvl8pPr marL="3657600" lvl="7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8pPr>
            <a:lvl9pPr marL="4114800" lvl="8" indent="-355600">
              <a:spcBef>
                <a:spcPts val="1000"/>
              </a:spcBef>
              <a:spcAft>
                <a:spcPts val="1000"/>
              </a:spcAft>
              <a:buSzPts val="2000"/>
              <a:buChar char="▻"/>
              <a:defRPr sz="2000"/>
            </a:lvl9pPr>
          </a:lstStyle>
          <a:p>
            <a:endParaRPr/>
          </a:p>
        </p:txBody>
      </p:sp>
      <p:sp>
        <p:nvSpPr>
          <p:cNvPr id="101" name="Google Shape;101;p6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22" name="Ορθογώνιο 21"/>
          <p:cNvSpPr/>
          <p:nvPr userDrawn="1"/>
        </p:nvSpPr>
        <p:spPr>
          <a:xfrm>
            <a:off x="7237473" y="4686475"/>
            <a:ext cx="651140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-635">
              <a:tabLst>
                <a:tab pos="2636520" algn="ctr"/>
                <a:tab pos="5273675" algn="r"/>
              </a:tabLst>
              <a:defRPr lang="el-GR"/>
            </a:pPr>
            <a:r>
              <a:rPr lang="el-GR" sz="900" b="1" dirty="0">
                <a:solidFill>
                  <a:srgbClr val="FFFFFF"/>
                </a:solidFill>
                <a:latin typeface="Roboto Condensed" panose="020B0604020202020204" charset="0"/>
                <a:ea typeface="Roboto Condensed" panose="020B0604020202020204" charset="0"/>
              </a:rPr>
              <a:t>ΕΥ  ΟΠΣ</a:t>
            </a:r>
          </a:p>
        </p:txBody>
      </p:sp>
    </p:spTree>
    <p:extLst>
      <p:ext uri="{BB962C8B-B14F-4D97-AF65-F5344CB8AC3E}">
        <p14:creationId xmlns:p14="http://schemas.microsoft.com/office/powerpoint/2010/main" val="8988028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Roboto Condensed"/>
              <a:buNone/>
              <a:defRPr sz="20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 dirty="0"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14275" y="1327350"/>
            <a:ext cx="6132600" cy="31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▰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Clr>
                <a:srgbClr val="C7D3E6"/>
              </a:buClr>
              <a:buSzPts val="2400"/>
              <a:buFont typeface="Roboto Condensed Light"/>
              <a:buChar char="▻"/>
              <a:defRPr sz="2400">
                <a:solidFill>
                  <a:srgbClr val="263248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endParaRPr dirty="0"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r">
              <a:buNone/>
              <a:defRPr sz="1200" b="1">
                <a:solidFill>
                  <a:srgbClr val="FFFFFF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  <p:sldLayoutId id="2147483662" r:id="rId2"/>
    <p:sldLayoutId id="2147483661" r:id="rId3"/>
    <p:sldLayoutId id="2147483664" r:id="rId4"/>
    <p:sldLayoutId id="2147483666" r:id="rId5"/>
    <p:sldLayoutId id="2147483667" r:id="rId6"/>
    <p:sldLayoutId id="2147483668" r:id="rId7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+mn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+mn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emf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03598"/>
            <a:ext cx="16764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6"/>
          <p:cNvSpPr/>
          <p:nvPr/>
        </p:nvSpPr>
        <p:spPr>
          <a:xfrm>
            <a:off x="35496" y="4176465"/>
            <a:ext cx="6524640" cy="98757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/>
          <a:lstStyle/>
          <a:p>
            <a:pPr>
              <a:defRPr lang="el-GR"/>
            </a:pPr>
            <a:endParaRPr lang="en-GB" altLang="en-US" dirty="0">
              <a:solidFill>
                <a:srgbClr val="7A5D00"/>
              </a:solidFill>
              <a:latin typeface="+mj-lt"/>
              <a:ea typeface="Roboto Condensed" panose="020B0604020202020204" charset="0"/>
              <a:cs typeface="Tahoma" panose="020B0604030504040204" pitchFamily="2" charset="0"/>
            </a:endParaRPr>
          </a:p>
          <a:p>
            <a:pPr>
              <a:defRPr lang="el-GR"/>
            </a:pPr>
            <a:endParaRPr lang="en-GB" altLang="en-US" dirty="0">
              <a:solidFill>
                <a:srgbClr val="7A5D00"/>
              </a:solidFill>
              <a:latin typeface="+mj-lt"/>
              <a:ea typeface="Roboto Condensed" panose="020B0604020202020204" charset="0"/>
              <a:cs typeface="Tahoma" panose="020B0604030504040204" pitchFamily="2" charset="0"/>
            </a:endParaRPr>
          </a:p>
          <a:p>
            <a:pPr>
              <a:defRPr lang="el-GR"/>
            </a:pPr>
            <a:r>
              <a:rPr lang="el-GR" dirty="0">
                <a:solidFill>
                  <a:srgbClr val="7A5D00"/>
                </a:solidFill>
                <a:latin typeface="+mj-lt"/>
                <a:ea typeface="Roboto Condensed" panose="020B0604020202020204" charset="0"/>
                <a:cs typeface="Tahoma" panose="020B0604030504040204" pitchFamily="2" charset="0"/>
              </a:rPr>
              <a:t>    Γενική Γραμματεία Επενδύσεων &amp; Ανάπτυξης</a:t>
            </a:r>
            <a:endParaRPr lang="en-US" dirty="0">
              <a:solidFill>
                <a:srgbClr val="7A5D00"/>
              </a:solidFill>
              <a:latin typeface="+mj-lt"/>
              <a:ea typeface="Roboto Condensed" panose="020B0604020202020204" charset="0"/>
              <a:cs typeface="Tahoma" panose="020B0604030504040204" pitchFamily="2" charset="0"/>
            </a:endParaRPr>
          </a:p>
          <a:p>
            <a:pPr>
              <a:defRPr lang="el-GR"/>
            </a:pPr>
            <a:r>
              <a:rPr lang="el-GR" dirty="0">
                <a:solidFill>
                  <a:srgbClr val="7A5D00"/>
                </a:solidFill>
                <a:latin typeface="+mj-lt"/>
                <a:ea typeface="Roboto Condensed" panose="020B0604020202020204" charset="0"/>
                <a:cs typeface="Tahoma" panose="020B0604030504040204" pitchFamily="2" charset="0"/>
              </a:rPr>
              <a:t>    Υπουργείο Εθνικής Οικονομίας &amp; Οικονομικών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164288" y="3715299"/>
            <a:ext cx="18855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 lang="el-GR"/>
            </a:pPr>
            <a:r>
              <a:rPr lang="el-GR" altLang="en-US" dirty="0">
                <a:solidFill>
                  <a:schemeClr val="accent1">
                    <a:lumMod val="75000"/>
                  </a:schemeClr>
                </a:solidFill>
                <a:latin typeface="+mj-lt"/>
                <a:ea typeface="Roboto Condensed" panose="020B0604020202020204" charset="0"/>
                <a:cs typeface="Tahoma" panose="020B0604030504040204" pitchFamily="2" charset="0"/>
              </a:rPr>
              <a:t>Ιούλιος 2024</a:t>
            </a:r>
          </a:p>
        </p:txBody>
      </p:sp>
      <p:sp>
        <p:nvSpPr>
          <p:cNvPr id="4" name="Rectangle 4"/>
          <p:cNvSpPr/>
          <p:nvPr/>
        </p:nvSpPr>
        <p:spPr>
          <a:xfrm>
            <a:off x="143508" y="1572898"/>
            <a:ext cx="5868652" cy="1815006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/>
          <a:lstStyle/>
          <a:p>
            <a:pPr defTabSz="-635">
              <a:tabLst>
                <a:tab pos="2636520" algn="ctr"/>
                <a:tab pos="5273675" algn="r"/>
              </a:tabLst>
              <a:defRPr lang="el-GR"/>
            </a:pPr>
            <a:r>
              <a:rPr lang="el-GR" sz="3000" b="1" dirty="0">
                <a:solidFill>
                  <a:srgbClr val="FFFFFF"/>
                </a:solidFill>
                <a:latin typeface="+mj-lt"/>
                <a:ea typeface="Roboto Condensed" panose="020B0604020202020204" charset="0"/>
              </a:rPr>
              <a:t>Ολοκληρωμένο</a:t>
            </a:r>
            <a:r>
              <a:rPr lang="en-US" sz="3000" b="1" dirty="0">
                <a:solidFill>
                  <a:srgbClr val="FFFFFF"/>
                </a:solidFill>
                <a:latin typeface="+mj-lt"/>
                <a:ea typeface="Roboto Condensed" panose="020B0604020202020204" charset="0"/>
              </a:rPr>
              <a:t> </a:t>
            </a:r>
            <a:br>
              <a:rPr lang="en-US" sz="3000" b="1" dirty="0">
                <a:solidFill>
                  <a:srgbClr val="FFFFFF"/>
                </a:solidFill>
                <a:latin typeface="+mj-lt"/>
                <a:ea typeface="Roboto Condensed" panose="020B0604020202020204" charset="0"/>
              </a:rPr>
            </a:br>
            <a:r>
              <a:rPr lang="el-GR" sz="3000" b="1" dirty="0">
                <a:solidFill>
                  <a:srgbClr val="FFFFFF"/>
                </a:solidFill>
                <a:latin typeface="+mj-lt"/>
                <a:ea typeface="Roboto Condensed" panose="020B0604020202020204" charset="0"/>
              </a:rPr>
              <a:t>Πληροφοριακό Σύστημα ΕΟΧ </a:t>
            </a:r>
          </a:p>
          <a:p>
            <a:pPr>
              <a:tabLst>
                <a:tab pos="2636838" algn="ctr"/>
                <a:tab pos="5273675" algn="r"/>
              </a:tabLst>
            </a:pPr>
            <a:r>
              <a:rPr lang="el-GR" sz="2000" b="1" dirty="0">
                <a:solidFill>
                  <a:prstClr val="white"/>
                </a:solidFill>
              </a:rPr>
              <a:t>Ολοκλήρωση Πράξεων </a:t>
            </a:r>
            <a:r>
              <a:rPr lang="en-US" sz="2000" b="1" dirty="0">
                <a:solidFill>
                  <a:prstClr val="white"/>
                </a:solidFill>
              </a:rPr>
              <a:t>Quiz</a:t>
            </a:r>
            <a:endParaRPr lang="en-US" sz="3200" b="1" dirty="0">
              <a:solidFill>
                <a:prstClr val="white"/>
              </a:solidFill>
            </a:endParaRPr>
          </a:p>
          <a:p>
            <a:pPr defTabSz="-635">
              <a:tabLst>
                <a:tab pos="2636520" algn="ctr"/>
                <a:tab pos="5273675" algn="r"/>
              </a:tabLst>
              <a:defRPr lang="el-GR"/>
            </a:pPr>
            <a:endParaRPr lang="el-GR" sz="3000" b="1" dirty="0">
              <a:solidFill>
                <a:srgbClr val="FFFFFF"/>
              </a:solidFill>
              <a:latin typeface="+mj-lt"/>
              <a:ea typeface="Roboto Condensed" panose="020B0604020202020204" charset="0"/>
            </a:endParaRPr>
          </a:p>
          <a:p>
            <a:pPr defTabSz="-635">
              <a:tabLst>
                <a:tab pos="2636520" algn="ctr"/>
                <a:tab pos="5273675" algn="r"/>
              </a:tabLst>
              <a:defRPr lang="el-GR"/>
            </a:pPr>
            <a:endParaRPr lang="el-GR" sz="300" b="1" dirty="0">
              <a:solidFill>
                <a:srgbClr val="FFFFFF"/>
              </a:solidFill>
              <a:latin typeface="+mj-lt"/>
              <a:ea typeface="Roboto Condensed" panose="020B060402020202020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108520" y="3182635"/>
            <a:ext cx="612068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 lang="el-GR"/>
            </a:pPr>
            <a:r>
              <a:rPr lang="el-GR" altLang="en-US" dirty="0">
                <a:solidFill>
                  <a:schemeClr val="accent2">
                    <a:lumMod val="20000"/>
                    <a:lumOff val="80000"/>
                  </a:schemeClr>
                </a:solidFill>
                <a:latin typeface="+mj-lt"/>
                <a:ea typeface="Roboto Condensed" panose="020B0604020202020204" charset="0"/>
                <a:cs typeface="Tahoma" panose="020B0604030504040204" pitchFamily="2" charset="0"/>
              </a:rPr>
              <a:t>    Εισηγητής: </a:t>
            </a:r>
            <a:r>
              <a:rPr lang="el-GR" altLang="en-US" dirty="0">
                <a:solidFill>
                  <a:schemeClr val="accent2">
                    <a:lumMod val="20000"/>
                    <a:lumOff val="80000"/>
                  </a:schemeClr>
                </a:solidFill>
                <a:ea typeface="Roboto Condensed" panose="020B0604020202020204" charset="0"/>
                <a:cs typeface="Tahoma" panose="020B0604030504040204" pitchFamily="2" charset="0"/>
              </a:rPr>
              <a:t>Άννα Γιάνναρου, </a:t>
            </a:r>
            <a:r>
              <a:rPr lang="el-GR" altLang="en-US" dirty="0">
                <a:solidFill>
                  <a:schemeClr val="accent2">
                    <a:lumMod val="20000"/>
                    <a:lumOff val="80000"/>
                  </a:schemeClr>
                </a:solidFill>
                <a:latin typeface="+mj-lt"/>
                <a:ea typeface="Roboto Condensed" panose="020B0604020202020204" charset="0"/>
                <a:cs typeface="Tahoma" panose="020B0604030504040204" pitchFamily="2" charset="0"/>
              </a:rPr>
              <a:t>Κατερίνα Στάθη</a:t>
            </a:r>
          </a:p>
          <a:p>
            <a:pPr>
              <a:defRPr lang="el-GR"/>
            </a:pPr>
            <a:r>
              <a:rPr lang="el-GR" dirty="0">
                <a:solidFill>
                  <a:schemeClr val="accent2">
                    <a:lumMod val="20000"/>
                    <a:lumOff val="80000"/>
                  </a:schemeClr>
                </a:solidFill>
                <a:latin typeface="+mj-lt"/>
                <a:ea typeface="Roboto Condensed" panose="020B0604020202020204" charset="0"/>
                <a:cs typeface="Tahoma" panose="020B0604030504040204" pitchFamily="2" charset="0"/>
              </a:rPr>
              <a:t>    Ειδική Υπηρεσία Θεσμικής Υποστήριξης &amp; Πληροφοριακών Συστημάτων</a:t>
            </a:r>
          </a:p>
          <a:p>
            <a:pPr>
              <a:defRPr lang="el-GR"/>
            </a:pPr>
            <a:r>
              <a:rPr lang="el-GR" dirty="0">
                <a:solidFill>
                  <a:schemeClr val="accent2">
                    <a:lumMod val="20000"/>
                    <a:lumOff val="80000"/>
                  </a:schemeClr>
                </a:solidFill>
                <a:latin typeface="+mj-lt"/>
                <a:ea typeface="Roboto Condensed" panose="020B0604020202020204" charset="0"/>
                <a:cs typeface="Tahoma" panose="020B0604030504040204" pitchFamily="2" charset="0"/>
              </a:rPr>
              <a:t>    Υποδιεύθυνση ΟΠΣ</a:t>
            </a:r>
            <a:endParaRPr lang="el-GR" dirty="0">
              <a:solidFill>
                <a:schemeClr val="accent2">
                  <a:lumMod val="20000"/>
                  <a:lumOff val="80000"/>
                </a:schemeClr>
              </a:solidFill>
              <a:latin typeface="+mj-lt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E8713A38-AF22-CC43-FE68-2F20536B92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659982"/>
            <a:ext cx="2468563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Εικόνα 2">
            <a:extLst>
              <a:ext uri="{FF2B5EF4-FFF2-40B4-BE49-F238E27FC236}">
                <a16:creationId xmlns:a16="http://schemas.microsoft.com/office/drawing/2014/main" id="{D3F69E31-AF62-34F3-65B8-B1A4E2D50F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2466" y="4627404"/>
            <a:ext cx="885897" cy="343333"/>
          </a:xfrm>
          <a:prstGeom prst="rect">
            <a:avLst/>
          </a:prstGeo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16470" y="4660273"/>
            <a:ext cx="769620" cy="434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9936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24471" y="2299279"/>
            <a:ext cx="6624736" cy="766200"/>
          </a:xfrm>
        </p:spPr>
        <p:txBody>
          <a:bodyPr>
            <a:normAutofit/>
          </a:bodyPr>
          <a:lstStyle/>
          <a:p>
            <a:r>
              <a:rPr lang="el-GR" sz="1200" dirty="0"/>
              <a:t>Πρόσβαση χρήστη Δικαιούχου στο ΟΠΣ ΕΣΠΑ</a:t>
            </a:r>
            <a:endParaRPr lang="en-US" sz="1200" dirty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idx="12"/>
          </p:nvPr>
        </p:nvSpPr>
        <p:spPr>
          <a:xfrm>
            <a:off x="7924339" y="6516842"/>
            <a:ext cx="1487400" cy="31560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10</a:t>
            </a:fld>
            <a:endParaRPr lang="en" dirty="0"/>
          </a:p>
        </p:txBody>
      </p:sp>
      <p:sp>
        <p:nvSpPr>
          <p:cNvPr id="10" name="Ορθογώνιο 9"/>
          <p:cNvSpPr/>
          <p:nvPr/>
        </p:nvSpPr>
        <p:spPr>
          <a:xfrm>
            <a:off x="467544" y="1291860"/>
            <a:ext cx="820891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800" dirty="0">
                <a:ln w="10541" cmpd="sng">
                  <a:noFill/>
                  <a:prstDash val="solid"/>
                </a:ln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Σε πράξη  με ποσό Σύμβασης 500.000 </a:t>
            </a:r>
          </a:p>
          <a:p>
            <a:r>
              <a:rPr lang="el-GR" sz="1800" dirty="0">
                <a:ln w="10541" cmpd="sng">
                  <a:noFill/>
                  <a:prstDash val="solid"/>
                </a:ln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Ο ανάδοχος πληρώνεται 495.000</a:t>
            </a:r>
          </a:p>
          <a:p>
            <a:r>
              <a:rPr lang="el-GR" sz="1800" dirty="0">
                <a:ln w="10541" cmpd="sng">
                  <a:noFill/>
                  <a:prstDash val="solid"/>
                </a:ln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Οι πληρωμές του ΠΔΕ = 500.000 και </a:t>
            </a:r>
          </a:p>
          <a:p>
            <a:r>
              <a:rPr lang="el-GR" sz="1800" dirty="0">
                <a:ln w="10541" cmpd="sng">
                  <a:noFill/>
                  <a:prstDash val="solid"/>
                </a:ln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ο Δικαιούχος επιστρέφει  3.000 στα Αδιάθετα </a:t>
            </a:r>
          </a:p>
          <a:p>
            <a:pPr lvl="1"/>
            <a:endParaRPr lang="el-GR" sz="1800" dirty="0">
              <a:latin typeface="Calibri" panose="020F0502020204030204" pitchFamily="34" charset="0"/>
            </a:endParaRPr>
          </a:p>
          <a:p>
            <a:pPr lvl="1"/>
            <a:r>
              <a:rPr lang="el-GR" sz="1800" dirty="0">
                <a:latin typeface="Calibri" panose="020F0502020204030204" pitchFamily="34" charset="0"/>
              </a:rPr>
              <a:t>Α) στην Απόφαση ο Π/Υ </a:t>
            </a:r>
            <a:r>
              <a:rPr lang="el-GR" sz="1800" dirty="0" err="1">
                <a:latin typeface="Calibri" panose="020F0502020204030204" pitchFamily="34" charset="0"/>
              </a:rPr>
              <a:t>εναρίθμου</a:t>
            </a:r>
            <a:r>
              <a:rPr lang="el-GR" sz="1800" dirty="0">
                <a:latin typeface="Calibri" panose="020F0502020204030204" pitchFamily="34" charset="0"/>
              </a:rPr>
              <a:t> = 500.000 </a:t>
            </a:r>
          </a:p>
          <a:p>
            <a:pPr lvl="1"/>
            <a:r>
              <a:rPr lang="el-GR" sz="1800" dirty="0">
                <a:latin typeface="Calibri" panose="020F0502020204030204" pitchFamily="34" charset="0"/>
              </a:rPr>
              <a:t>     Ποσό διαφοράς =  2.000 και Ποσό Επιστροφής = 3.000</a:t>
            </a:r>
          </a:p>
          <a:p>
            <a:pPr lvl="1"/>
            <a:endParaRPr lang="el-GR" sz="1800" dirty="0">
              <a:latin typeface="Calibri" panose="020F0502020204030204" pitchFamily="34" charset="0"/>
            </a:endParaRPr>
          </a:p>
          <a:p>
            <a:pPr lvl="1"/>
            <a:r>
              <a:rPr lang="el-GR" sz="1800" dirty="0">
                <a:latin typeface="Calibri" panose="020F0502020204030204" pitchFamily="34" charset="0"/>
              </a:rPr>
              <a:t>Β) στην Απόφαση ο Π/Υ </a:t>
            </a:r>
            <a:r>
              <a:rPr lang="el-GR" sz="1800" dirty="0" err="1">
                <a:latin typeface="Calibri" panose="020F0502020204030204" pitchFamily="34" charset="0"/>
              </a:rPr>
              <a:t>εναρίθμου</a:t>
            </a:r>
            <a:r>
              <a:rPr lang="el-GR" sz="1800" dirty="0">
                <a:latin typeface="Calibri" panose="020F0502020204030204" pitchFamily="34" charset="0"/>
              </a:rPr>
              <a:t> = 500.000, </a:t>
            </a:r>
          </a:p>
          <a:p>
            <a:pPr lvl="1"/>
            <a:r>
              <a:rPr lang="el-GR" sz="1800" dirty="0">
                <a:latin typeface="Calibri" panose="020F0502020204030204" pitchFamily="34" charset="0"/>
              </a:rPr>
              <a:t>     Ποσό διαφοράς =  3.000 και Ποσό Επιστροφής = 3.000</a:t>
            </a:r>
          </a:p>
          <a:p>
            <a:pPr lvl="1"/>
            <a:endParaRPr lang="el-GR" sz="1800" dirty="0">
              <a:latin typeface="Calibri" panose="020F0502020204030204" pitchFamily="34" charset="0"/>
            </a:endParaRPr>
          </a:p>
          <a:p>
            <a:pPr lvl="1"/>
            <a:r>
              <a:rPr lang="el-GR" sz="1800" dirty="0">
                <a:latin typeface="Calibri" panose="020F0502020204030204" pitchFamily="34" charset="0"/>
              </a:rPr>
              <a:t>Γ) στην Απόφαση ο Π/Υ </a:t>
            </a:r>
            <a:r>
              <a:rPr lang="el-GR" sz="1800" dirty="0" err="1">
                <a:latin typeface="Calibri" panose="020F0502020204030204" pitchFamily="34" charset="0"/>
              </a:rPr>
              <a:t>εναρίθμου</a:t>
            </a:r>
            <a:r>
              <a:rPr lang="el-GR" sz="1800" dirty="0">
                <a:latin typeface="Calibri" panose="020F0502020204030204" pitchFamily="34" charset="0"/>
              </a:rPr>
              <a:t> = 500.000, </a:t>
            </a:r>
          </a:p>
          <a:p>
            <a:pPr lvl="1"/>
            <a:r>
              <a:rPr lang="el-GR" sz="1800" dirty="0">
                <a:latin typeface="Calibri" panose="020F0502020204030204" pitchFamily="34" charset="0"/>
              </a:rPr>
              <a:t>     Ποσό διαφοράς =  5.000 και Ποσό Επιστροφής = 3.000</a:t>
            </a:r>
          </a:p>
          <a:p>
            <a:pPr lvl="1"/>
            <a:endParaRPr lang="el-GR" sz="1800" dirty="0">
              <a:latin typeface="Calibri" panose="020F0502020204030204" pitchFamily="34" charset="0"/>
            </a:endParaRPr>
          </a:p>
          <a:p>
            <a:pPr lvl="1"/>
            <a:endParaRPr lang="el-GR" sz="1800" dirty="0">
              <a:ln w="10541" cmpd="sng">
                <a:noFill/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8" name="Ορθογώνιο 17"/>
          <p:cNvSpPr/>
          <p:nvPr/>
        </p:nvSpPr>
        <p:spPr>
          <a:xfrm>
            <a:off x="755576" y="483518"/>
            <a:ext cx="57246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b="1" dirty="0">
                <a:solidFill>
                  <a:srgbClr val="FFFFFF"/>
                </a:solidFill>
                <a:ea typeface="Roboto Condensed" panose="020B0604020202020204" charset="0"/>
                <a:cs typeface="Roboto Condensed"/>
                <a:sym typeface="Roboto Condensed"/>
              </a:rPr>
              <a:t>Ολοκλήρωση</a:t>
            </a:r>
            <a:endParaRPr lang="el-GR" dirty="0"/>
          </a:p>
        </p:txBody>
      </p:sp>
      <p:grpSp>
        <p:nvGrpSpPr>
          <p:cNvPr id="4" name="Ομάδα 9"/>
          <p:cNvGrpSpPr/>
          <p:nvPr/>
        </p:nvGrpSpPr>
        <p:grpSpPr>
          <a:xfrm>
            <a:off x="4002624" y="547746"/>
            <a:ext cx="2549596" cy="324036"/>
            <a:chOff x="440614" y="658653"/>
            <a:chExt cx="1568356" cy="588239"/>
          </a:xfrm>
          <a:solidFill>
            <a:schemeClr val="bg1">
              <a:lumMod val="95000"/>
            </a:schemeClr>
          </a:solidFill>
        </p:grpSpPr>
        <p:sp>
          <p:nvSpPr>
            <p:cNvPr id="20" name="Στρογγυλεμένο ορθογώνιο 19"/>
            <p:cNvSpPr/>
            <p:nvPr/>
          </p:nvSpPr>
          <p:spPr>
            <a:xfrm>
              <a:off x="440614" y="658653"/>
              <a:ext cx="1568356" cy="588239"/>
            </a:xfrm>
            <a:prstGeom prst="roundRect">
              <a:avLst>
                <a:gd name="adj" fmla="val 10000"/>
              </a:avLst>
            </a:prstGeom>
            <a:grpFill/>
            <a:ln>
              <a:noFill/>
            </a:ln>
          </p:spPr>
          <p:style>
            <a:lnRef idx="2">
              <a:scrgbClr r="0" g="0" b="0"/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1" name="Στρογγυλεμένο ορθογώνιο 4"/>
            <p:cNvSpPr/>
            <p:nvPr/>
          </p:nvSpPr>
          <p:spPr>
            <a:xfrm>
              <a:off x="457842" y="658655"/>
              <a:ext cx="1551127" cy="571009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6670" tIns="17780" rIns="26670" bIns="1778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b="1" i="1" kern="1200" dirty="0">
                  <a:solidFill>
                    <a:srgbClr val="DBA545"/>
                  </a:solidFill>
                </a:rPr>
                <a:t>Quiz</a:t>
              </a:r>
              <a:endParaRPr lang="el-GR" sz="1600" i="1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2073095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24471" y="2299279"/>
            <a:ext cx="6624736" cy="766200"/>
          </a:xfrm>
        </p:spPr>
        <p:txBody>
          <a:bodyPr>
            <a:normAutofit/>
          </a:bodyPr>
          <a:lstStyle/>
          <a:p>
            <a:r>
              <a:rPr lang="el-GR" sz="1200" dirty="0"/>
              <a:t>Πρόσβαση χρήστη Δικαιούχου στο ΟΠΣ ΕΣΠΑ</a:t>
            </a:r>
            <a:endParaRPr lang="en-US" sz="1200" dirty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idx="12"/>
          </p:nvPr>
        </p:nvSpPr>
        <p:spPr>
          <a:xfrm>
            <a:off x="7924339" y="6516842"/>
            <a:ext cx="1487400" cy="31560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11</a:t>
            </a:fld>
            <a:endParaRPr lang="en" dirty="0"/>
          </a:p>
        </p:txBody>
      </p:sp>
      <p:sp>
        <p:nvSpPr>
          <p:cNvPr id="10" name="Ορθογώνιο 9"/>
          <p:cNvSpPr/>
          <p:nvPr/>
        </p:nvSpPr>
        <p:spPr>
          <a:xfrm>
            <a:off x="575556" y="1311610"/>
            <a:ext cx="7740860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800" dirty="0">
                <a:ln w="10541" cmpd="sng">
                  <a:noFill/>
                  <a:prstDash val="solid"/>
                </a:ln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Για τον </a:t>
            </a:r>
            <a:r>
              <a:rPr lang="el-GR" sz="1800" b="1" dirty="0">
                <a:ln w="10541" cmpd="sng">
                  <a:noFill/>
                  <a:prstDash val="solid"/>
                </a:ln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Ενεργό ενάριθμο </a:t>
            </a:r>
            <a:r>
              <a:rPr lang="el-GR" sz="1800" dirty="0">
                <a:ln w="10541" cmpd="sng">
                  <a:noFill/>
                  <a:prstDash val="solid"/>
                </a:ln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της πράξης,  </a:t>
            </a:r>
          </a:p>
          <a:p>
            <a:r>
              <a:rPr lang="el-GR" sz="1800" dirty="0">
                <a:ln w="10541" cmpd="sng">
                  <a:noFill/>
                  <a:prstDash val="solid"/>
                </a:ln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το </a:t>
            </a:r>
            <a:r>
              <a:rPr lang="el-GR" sz="1800" b="1" dirty="0">
                <a:ln w="10541" cmpd="sng">
                  <a:noFill/>
                  <a:prstDash val="solid"/>
                </a:ln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Σύνολο Π/Υ  εναρίθμου </a:t>
            </a:r>
            <a:r>
              <a:rPr lang="el-GR" sz="1800" dirty="0">
                <a:ln w="10541" cmpd="sng">
                  <a:noFill/>
                  <a:prstDash val="solid"/>
                </a:ln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που συμπληρώνεται  στο Β2, </a:t>
            </a:r>
            <a:r>
              <a:rPr lang="el-GR" sz="1800" u="sng" dirty="0">
                <a:ln w="10541" cmpd="sng">
                  <a:noFill/>
                  <a:prstDash val="solid"/>
                </a:ln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είναι πάντα </a:t>
            </a:r>
            <a:r>
              <a:rPr lang="el-GR" sz="1800" dirty="0">
                <a:ln w="10541" cmpd="sng">
                  <a:noFill/>
                  <a:prstDash val="solid"/>
                </a:ln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lvl="1"/>
            <a:endParaRPr lang="el-GR" sz="1800" dirty="0">
              <a:ln w="10541" cmpd="sng">
                <a:noFill/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lvl="1"/>
            <a:r>
              <a:rPr lang="el-GR" sz="2000" dirty="0">
                <a:latin typeface="Calibri" panose="020F0502020204030204" pitchFamily="34" charset="0"/>
              </a:rPr>
              <a:t>Α)   ίσον με  Εγκεκριμένο Π/Υ εναρίθμου στο ΠΔΕ</a:t>
            </a:r>
          </a:p>
          <a:p>
            <a:pPr lvl="1"/>
            <a:endParaRPr lang="el-GR" sz="2000" dirty="0">
              <a:latin typeface="Calibri" panose="020F0502020204030204" pitchFamily="34" charset="0"/>
            </a:endParaRPr>
          </a:p>
          <a:p>
            <a:pPr lvl="1"/>
            <a:r>
              <a:rPr lang="el-GR" sz="2000" dirty="0">
                <a:latin typeface="Calibri" panose="020F0502020204030204" pitchFamily="34" charset="0"/>
              </a:rPr>
              <a:t>Β) </a:t>
            </a:r>
            <a:r>
              <a:rPr lang="el-GR" sz="2000" dirty="0" err="1">
                <a:latin typeface="Calibri" panose="020F0502020204030204" pitchFamily="34" charset="0"/>
              </a:rPr>
              <a:t>ίσον</a:t>
            </a:r>
            <a:r>
              <a:rPr lang="el-GR" sz="2000" dirty="0">
                <a:latin typeface="Calibri" panose="020F0502020204030204" pitchFamily="34" charset="0"/>
              </a:rPr>
              <a:t> με  Δημόσια Δαπάνη της πράξης από το ΠΔΕ  όπως </a:t>
            </a:r>
          </a:p>
          <a:p>
            <a:pPr lvl="1"/>
            <a:r>
              <a:rPr lang="el-GR" sz="2000" dirty="0">
                <a:latin typeface="Calibri" panose="020F0502020204030204" pitchFamily="34" charset="0"/>
              </a:rPr>
              <a:t>      αναγράφεται στο ΤΔΠ τμήμα Ζ- Χρηματοδότηση πράξης</a:t>
            </a:r>
          </a:p>
          <a:p>
            <a:pPr lvl="1"/>
            <a:r>
              <a:rPr lang="el-GR" sz="2000" dirty="0">
                <a:latin typeface="Calibri" panose="020F0502020204030204" pitchFamily="34" charset="0"/>
              </a:rPr>
              <a:t> </a:t>
            </a:r>
          </a:p>
          <a:p>
            <a:pPr lvl="1"/>
            <a:r>
              <a:rPr lang="el-GR" sz="2000" dirty="0">
                <a:latin typeface="Calibri" panose="020F0502020204030204" pitchFamily="34" charset="0"/>
              </a:rPr>
              <a:t>Γ) </a:t>
            </a:r>
            <a:r>
              <a:rPr lang="el-GR" sz="2000" dirty="0" err="1">
                <a:latin typeface="Calibri" panose="020F0502020204030204" pitchFamily="34" charset="0"/>
              </a:rPr>
              <a:t>ίσον</a:t>
            </a:r>
            <a:r>
              <a:rPr lang="el-GR" sz="2000" dirty="0">
                <a:latin typeface="Calibri" panose="020F0502020204030204" pitchFamily="34" charset="0"/>
              </a:rPr>
              <a:t> με Πληρωμές </a:t>
            </a:r>
            <a:r>
              <a:rPr lang="el-GR" sz="2000" dirty="0" err="1">
                <a:latin typeface="Calibri" panose="020F0502020204030204" pitchFamily="34" charset="0"/>
              </a:rPr>
              <a:t>εναρίθμου</a:t>
            </a:r>
            <a:r>
              <a:rPr lang="el-GR" sz="2000" dirty="0">
                <a:latin typeface="Calibri" panose="020F0502020204030204" pitchFamily="34" charset="0"/>
              </a:rPr>
              <a:t> στο ΠΔΕ</a:t>
            </a:r>
          </a:p>
          <a:p>
            <a:pPr lvl="1"/>
            <a:endParaRPr lang="el-GR" sz="2000" dirty="0">
              <a:latin typeface="Calibri" panose="020F0502020204030204" pitchFamily="34" charset="0"/>
            </a:endParaRPr>
          </a:p>
          <a:p>
            <a:pPr lvl="1"/>
            <a:r>
              <a:rPr lang="el-GR" sz="2000" dirty="0">
                <a:latin typeface="Calibri" panose="020F0502020204030204" pitchFamily="34" charset="0"/>
              </a:rPr>
              <a:t>Δ)   κανένα από τα παραπάνω </a:t>
            </a:r>
          </a:p>
        </p:txBody>
      </p:sp>
      <p:sp>
        <p:nvSpPr>
          <p:cNvPr id="18" name="Ορθογώνιο 17"/>
          <p:cNvSpPr/>
          <p:nvPr/>
        </p:nvSpPr>
        <p:spPr>
          <a:xfrm>
            <a:off x="755576" y="483518"/>
            <a:ext cx="57246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b="1" dirty="0">
                <a:solidFill>
                  <a:srgbClr val="FFFFFF"/>
                </a:solidFill>
                <a:ea typeface="Roboto Condensed" panose="020B0604020202020204" charset="0"/>
                <a:cs typeface="Roboto Condensed"/>
                <a:sym typeface="Roboto Condensed"/>
              </a:rPr>
              <a:t>Ολοκλήρωση</a:t>
            </a:r>
            <a:r>
              <a:rPr lang="el-GR" dirty="0"/>
              <a:t> </a:t>
            </a:r>
          </a:p>
        </p:txBody>
      </p:sp>
      <p:grpSp>
        <p:nvGrpSpPr>
          <p:cNvPr id="4" name="Ομάδα 9"/>
          <p:cNvGrpSpPr/>
          <p:nvPr/>
        </p:nvGrpSpPr>
        <p:grpSpPr>
          <a:xfrm>
            <a:off x="4002624" y="555526"/>
            <a:ext cx="2549596" cy="324036"/>
            <a:chOff x="440614" y="658653"/>
            <a:chExt cx="1568356" cy="588239"/>
          </a:xfrm>
          <a:solidFill>
            <a:schemeClr val="bg1">
              <a:lumMod val="95000"/>
            </a:schemeClr>
          </a:solidFill>
        </p:grpSpPr>
        <p:sp>
          <p:nvSpPr>
            <p:cNvPr id="20" name="Στρογγυλεμένο ορθογώνιο 19"/>
            <p:cNvSpPr/>
            <p:nvPr/>
          </p:nvSpPr>
          <p:spPr>
            <a:xfrm>
              <a:off x="440614" y="658653"/>
              <a:ext cx="1568356" cy="588239"/>
            </a:xfrm>
            <a:prstGeom prst="roundRect">
              <a:avLst>
                <a:gd name="adj" fmla="val 10000"/>
              </a:avLst>
            </a:prstGeom>
            <a:grpFill/>
            <a:ln>
              <a:noFill/>
            </a:ln>
          </p:spPr>
          <p:style>
            <a:lnRef idx="2">
              <a:scrgbClr r="0" g="0" b="0"/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1" name="Στρογγυλεμένο ορθογώνιο 4"/>
            <p:cNvSpPr/>
            <p:nvPr/>
          </p:nvSpPr>
          <p:spPr>
            <a:xfrm>
              <a:off x="457842" y="658655"/>
              <a:ext cx="1551127" cy="571009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6670" tIns="17780" rIns="26670" bIns="1778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b="1" i="1" kern="1200" dirty="0">
                  <a:solidFill>
                    <a:srgbClr val="DBA545"/>
                  </a:solidFill>
                </a:rPr>
                <a:t>Quiz</a:t>
              </a:r>
              <a:endParaRPr lang="el-GR" sz="1600" i="1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4449989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24471" y="2299279"/>
            <a:ext cx="6624736" cy="766200"/>
          </a:xfrm>
        </p:spPr>
        <p:txBody>
          <a:bodyPr>
            <a:normAutofit/>
          </a:bodyPr>
          <a:lstStyle/>
          <a:p>
            <a:r>
              <a:rPr lang="el-GR" sz="1200" dirty="0"/>
              <a:t>Πρόσβαση χρήστη Δικαιούχου στο ΟΠΣ ΕΣΠΑ</a:t>
            </a:r>
            <a:endParaRPr lang="en-US" sz="1200" dirty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idx="12"/>
          </p:nvPr>
        </p:nvSpPr>
        <p:spPr>
          <a:xfrm>
            <a:off x="7924339" y="6516842"/>
            <a:ext cx="1487400" cy="31560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12</a:t>
            </a:fld>
            <a:endParaRPr lang="en" dirty="0"/>
          </a:p>
        </p:txBody>
      </p:sp>
      <p:sp>
        <p:nvSpPr>
          <p:cNvPr id="10" name="Ορθογώνιο 9"/>
          <p:cNvSpPr/>
          <p:nvPr/>
        </p:nvSpPr>
        <p:spPr>
          <a:xfrm>
            <a:off x="467544" y="1291860"/>
            <a:ext cx="820891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800" dirty="0">
                <a:ln w="10541" cmpd="sng">
                  <a:noFill/>
                  <a:prstDash val="solid"/>
                </a:ln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Στο Β2,  τα άθροισμα των πληρωμών του ΠΔΕ για την πράξη</a:t>
            </a:r>
          </a:p>
          <a:p>
            <a:r>
              <a:rPr lang="el-GR" sz="1800" dirty="0">
                <a:ln w="10541" cmpd="sng">
                  <a:noFill/>
                  <a:prstDash val="solid"/>
                </a:ln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δηλ το άθροισμα της στήλης </a:t>
            </a:r>
            <a:r>
              <a:rPr lang="el-GR" sz="1800" b="1" dirty="0">
                <a:ln w="10541" cmpd="sng">
                  <a:noFill/>
                  <a:prstDash val="solid"/>
                </a:ln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Σύνολο Π/Υ  εναρίθμου  </a:t>
            </a:r>
            <a:r>
              <a:rPr lang="el-GR" sz="1800" u="sng" dirty="0">
                <a:ln w="10541" cmpd="sng">
                  <a:noFill/>
                  <a:prstDash val="solid"/>
                </a:ln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είναι πάντα  </a:t>
            </a:r>
            <a:r>
              <a:rPr lang="el-GR" sz="1800" dirty="0">
                <a:ln w="10541" cmpd="sng">
                  <a:noFill/>
                  <a:prstDash val="solid"/>
                </a:ln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lvl="1"/>
            <a:endParaRPr lang="el-GR" sz="1800" dirty="0">
              <a:ln w="10541" cmpd="sng">
                <a:noFill/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lvl="1"/>
            <a:r>
              <a:rPr lang="el-GR" sz="1800" dirty="0">
                <a:latin typeface="Calibri" panose="020F0502020204030204" pitchFamily="34" charset="0"/>
              </a:rPr>
              <a:t>Α) &gt;=  Δημόσια Δαπάνη της πράξης από το ΠΔΕ στο ΤΔΠ τμήμα Ζ</a:t>
            </a:r>
          </a:p>
          <a:p>
            <a:pPr lvl="1"/>
            <a:endParaRPr lang="el-GR" sz="1800" dirty="0">
              <a:latin typeface="Calibri" panose="020F0502020204030204" pitchFamily="34" charset="0"/>
            </a:endParaRPr>
          </a:p>
          <a:p>
            <a:pPr lvl="1"/>
            <a:r>
              <a:rPr lang="el-GR" sz="1800" dirty="0">
                <a:latin typeface="Calibri" panose="020F0502020204030204" pitchFamily="34" charset="0"/>
              </a:rPr>
              <a:t>Β) μικρότερο από την  Δημόσια Δαπάνη της πράξης από το ΠΔΕ στο ΤΔΠ τμήμα Ζ</a:t>
            </a:r>
          </a:p>
          <a:p>
            <a:pPr lvl="1"/>
            <a:endParaRPr lang="el-GR" sz="1800" dirty="0">
              <a:latin typeface="Calibri" panose="020F0502020204030204" pitchFamily="34" charset="0"/>
            </a:endParaRPr>
          </a:p>
          <a:p>
            <a:pPr lvl="1"/>
            <a:r>
              <a:rPr lang="el-GR" sz="1800" dirty="0">
                <a:latin typeface="Calibri" panose="020F0502020204030204" pitchFamily="34" charset="0"/>
              </a:rPr>
              <a:t>Γ) μικρότερο από την  Συνολική Δημόσια Δαπάνη της πράξης</a:t>
            </a:r>
          </a:p>
          <a:p>
            <a:pPr lvl="1"/>
            <a:endParaRPr lang="el-GR" sz="1800" dirty="0">
              <a:latin typeface="Calibri" panose="020F0502020204030204" pitchFamily="34" charset="0"/>
            </a:endParaRPr>
          </a:p>
          <a:p>
            <a:pPr lvl="1"/>
            <a:r>
              <a:rPr lang="el-GR" sz="1800" dirty="0">
                <a:latin typeface="Calibri" panose="020F0502020204030204" pitchFamily="34" charset="0"/>
              </a:rPr>
              <a:t>Δ)  καμία από τις παραπάνω</a:t>
            </a:r>
          </a:p>
          <a:p>
            <a:pPr lvl="1"/>
            <a:endParaRPr lang="el-GR" sz="1800" i="1" dirty="0">
              <a:ln w="10541" cmpd="sng">
                <a:noFill/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lvl="1"/>
            <a:endParaRPr lang="el-GR" sz="1800" dirty="0">
              <a:ln w="10541" cmpd="sng">
                <a:noFill/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lvl="1"/>
            <a:endParaRPr lang="el-GR" sz="1800" dirty="0">
              <a:ln w="10541" cmpd="sng">
                <a:noFill/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8" name="Ορθογώνιο 17"/>
          <p:cNvSpPr/>
          <p:nvPr/>
        </p:nvSpPr>
        <p:spPr>
          <a:xfrm>
            <a:off x="755576" y="483518"/>
            <a:ext cx="57246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b="1" dirty="0">
                <a:solidFill>
                  <a:srgbClr val="FFFFFF"/>
                </a:solidFill>
                <a:ea typeface="Roboto Condensed" panose="020B0604020202020204" charset="0"/>
                <a:cs typeface="Roboto Condensed"/>
                <a:sym typeface="Roboto Condensed"/>
              </a:rPr>
              <a:t>Ολοκλήρωσης</a:t>
            </a:r>
            <a:endParaRPr lang="el-GR" dirty="0"/>
          </a:p>
        </p:txBody>
      </p:sp>
      <p:grpSp>
        <p:nvGrpSpPr>
          <p:cNvPr id="4" name="Ομάδα 9"/>
          <p:cNvGrpSpPr/>
          <p:nvPr/>
        </p:nvGrpSpPr>
        <p:grpSpPr>
          <a:xfrm>
            <a:off x="4002624" y="547746"/>
            <a:ext cx="2549596" cy="324036"/>
            <a:chOff x="440614" y="658653"/>
            <a:chExt cx="1568356" cy="588239"/>
          </a:xfrm>
          <a:solidFill>
            <a:schemeClr val="bg1">
              <a:lumMod val="95000"/>
            </a:schemeClr>
          </a:solidFill>
        </p:grpSpPr>
        <p:sp>
          <p:nvSpPr>
            <p:cNvPr id="20" name="Στρογγυλεμένο ορθογώνιο 19"/>
            <p:cNvSpPr/>
            <p:nvPr/>
          </p:nvSpPr>
          <p:spPr>
            <a:xfrm>
              <a:off x="440614" y="658653"/>
              <a:ext cx="1568356" cy="588239"/>
            </a:xfrm>
            <a:prstGeom prst="roundRect">
              <a:avLst>
                <a:gd name="adj" fmla="val 10000"/>
              </a:avLst>
            </a:prstGeom>
            <a:grpFill/>
            <a:ln>
              <a:noFill/>
            </a:ln>
          </p:spPr>
          <p:style>
            <a:lnRef idx="2">
              <a:scrgbClr r="0" g="0" b="0"/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1" name="Στρογγυλεμένο ορθογώνιο 4"/>
            <p:cNvSpPr/>
            <p:nvPr/>
          </p:nvSpPr>
          <p:spPr>
            <a:xfrm>
              <a:off x="457842" y="658655"/>
              <a:ext cx="1551127" cy="571009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6670" tIns="17780" rIns="26670" bIns="1778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b="1" i="1" kern="1200" dirty="0">
                  <a:solidFill>
                    <a:srgbClr val="DBA545"/>
                  </a:solidFill>
                </a:rPr>
                <a:t>Quiz</a:t>
              </a:r>
              <a:endParaRPr lang="el-GR" sz="1600" i="1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9807957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Image result for picture for ending presentation thank yo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3748" y="1167594"/>
            <a:ext cx="4286250" cy="3352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Ευχαριστούμε για την προσοχή σας </a:t>
            </a:r>
          </a:p>
        </p:txBody>
      </p:sp>
      <p:grpSp>
        <p:nvGrpSpPr>
          <p:cNvPr id="7" name="Google Shape;613;p37"/>
          <p:cNvGrpSpPr/>
          <p:nvPr/>
        </p:nvGrpSpPr>
        <p:grpSpPr>
          <a:xfrm>
            <a:off x="107504" y="411510"/>
            <a:ext cx="333016" cy="333016"/>
            <a:chOff x="2594050" y="1631825"/>
            <a:chExt cx="439625" cy="439625"/>
          </a:xfrm>
        </p:grpSpPr>
        <p:sp>
          <p:nvSpPr>
            <p:cNvPr id="8" name="Google Shape;614;p37"/>
            <p:cNvSpPr/>
            <p:nvPr/>
          </p:nvSpPr>
          <p:spPr>
            <a:xfrm>
              <a:off x="2594050" y="1883300"/>
              <a:ext cx="188175" cy="188150"/>
            </a:xfrm>
            <a:custGeom>
              <a:avLst/>
              <a:gdLst/>
              <a:ahLst/>
              <a:cxnLst/>
              <a:rect l="l" t="t" r="r" b="b"/>
              <a:pathLst>
                <a:path w="7527" h="7526" fill="none" extrusionOk="0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615;p37"/>
            <p:cNvSpPr/>
            <p:nvPr/>
          </p:nvSpPr>
          <p:spPr>
            <a:xfrm>
              <a:off x="2857700" y="1631825"/>
              <a:ext cx="175975" cy="176000"/>
            </a:xfrm>
            <a:custGeom>
              <a:avLst/>
              <a:gdLst/>
              <a:ahLst/>
              <a:cxnLst/>
              <a:rect l="l" t="t" r="r" b="b"/>
              <a:pathLst>
                <a:path w="7039" h="7040" fill="none" extrusionOk="0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616;p37"/>
            <p:cNvSpPr/>
            <p:nvPr/>
          </p:nvSpPr>
          <p:spPr>
            <a:xfrm>
              <a:off x="2662850" y="1699400"/>
              <a:ext cx="303250" cy="303250"/>
            </a:xfrm>
            <a:custGeom>
              <a:avLst/>
              <a:gdLst/>
              <a:ahLst/>
              <a:cxnLst/>
              <a:rect l="l" t="t" r="r" b="b"/>
              <a:pathLst>
                <a:path w="12130" h="12130" fill="none" extrusionOk="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617;p37"/>
            <p:cNvSpPr/>
            <p:nvPr/>
          </p:nvSpPr>
          <p:spPr>
            <a:xfrm>
              <a:off x="2801675" y="1740825"/>
              <a:ext cx="49950" cy="49950"/>
            </a:xfrm>
            <a:custGeom>
              <a:avLst/>
              <a:gdLst/>
              <a:ahLst/>
              <a:cxnLst/>
              <a:rect l="l" t="t" r="r" b="b"/>
              <a:pathLst>
                <a:path w="1998" h="1998" fill="none" extrusionOk="0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w="12175" cap="rnd" cmpd="sng">
              <a:solidFill>
                <a:srgbClr val="FF98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3455468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B8A0E0D-0621-7B79-5EDB-235B7B15397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</a:t>
            </a:fld>
            <a:endParaRPr lang="en" dirty="0"/>
          </a:p>
        </p:txBody>
      </p:sp>
      <p:sp>
        <p:nvSpPr>
          <p:cNvPr id="4" name="Ορθογώνιο 17">
            <a:extLst>
              <a:ext uri="{FF2B5EF4-FFF2-40B4-BE49-F238E27FC236}">
                <a16:creationId xmlns:a16="http://schemas.microsoft.com/office/drawing/2014/main" id="{2BB32B28-B3D3-6DAD-BE7C-D938DF25A4D6}"/>
              </a:ext>
            </a:extLst>
          </p:cNvPr>
          <p:cNvSpPr/>
          <p:nvPr/>
        </p:nvSpPr>
        <p:spPr>
          <a:xfrm>
            <a:off x="755576" y="483518"/>
            <a:ext cx="57246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b="1" dirty="0">
                <a:solidFill>
                  <a:srgbClr val="FFFFFF"/>
                </a:solidFill>
                <a:ea typeface="Roboto Condensed" panose="020B0604020202020204" charset="0"/>
                <a:cs typeface="Roboto Condensed"/>
                <a:sym typeface="Roboto Condensed"/>
              </a:rPr>
              <a:t>Ολοκλήρωση</a:t>
            </a:r>
            <a:r>
              <a:rPr lang="el-GR" dirty="0"/>
              <a:t> </a:t>
            </a:r>
          </a:p>
        </p:txBody>
      </p:sp>
      <p:grpSp>
        <p:nvGrpSpPr>
          <p:cNvPr id="5" name="Ομάδα 9">
            <a:extLst>
              <a:ext uri="{FF2B5EF4-FFF2-40B4-BE49-F238E27FC236}">
                <a16:creationId xmlns:a16="http://schemas.microsoft.com/office/drawing/2014/main" id="{A50B4E5F-48F1-B4B0-DD76-8E01428316A9}"/>
              </a:ext>
            </a:extLst>
          </p:cNvPr>
          <p:cNvGrpSpPr/>
          <p:nvPr/>
        </p:nvGrpSpPr>
        <p:grpSpPr>
          <a:xfrm>
            <a:off x="4002624" y="547746"/>
            <a:ext cx="2549596" cy="324036"/>
            <a:chOff x="440614" y="658653"/>
            <a:chExt cx="1568356" cy="588239"/>
          </a:xfrm>
          <a:solidFill>
            <a:schemeClr val="bg1">
              <a:lumMod val="95000"/>
            </a:schemeClr>
          </a:solidFill>
        </p:grpSpPr>
        <p:sp>
          <p:nvSpPr>
            <p:cNvPr id="6" name="Στρογγυλεμένο ορθογώνιο 19">
              <a:extLst>
                <a:ext uri="{FF2B5EF4-FFF2-40B4-BE49-F238E27FC236}">
                  <a16:creationId xmlns:a16="http://schemas.microsoft.com/office/drawing/2014/main" id="{FAB07360-FBDE-474C-FADB-C6A088052831}"/>
                </a:ext>
              </a:extLst>
            </p:cNvPr>
            <p:cNvSpPr/>
            <p:nvPr/>
          </p:nvSpPr>
          <p:spPr>
            <a:xfrm>
              <a:off x="440614" y="658653"/>
              <a:ext cx="1568356" cy="588239"/>
            </a:xfrm>
            <a:prstGeom prst="roundRect">
              <a:avLst>
                <a:gd name="adj" fmla="val 10000"/>
              </a:avLst>
            </a:prstGeom>
            <a:grpFill/>
            <a:ln>
              <a:noFill/>
            </a:ln>
          </p:spPr>
          <p:style>
            <a:lnRef idx="2">
              <a:scrgbClr r="0" g="0" b="0"/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7" name="Στρογγυλεμένο ορθογώνιο 4">
              <a:extLst>
                <a:ext uri="{FF2B5EF4-FFF2-40B4-BE49-F238E27FC236}">
                  <a16:creationId xmlns:a16="http://schemas.microsoft.com/office/drawing/2014/main" id="{77AA54C8-118A-8DFA-CEF6-B93E161B4FBD}"/>
                </a:ext>
              </a:extLst>
            </p:cNvPr>
            <p:cNvSpPr/>
            <p:nvPr/>
          </p:nvSpPr>
          <p:spPr>
            <a:xfrm>
              <a:off x="457842" y="658655"/>
              <a:ext cx="1551127" cy="571009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6670" tIns="17780" rIns="26670" bIns="1778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b="1" i="1" kern="1200" dirty="0">
                  <a:solidFill>
                    <a:srgbClr val="DBA545"/>
                  </a:solidFill>
                </a:rPr>
                <a:t>Quiz</a:t>
              </a:r>
              <a:endParaRPr lang="el-GR" sz="1600" i="1" kern="1200" dirty="0"/>
            </a:p>
          </p:txBody>
        </p:sp>
      </p:grpSp>
      <p:sp>
        <p:nvSpPr>
          <p:cNvPr id="11" name="Ορθογώνιο 9">
            <a:extLst>
              <a:ext uri="{FF2B5EF4-FFF2-40B4-BE49-F238E27FC236}">
                <a16:creationId xmlns:a16="http://schemas.microsoft.com/office/drawing/2014/main" id="{3D3DC9C4-A983-6C46-654F-7F312017455F}"/>
              </a:ext>
            </a:extLst>
          </p:cNvPr>
          <p:cNvSpPr/>
          <p:nvPr/>
        </p:nvSpPr>
        <p:spPr>
          <a:xfrm>
            <a:off x="467544" y="1462591"/>
            <a:ext cx="820891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800" dirty="0">
                <a:ln w="10541" cmpd="sng">
                  <a:noFill/>
                  <a:prstDash val="solid"/>
                </a:ln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Ποια ημερομηνία καταχωρίζεται ως Λήξη στο ΤΔΥ?</a:t>
            </a:r>
          </a:p>
          <a:p>
            <a:pPr lvl="1"/>
            <a:endParaRPr lang="el-GR" sz="1800" dirty="0">
              <a:ln w="10541" cmpd="sng">
                <a:noFill/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lvl="1"/>
            <a:r>
              <a:rPr lang="el-GR" sz="1800" dirty="0">
                <a:latin typeface="Calibri" panose="020F0502020204030204" pitchFamily="34" charset="0"/>
              </a:rPr>
              <a:t>Α) η ημερομηνία λήξης του φυσικού αντικειμένου</a:t>
            </a:r>
          </a:p>
          <a:p>
            <a:pPr lvl="1"/>
            <a:r>
              <a:rPr lang="el-GR" sz="1800" dirty="0">
                <a:latin typeface="Calibri" panose="020F0502020204030204" pitchFamily="34" charset="0"/>
              </a:rPr>
              <a:t>	</a:t>
            </a:r>
          </a:p>
          <a:p>
            <a:pPr lvl="1"/>
            <a:r>
              <a:rPr lang="el-GR" sz="1800" dirty="0">
                <a:latin typeface="Calibri" panose="020F0502020204030204" pitchFamily="34" charset="0"/>
              </a:rPr>
              <a:t>Β) η ημερομηνία της τελευταίας πληρωμής</a:t>
            </a:r>
          </a:p>
          <a:p>
            <a:pPr lvl="1"/>
            <a:endParaRPr lang="el-GR" sz="1800" dirty="0">
              <a:latin typeface="Calibri" panose="020F0502020204030204" pitchFamily="34" charset="0"/>
            </a:endParaRPr>
          </a:p>
          <a:p>
            <a:pPr lvl="1"/>
            <a:r>
              <a:rPr lang="el-GR" sz="1800" dirty="0">
                <a:latin typeface="Calibri" panose="020F0502020204030204" pitchFamily="34" charset="0"/>
              </a:rPr>
              <a:t>Γ) η λήξη της </a:t>
            </a:r>
            <a:r>
              <a:rPr lang="el-GR" sz="1800" dirty="0" err="1">
                <a:latin typeface="Calibri" panose="020F0502020204030204" pitchFamily="34" charset="0"/>
              </a:rPr>
              <a:t>επιλεξιμότητας</a:t>
            </a:r>
            <a:endParaRPr lang="el-GR" sz="1800" i="1" dirty="0">
              <a:ln w="10541" cmpd="sng">
                <a:noFill/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lvl="1"/>
            <a:endParaRPr lang="el-GR" sz="1800" dirty="0">
              <a:ln w="10541" cmpd="sng">
                <a:noFill/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lvl="1"/>
            <a:endParaRPr lang="el-GR" sz="1800" dirty="0">
              <a:ln w="10541" cmpd="sng">
                <a:noFill/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458119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B8A0E0D-0621-7B79-5EDB-235B7B15397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</a:t>
            </a:fld>
            <a:endParaRPr lang="en" dirty="0"/>
          </a:p>
        </p:txBody>
      </p:sp>
      <p:sp>
        <p:nvSpPr>
          <p:cNvPr id="4" name="Ορθογώνιο 17">
            <a:extLst>
              <a:ext uri="{FF2B5EF4-FFF2-40B4-BE49-F238E27FC236}">
                <a16:creationId xmlns:a16="http://schemas.microsoft.com/office/drawing/2014/main" id="{2BB32B28-B3D3-6DAD-BE7C-D938DF25A4D6}"/>
              </a:ext>
            </a:extLst>
          </p:cNvPr>
          <p:cNvSpPr/>
          <p:nvPr/>
        </p:nvSpPr>
        <p:spPr>
          <a:xfrm>
            <a:off x="755576" y="483518"/>
            <a:ext cx="57246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b="1" dirty="0">
                <a:solidFill>
                  <a:srgbClr val="FFFFFF"/>
                </a:solidFill>
                <a:ea typeface="Roboto Condensed" panose="020B0604020202020204" charset="0"/>
                <a:cs typeface="Roboto Condensed"/>
                <a:sym typeface="Roboto Condensed"/>
              </a:rPr>
              <a:t>Ολοκλήρωση</a:t>
            </a:r>
            <a:r>
              <a:rPr lang="el-GR" dirty="0"/>
              <a:t> </a:t>
            </a:r>
          </a:p>
        </p:txBody>
      </p:sp>
      <p:grpSp>
        <p:nvGrpSpPr>
          <p:cNvPr id="5" name="Ομάδα 9">
            <a:extLst>
              <a:ext uri="{FF2B5EF4-FFF2-40B4-BE49-F238E27FC236}">
                <a16:creationId xmlns:a16="http://schemas.microsoft.com/office/drawing/2014/main" id="{A50B4E5F-48F1-B4B0-DD76-8E01428316A9}"/>
              </a:ext>
            </a:extLst>
          </p:cNvPr>
          <p:cNvGrpSpPr/>
          <p:nvPr/>
        </p:nvGrpSpPr>
        <p:grpSpPr>
          <a:xfrm>
            <a:off x="4002624" y="547746"/>
            <a:ext cx="2549596" cy="324036"/>
            <a:chOff x="440614" y="658653"/>
            <a:chExt cx="1568356" cy="588239"/>
          </a:xfrm>
          <a:solidFill>
            <a:schemeClr val="bg1">
              <a:lumMod val="95000"/>
            </a:schemeClr>
          </a:solidFill>
        </p:grpSpPr>
        <p:sp>
          <p:nvSpPr>
            <p:cNvPr id="6" name="Στρογγυλεμένο ορθογώνιο 19">
              <a:extLst>
                <a:ext uri="{FF2B5EF4-FFF2-40B4-BE49-F238E27FC236}">
                  <a16:creationId xmlns:a16="http://schemas.microsoft.com/office/drawing/2014/main" id="{FAB07360-FBDE-474C-FADB-C6A088052831}"/>
                </a:ext>
              </a:extLst>
            </p:cNvPr>
            <p:cNvSpPr/>
            <p:nvPr/>
          </p:nvSpPr>
          <p:spPr>
            <a:xfrm>
              <a:off x="440614" y="658653"/>
              <a:ext cx="1568356" cy="588239"/>
            </a:xfrm>
            <a:prstGeom prst="roundRect">
              <a:avLst>
                <a:gd name="adj" fmla="val 10000"/>
              </a:avLst>
            </a:prstGeom>
            <a:grpFill/>
            <a:ln>
              <a:noFill/>
            </a:ln>
          </p:spPr>
          <p:style>
            <a:lnRef idx="2">
              <a:scrgbClr r="0" g="0" b="0"/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7" name="Στρογγυλεμένο ορθογώνιο 4">
              <a:extLst>
                <a:ext uri="{FF2B5EF4-FFF2-40B4-BE49-F238E27FC236}">
                  <a16:creationId xmlns:a16="http://schemas.microsoft.com/office/drawing/2014/main" id="{77AA54C8-118A-8DFA-CEF6-B93E161B4FBD}"/>
                </a:ext>
              </a:extLst>
            </p:cNvPr>
            <p:cNvSpPr/>
            <p:nvPr/>
          </p:nvSpPr>
          <p:spPr>
            <a:xfrm>
              <a:off x="457842" y="658655"/>
              <a:ext cx="1551127" cy="571009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6670" tIns="17780" rIns="26670" bIns="1778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b="1" i="1" kern="1200" dirty="0">
                  <a:solidFill>
                    <a:srgbClr val="DBA545"/>
                  </a:solidFill>
                </a:rPr>
                <a:t>Quiz</a:t>
              </a:r>
              <a:endParaRPr lang="el-GR" sz="1600" i="1" kern="1200" dirty="0"/>
            </a:p>
          </p:txBody>
        </p:sp>
      </p:grpSp>
      <p:sp>
        <p:nvSpPr>
          <p:cNvPr id="11" name="Ορθογώνιο 9">
            <a:extLst>
              <a:ext uri="{FF2B5EF4-FFF2-40B4-BE49-F238E27FC236}">
                <a16:creationId xmlns:a16="http://schemas.microsoft.com/office/drawing/2014/main" id="{3D3DC9C4-A983-6C46-654F-7F312017455F}"/>
              </a:ext>
            </a:extLst>
          </p:cNvPr>
          <p:cNvSpPr/>
          <p:nvPr/>
        </p:nvSpPr>
        <p:spPr>
          <a:xfrm>
            <a:off x="467544" y="1462591"/>
            <a:ext cx="82089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800" dirty="0">
                <a:ln w="10541" cmpd="sng">
                  <a:noFill/>
                  <a:prstDash val="solid"/>
                </a:ln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Ποια ημερομηνία καταχωρίζεται ως Λήξη της Πράξης στο ΤΔΠ?</a:t>
            </a:r>
          </a:p>
          <a:p>
            <a:pPr lvl="1"/>
            <a:endParaRPr lang="el-GR" sz="1800" dirty="0">
              <a:ln w="10541" cmpd="sng">
                <a:noFill/>
                <a:prstDash val="solid"/>
              </a:ln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el-GR" sz="1800" dirty="0">
                <a:latin typeface="Calibri" panose="020F0502020204030204" pitchFamily="34" charset="0"/>
              </a:rPr>
              <a:t>Α) η λήξη της </a:t>
            </a:r>
            <a:r>
              <a:rPr lang="el-GR" sz="1800" dirty="0" err="1">
                <a:latin typeface="Calibri" panose="020F0502020204030204" pitchFamily="34" charset="0"/>
              </a:rPr>
              <a:t>επιλεξιμότητας</a:t>
            </a:r>
            <a:r>
              <a:rPr lang="el-GR" sz="1800" dirty="0">
                <a:latin typeface="Calibri" panose="020F0502020204030204" pitchFamily="34" charset="0"/>
              </a:rPr>
              <a:t> του Επιχειρησιακού Προγράμματος</a:t>
            </a:r>
            <a:endParaRPr lang="el-GR" sz="1800" i="1" dirty="0">
              <a:ln w="10541" cmpd="sng">
                <a:noFill/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lvl="1"/>
            <a:r>
              <a:rPr lang="el-GR" sz="1800" dirty="0">
                <a:latin typeface="Calibri" panose="020F0502020204030204" pitchFamily="34" charset="0"/>
              </a:rPr>
              <a:t>	</a:t>
            </a:r>
          </a:p>
          <a:p>
            <a:pPr lvl="1"/>
            <a:r>
              <a:rPr lang="el-GR" sz="1800" dirty="0">
                <a:latin typeface="Calibri" panose="020F0502020204030204" pitchFamily="34" charset="0"/>
              </a:rPr>
              <a:t>Β) η ημερομηνία λήξης του φυσικού και οικονομικού αντικειμένου</a:t>
            </a:r>
          </a:p>
          <a:p>
            <a:pPr lvl="1"/>
            <a:endParaRPr lang="el-GR" sz="1800" dirty="0">
              <a:latin typeface="Calibri" panose="020F0502020204030204" pitchFamily="34" charset="0"/>
            </a:endParaRPr>
          </a:p>
          <a:p>
            <a:pPr lvl="1"/>
            <a:r>
              <a:rPr lang="el-GR" sz="1800" dirty="0">
                <a:latin typeface="Calibri" panose="020F0502020204030204" pitchFamily="34" charset="0"/>
              </a:rPr>
              <a:t>Γ) η ημερομηνία λήξης του οικονομικού αντικειμένου</a:t>
            </a:r>
            <a:endParaRPr lang="el-GR" sz="1800" dirty="0">
              <a:ln w="10541" cmpd="sng">
                <a:noFill/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lvl="1"/>
            <a:endParaRPr lang="el-GR" sz="1800" dirty="0">
              <a:ln w="10541" cmpd="sng">
                <a:noFill/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988077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B8A0E0D-0621-7B79-5EDB-235B7B15397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4</a:t>
            </a:fld>
            <a:endParaRPr lang="en" dirty="0"/>
          </a:p>
        </p:txBody>
      </p:sp>
      <p:sp>
        <p:nvSpPr>
          <p:cNvPr id="4" name="Ορθογώνιο 17">
            <a:extLst>
              <a:ext uri="{FF2B5EF4-FFF2-40B4-BE49-F238E27FC236}">
                <a16:creationId xmlns:a16="http://schemas.microsoft.com/office/drawing/2014/main" id="{2BB32B28-B3D3-6DAD-BE7C-D938DF25A4D6}"/>
              </a:ext>
            </a:extLst>
          </p:cNvPr>
          <p:cNvSpPr/>
          <p:nvPr/>
        </p:nvSpPr>
        <p:spPr>
          <a:xfrm>
            <a:off x="755576" y="483518"/>
            <a:ext cx="57246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b="1" dirty="0">
                <a:solidFill>
                  <a:srgbClr val="FFFFFF"/>
                </a:solidFill>
                <a:ea typeface="Roboto Condensed" panose="020B0604020202020204" charset="0"/>
                <a:cs typeface="Roboto Condensed"/>
                <a:sym typeface="Roboto Condensed"/>
              </a:rPr>
              <a:t>Ολοκλήρωση</a:t>
            </a:r>
            <a:r>
              <a:rPr lang="el-GR" dirty="0"/>
              <a:t> </a:t>
            </a:r>
          </a:p>
        </p:txBody>
      </p:sp>
      <p:grpSp>
        <p:nvGrpSpPr>
          <p:cNvPr id="5" name="Ομάδα 9">
            <a:extLst>
              <a:ext uri="{FF2B5EF4-FFF2-40B4-BE49-F238E27FC236}">
                <a16:creationId xmlns:a16="http://schemas.microsoft.com/office/drawing/2014/main" id="{A50B4E5F-48F1-B4B0-DD76-8E01428316A9}"/>
              </a:ext>
            </a:extLst>
          </p:cNvPr>
          <p:cNvGrpSpPr/>
          <p:nvPr/>
        </p:nvGrpSpPr>
        <p:grpSpPr>
          <a:xfrm>
            <a:off x="4002624" y="547746"/>
            <a:ext cx="2549596" cy="324036"/>
            <a:chOff x="440614" y="658653"/>
            <a:chExt cx="1568356" cy="588239"/>
          </a:xfrm>
          <a:solidFill>
            <a:schemeClr val="bg1">
              <a:lumMod val="95000"/>
            </a:schemeClr>
          </a:solidFill>
        </p:grpSpPr>
        <p:sp>
          <p:nvSpPr>
            <p:cNvPr id="6" name="Στρογγυλεμένο ορθογώνιο 19">
              <a:extLst>
                <a:ext uri="{FF2B5EF4-FFF2-40B4-BE49-F238E27FC236}">
                  <a16:creationId xmlns:a16="http://schemas.microsoft.com/office/drawing/2014/main" id="{FAB07360-FBDE-474C-FADB-C6A088052831}"/>
                </a:ext>
              </a:extLst>
            </p:cNvPr>
            <p:cNvSpPr/>
            <p:nvPr/>
          </p:nvSpPr>
          <p:spPr>
            <a:xfrm>
              <a:off x="440614" y="658653"/>
              <a:ext cx="1568356" cy="588239"/>
            </a:xfrm>
            <a:prstGeom prst="roundRect">
              <a:avLst>
                <a:gd name="adj" fmla="val 10000"/>
              </a:avLst>
            </a:prstGeom>
            <a:grpFill/>
            <a:ln>
              <a:noFill/>
            </a:ln>
          </p:spPr>
          <p:style>
            <a:lnRef idx="2">
              <a:scrgbClr r="0" g="0" b="0"/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7" name="Στρογγυλεμένο ορθογώνιο 4">
              <a:extLst>
                <a:ext uri="{FF2B5EF4-FFF2-40B4-BE49-F238E27FC236}">
                  <a16:creationId xmlns:a16="http://schemas.microsoft.com/office/drawing/2014/main" id="{77AA54C8-118A-8DFA-CEF6-B93E161B4FBD}"/>
                </a:ext>
              </a:extLst>
            </p:cNvPr>
            <p:cNvSpPr/>
            <p:nvPr/>
          </p:nvSpPr>
          <p:spPr>
            <a:xfrm>
              <a:off x="457842" y="658655"/>
              <a:ext cx="1551127" cy="571009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6670" tIns="17780" rIns="26670" bIns="1778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b="1" i="1" kern="1200" dirty="0">
                  <a:solidFill>
                    <a:srgbClr val="DBA545"/>
                  </a:solidFill>
                </a:rPr>
                <a:t>Quiz</a:t>
              </a:r>
              <a:endParaRPr lang="el-GR" sz="1600" i="1" kern="1200" dirty="0"/>
            </a:p>
          </p:txBody>
        </p:sp>
      </p:grpSp>
      <p:sp>
        <p:nvSpPr>
          <p:cNvPr id="11" name="Ορθογώνιο 9">
            <a:extLst>
              <a:ext uri="{FF2B5EF4-FFF2-40B4-BE49-F238E27FC236}">
                <a16:creationId xmlns:a16="http://schemas.microsoft.com/office/drawing/2014/main" id="{3D3DC9C4-A983-6C46-654F-7F312017455F}"/>
              </a:ext>
            </a:extLst>
          </p:cNvPr>
          <p:cNvSpPr/>
          <p:nvPr/>
        </p:nvSpPr>
        <p:spPr>
          <a:xfrm>
            <a:off x="467544" y="1423682"/>
            <a:ext cx="820891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800" dirty="0">
                <a:latin typeface="Calibri" panose="020F0502020204030204" pitchFamily="34" charset="0"/>
              </a:rPr>
              <a:t>Σε Υποέργο έχουν καταχωριστεί στα ΔΔΔ δαπάνες που 50.000€ τόσο στο Ποσό </a:t>
            </a:r>
            <a:r>
              <a:rPr lang="el-GR" sz="1800" dirty="0" err="1">
                <a:latin typeface="Calibri" panose="020F0502020204030204" pitchFamily="34" charset="0"/>
              </a:rPr>
              <a:t>Υποέργου</a:t>
            </a:r>
            <a:r>
              <a:rPr lang="el-GR" sz="1800" dirty="0">
                <a:latin typeface="Calibri" panose="020F0502020204030204" pitchFamily="34" charset="0"/>
              </a:rPr>
              <a:t> όσο και Αποδεκτό Διαχείρισης.</a:t>
            </a:r>
          </a:p>
          <a:p>
            <a:r>
              <a:rPr lang="el-GR" sz="1800" dirty="0">
                <a:latin typeface="Calibri" panose="020F0502020204030204" pitchFamily="34" charset="0"/>
              </a:rPr>
              <a:t>Υπάρχει καταχωρισμένο ΔΚΔ 2Α διότι εκ παραδρομής 1000€ αφορούσαν άλλο υποέργο.</a:t>
            </a:r>
          </a:p>
          <a:p>
            <a:pPr lvl="1"/>
            <a:endParaRPr lang="el-GR" sz="1800" dirty="0">
              <a:ln w="10541" cmpd="sng">
                <a:noFill/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lvl="1"/>
            <a:r>
              <a:rPr lang="el-GR" sz="1800" dirty="0">
                <a:latin typeface="Calibri" panose="020F0502020204030204" pitchFamily="34" charset="0"/>
              </a:rPr>
              <a:t>Α) στο ΤΔΥ η Δημόσια Δαπάνη  και η Επιλέξιμη ΔΔ 49.000</a:t>
            </a:r>
          </a:p>
          <a:p>
            <a:pPr lvl="1"/>
            <a:r>
              <a:rPr lang="el-GR" sz="1800" dirty="0">
                <a:latin typeface="Calibri" panose="020F0502020204030204" pitchFamily="34" charset="0"/>
              </a:rPr>
              <a:t>	</a:t>
            </a:r>
          </a:p>
          <a:p>
            <a:pPr lvl="1"/>
            <a:r>
              <a:rPr lang="el-GR" sz="1800" dirty="0">
                <a:latin typeface="Calibri" panose="020F0502020204030204" pitchFamily="34" charset="0"/>
              </a:rPr>
              <a:t>Β) στο ΤΔΥ η Δημόσια Δαπάνη  και η Επιλέξιμη ΔΔ 50.000</a:t>
            </a:r>
          </a:p>
          <a:p>
            <a:pPr lvl="1"/>
            <a:endParaRPr lang="el-GR" sz="1800" dirty="0">
              <a:latin typeface="Calibri" panose="020F0502020204030204" pitchFamily="34" charset="0"/>
            </a:endParaRPr>
          </a:p>
          <a:p>
            <a:pPr lvl="1"/>
            <a:r>
              <a:rPr lang="el-GR" sz="1800" dirty="0">
                <a:latin typeface="Calibri" panose="020F0502020204030204" pitchFamily="34" charset="0"/>
              </a:rPr>
              <a:t>Γ) στο ΤΔΥ η Δημόσια Δαπάνη 50.000 και η Επιλέξιμη 49.000</a:t>
            </a:r>
            <a:endParaRPr lang="el-GR" sz="1800" i="1" dirty="0">
              <a:ln w="10541" cmpd="sng">
                <a:noFill/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lvl="1"/>
            <a:endParaRPr lang="el-GR" sz="1800" dirty="0">
              <a:ln w="10541" cmpd="sng">
                <a:noFill/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lvl="1"/>
            <a:endParaRPr lang="el-GR" sz="1800" dirty="0">
              <a:ln w="10541" cmpd="sng">
                <a:noFill/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505048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B8A0E0D-0621-7B79-5EDB-235B7B15397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5</a:t>
            </a:fld>
            <a:endParaRPr lang="en" dirty="0"/>
          </a:p>
        </p:txBody>
      </p:sp>
      <p:sp>
        <p:nvSpPr>
          <p:cNvPr id="4" name="Ορθογώνιο 17">
            <a:extLst>
              <a:ext uri="{FF2B5EF4-FFF2-40B4-BE49-F238E27FC236}">
                <a16:creationId xmlns:a16="http://schemas.microsoft.com/office/drawing/2014/main" id="{2BB32B28-B3D3-6DAD-BE7C-D938DF25A4D6}"/>
              </a:ext>
            </a:extLst>
          </p:cNvPr>
          <p:cNvSpPr/>
          <p:nvPr/>
        </p:nvSpPr>
        <p:spPr>
          <a:xfrm>
            <a:off x="755576" y="483518"/>
            <a:ext cx="57246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b="1" dirty="0">
                <a:solidFill>
                  <a:srgbClr val="FFFFFF"/>
                </a:solidFill>
                <a:ea typeface="Roboto Condensed" panose="020B0604020202020204" charset="0"/>
                <a:cs typeface="Roboto Condensed"/>
                <a:sym typeface="Roboto Condensed"/>
              </a:rPr>
              <a:t>Ολοκλήρωση</a:t>
            </a:r>
            <a:r>
              <a:rPr lang="el-GR" dirty="0"/>
              <a:t> </a:t>
            </a:r>
          </a:p>
        </p:txBody>
      </p:sp>
      <p:grpSp>
        <p:nvGrpSpPr>
          <p:cNvPr id="5" name="Ομάδα 9">
            <a:extLst>
              <a:ext uri="{FF2B5EF4-FFF2-40B4-BE49-F238E27FC236}">
                <a16:creationId xmlns:a16="http://schemas.microsoft.com/office/drawing/2014/main" id="{A50B4E5F-48F1-B4B0-DD76-8E01428316A9}"/>
              </a:ext>
            </a:extLst>
          </p:cNvPr>
          <p:cNvGrpSpPr/>
          <p:nvPr/>
        </p:nvGrpSpPr>
        <p:grpSpPr>
          <a:xfrm>
            <a:off x="4002624" y="547746"/>
            <a:ext cx="2549596" cy="324036"/>
            <a:chOff x="440614" y="658653"/>
            <a:chExt cx="1568356" cy="588239"/>
          </a:xfrm>
          <a:solidFill>
            <a:schemeClr val="bg1">
              <a:lumMod val="95000"/>
            </a:schemeClr>
          </a:solidFill>
        </p:grpSpPr>
        <p:sp>
          <p:nvSpPr>
            <p:cNvPr id="6" name="Στρογγυλεμένο ορθογώνιο 19">
              <a:extLst>
                <a:ext uri="{FF2B5EF4-FFF2-40B4-BE49-F238E27FC236}">
                  <a16:creationId xmlns:a16="http://schemas.microsoft.com/office/drawing/2014/main" id="{FAB07360-FBDE-474C-FADB-C6A088052831}"/>
                </a:ext>
              </a:extLst>
            </p:cNvPr>
            <p:cNvSpPr/>
            <p:nvPr/>
          </p:nvSpPr>
          <p:spPr>
            <a:xfrm>
              <a:off x="440614" y="658653"/>
              <a:ext cx="1568356" cy="588239"/>
            </a:xfrm>
            <a:prstGeom prst="roundRect">
              <a:avLst>
                <a:gd name="adj" fmla="val 10000"/>
              </a:avLst>
            </a:prstGeom>
            <a:grpFill/>
            <a:ln>
              <a:noFill/>
            </a:ln>
          </p:spPr>
          <p:style>
            <a:lnRef idx="2">
              <a:scrgbClr r="0" g="0" b="0"/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7" name="Στρογγυλεμένο ορθογώνιο 4">
              <a:extLst>
                <a:ext uri="{FF2B5EF4-FFF2-40B4-BE49-F238E27FC236}">
                  <a16:creationId xmlns:a16="http://schemas.microsoft.com/office/drawing/2014/main" id="{77AA54C8-118A-8DFA-CEF6-B93E161B4FBD}"/>
                </a:ext>
              </a:extLst>
            </p:cNvPr>
            <p:cNvSpPr/>
            <p:nvPr/>
          </p:nvSpPr>
          <p:spPr>
            <a:xfrm>
              <a:off x="457842" y="658655"/>
              <a:ext cx="1551127" cy="571009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6670" tIns="17780" rIns="26670" bIns="1778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b="1" i="1" kern="1200" dirty="0">
                  <a:solidFill>
                    <a:srgbClr val="DBA545"/>
                  </a:solidFill>
                </a:rPr>
                <a:t>Quiz</a:t>
              </a:r>
              <a:endParaRPr lang="el-GR" sz="1600" i="1" kern="1200" dirty="0"/>
            </a:p>
          </p:txBody>
        </p:sp>
      </p:grpSp>
      <p:sp>
        <p:nvSpPr>
          <p:cNvPr id="11" name="Ορθογώνιο 9">
            <a:extLst>
              <a:ext uri="{FF2B5EF4-FFF2-40B4-BE49-F238E27FC236}">
                <a16:creationId xmlns:a16="http://schemas.microsoft.com/office/drawing/2014/main" id="{3D3DC9C4-A983-6C46-654F-7F312017455F}"/>
              </a:ext>
            </a:extLst>
          </p:cNvPr>
          <p:cNvSpPr/>
          <p:nvPr/>
        </p:nvSpPr>
        <p:spPr>
          <a:xfrm>
            <a:off x="467544" y="1448653"/>
            <a:ext cx="820891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800" dirty="0">
                <a:ln w="10541" cmpd="sng">
                  <a:noFill/>
                  <a:prstDash val="solid"/>
                </a:ln>
                <a:latin typeface="Calibri" panose="020F0502020204030204" pitchFamily="34" charset="0"/>
              </a:rPr>
              <a:t>Σε </a:t>
            </a:r>
            <a:r>
              <a:rPr lang="el-GR" sz="1800" dirty="0" err="1">
                <a:latin typeface="Calibri" panose="020F0502020204030204" pitchFamily="34" charset="0"/>
              </a:rPr>
              <a:t>Υποέργο</a:t>
            </a:r>
            <a:r>
              <a:rPr lang="el-GR" sz="1800" dirty="0">
                <a:latin typeface="Calibri" panose="020F0502020204030204" pitchFamily="34" charset="0"/>
              </a:rPr>
              <a:t> με ποσό Σύμβασης 50.000€</a:t>
            </a:r>
          </a:p>
          <a:p>
            <a:r>
              <a:rPr lang="el-GR" sz="1800" dirty="0">
                <a:latin typeface="Calibri" panose="020F0502020204030204" pitchFamily="34" charset="0"/>
              </a:rPr>
              <a:t>Ο ανάδοχος πληρώνεται 50.000€</a:t>
            </a:r>
          </a:p>
          <a:p>
            <a:r>
              <a:rPr lang="el-GR" sz="1800" dirty="0">
                <a:latin typeface="Calibri" panose="020F0502020204030204" pitchFamily="34" charset="0"/>
              </a:rPr>
              <a:t>Καταχωρίζεται ΔΚΔ 1Β ποσού 2000€ λόγω ελέγχου ΕΔΕΛ.</a:t>
            </a:r>
          </a:p>
          <a:p>
            <a:pPr lvl="1"/>
            <a:endParaRPr lang="el-GR" sz="1800" dirty="0">
              <a:latin typeface="Calibri" panose="020F0502020204030204" pitchFamily="34" charset="0"/>
            </a:endParaRPr>
          </a:p>
          <a:p>
            <a:pPr lvl="1"/>
            <a:r>
              <a:rPr lang="el-GR" sz="1800" dirty="0">
                <a:latin typeface="Calibri" panose="020F0502020204030204" pitchFamily="34" charset="0"/>
              </a:rPr>
              <a:t>Α) στο ΤΔΥ η Δημόσια Δαπάνη  και η Επιλέξιμη ΔΔ 48.000</a:t>
            </a:r>
          </a:p>
          <a:p>
            <a:pPr lvl="1"/>
            <a:r>
              <a:rPr lang="el-GR" sz="1800" dirty="0">
                <a:latin typeface="Calibri" panose="020F0502020204030204" pitchFamily="34" charset="0"/>
              </a:rPr>
              <a:t>	</a:t>
            </a:r>
          </a:p>
          <a:p>
            <a:pPr lvl="1"/>
            <a:r>
              <a:rPr lang="el-GR" sz="1800" dirty="0">
                <a:latin typeface="Calibri" panose="020F0502020204030204" pitchFamily="34" charset="0"/>
              </a:rPr>
              <a:t>Β) στο ΤΔΥ η Δημόσια Δαπάνη 50.000 και η Επιλέξιμη 48.000</a:t>
            </a:r>
            <a:endParaRPr lang="el-GR" sz="1800" i="1" dirty="0">
              <a:ln w="10541" cmpd="sng">
                <a:noFill/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lvl="1"/>
            <a:endParaRPr lang="el-GR" sz="1800" dirty="0">
              <a:latin typeface="Calibri" panose="020F0502020204030204" pitchFamily="34" charset="0"/>
            </a:endParaRPr>
          </a:p>
          <a:p>
            <a:pPr lvl="1"/>
            <a:r>
              <a:rPr lang="el-GR" sz="1800" dirty="0">
                <a:latin typeface="Calibri" panose="020F0502020204030204" pitchFamily="34" charset="0"/>
              </a:rPr>
              <a:t>Γ) στο ΤΔΥ η Δημόσια Δαπάνη  και η Επιλέξιμη ΔΔ 50.000</a:t>
            </a:r>
          </a:p>
          <a:p>
            <a:pPr lvl="1"/>
            <a:endParaRPr lang="el-GR" sz="1800" dirty="0">
              <a:ln w="10541" cmpd="sng">
                <a:noFill/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lvl="1"/>
            <a:endParaRPr lang="el-GR" sz="1800" dirty="0">
              <a:ln w="10541" cmpd="sng">
                <a:noFill/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771324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B8A0E0D-0621-7B79-5EDB-235B7B15397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6</a:t>
            </a:fld>
            <a:endParaRPr lang="en" dirty="0"/>
          </a:p>
        </p:txBody>
      </p:sp>
      <p:sp>
        <p:nvSpPr>
          <p:cNvPr id="4" name="Ορθογώνιο 17">
            <a:extLst>
              <a:ext uri="{FF2B5EF4-FFF2-40B4-BE49-F238E27FC236}">
                <a16:creationId xmlns:a16="http://schemas.microsoft.com/office/drawing/2014/main" id="{2BB32B28-B3D3-6DAD-BE7C-D938DF25A4D6}"/>
              </a:ext>
            </a:extLst>
          </p:cNvPr>
          <p:cNvSpPr/>
          <p:nvPr/>
        </p:nvSpPr>
        <p:spPr>
          <a:xfrm>
            <a:off x="755576" y="483518"/>
            <a:ext cx="57246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b="1" dirty="0">
                <a:solidFill>
                  <a:srgbClr val="FFFFFF"/>
                </a:solidFill>
                <a:ea typeface="Roboto Condensed" panose="020B0604020202020204" charset="0"/>
                <a:cs typeface="Roboto Condensed"/>
                <a:sym typeface="Roboto Condensed"/>
              </a:rPr>
              <a:t>Ολοκλήρωση</a:t>
            </a:r>
            <a:r>
              <a:rPr lang="el-GR" dirty="0"/>
              <a:t> </a:t>
            </a:r>
          </a:p>
        </p:txBody>
      </p:sp>
      <p:grpSp>
        <p:nvGrpSpPr>
          <p:cNvPr id="5" name="Ομάδα 9">
            <a:extLst>
              <a:ext uri="{FF2B5EF4-FFF2-40B4-BE49-F238E27FC236}">
                <a16:creationId xmlns:a16="http://schemas.microsoft.com/office/drawing/2014/main" id="{A50B4E5F-48F1-B4B0-DD76-8E01428316A9}"/>
              </a:ext>
            </a:extLst>
          </p:cNvPr>
          <p:cNvGrpSpPr/>
          <p:nvPr/>
        </p:nvGrpSpPr>
        <p:grpSpPr>
          <a:xfrm>
            <a:off x="4002624" y="547746"/>
            <a:ext cx="2549596" cy="324036"/>
            <a:chOff x="440614" y="658653"/>
            <a:chExt cx="1568356" cy="588239"/>
          </a:xfrm>
          <a:solidFill>
            <a:schemeClr val="bg1">
              <a:lumMod val="95000"/>
            </a:schemeClr>
          </a:solidFill>
        </p:grpSpPr>
        <p:sp>
          <p:nvSpPr>
            <p:cNvPr id="6" name="Στρογγυλεμένο ορθογώνιο 19">
              <a:extLst>
                <a:ext uri="{FF2B5EF4-FFF2-40B4-BE49-F238E27FC236}">
                  <a16:creationId xmlns:a16="http://schemas.microsoft.com/office/drawing/2014/main" id="{FAB07360-FBDE-474C-FADB-C6A088052831}"/>
                </a:ext>
              </a:extLst>
            </p:cNvPr>
            <p:cNvSpPr/>
            <p:nvPr/>
          </p:nvSpPr>
          <p:spPr>
            <a:xfrm>
              <a:off x="440614" y="658653"/>
              <a:ext cx="1568356" cy="588239"/>
            </a:xfrm>
            <a:prstGeom prst="roundRect">
              <a:avLst>
                <a:gd name="adj" fmla="val 10000"/>
              </a:avLst>
            </a:prstGeom>
            <a:grpFill/>
            <a:ln>
              <a:noFill/>
            </a:ln>
          </p:spPr>
          <p:style>
            <a:lnRef idx="2">
              <a:scrgbClr r="0" g="0" b="0"/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7" name="Στρογγυλεμένο ορθογώνιο 4">
              <a:extLst>
                <a:ext uri="{FF2B5EF4-FFF2-40B4-BE49-F238E27FC236}">
                  <a16:creationId xmlns:a16="http://schemas.microsoft.com/office/drawing/2014/main" id="{77AA54C8-118A-8DFA-CEF6-B93E161B4FBD}"/>
                </a:ext>
              </a:extLst>
            </p:cNvPr>
            <p:cNvSpPr/>
            <p:nvPr/>
          </p:nvSpPr>
          <p:spPr>
            <a:xfrm>
              <a:off x="457842" y="658655"/>
              <a:ext cx="1551127" cy="571009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6670" tIns="17780" rIns="26670" bIns="1778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b="1" i="1" kern="1200" dirty="0">
                  <a:solidFill>
                    <a:srgbClr val="DBA545"/>
                  </a:solidFill>
                </a:rPr>
                <a:t>Quiz</a:t>
              </a:r>
              <a:endParaRPr lang="el-GR" sz="1600" i="1" kern="1200" dirty="0"/>
            </a:p>
          </p:txBody>
        </p:sp>
      </p:grpSp>
      <p:sp>
        <p:nvSpPr>
          <p:cNvPr id="11" name="Ορθογώνιο 9">
            <a:extLst>
              <a:ext uri="{FF2B5EF4-FFF2-40B4-BE49-F238E27FC236}">
                <a16:creationId xmlns:a16="http://schemas.microsoft.com/office/drawing/2014/main" id="{3D3DC9C4-A983-6C46-654F-7F312017455F}"/>
              </a:ext>
            </a:extLst>
          </p:cNvPr>
          <p:cNvSpPr/>
          <p:nvPr/>
        </p:nvSpPr>
        <p:spPr>
          <a:xfrm>
            <a:off x="467544" y="1412649"/>
            <a:ext cx="820891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800" dirty="0">
                <a:ln w="10541" cmpd="sng">
                  <a:noFill/>
                  <a:prstDash val="solid"/>
                </a:ln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Σε </a:t>
            </a:r>
            <a:r>
              <a:rPr lang="el-GR" sz="1800" dirty="0" err="1">
                <a:ln w="10541" cmpd="sng">
                  <a:noFill/>
                  <a:prstDash val="solid"/>
                </a:ln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Υποέργο</a:t>
            </a:r>
            <a:r>
              <a:rPr lang="el-GR" sz="1800" dirty="0">
                <a:ln w="10541" cmpd="sng">
                  <a:noFill/>
                  <a:prstDash val="solid"/>
                </a:ln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με ποσό Σύμβασης 50.000€. </a:t>
            </a:r>
          </a:p>
          <a:p>
            <a:r>
              <a:rPr lang="el-GR" sz="1800" dirty="0">
                <a:ln w="10541" cmpd="sng">
                  <a:noFill/>
                  <a:prstDash val="solid"/>
                </a:ln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Ο ανάδοχος πληρώνεται 50.000€ αλλά υπάρχει διοικητική επαλήθευση 1000€.</a:t>
            </a:r>
          </a:p>
          <a:p>
            <a:r>
              <a:rPr lang="el-GR" sz="1800" dirty="0">
                <a:ln w="10541" cmpd="sng">
                  <a:noFill/>
                  <a:prstDash val="solid"/>
                </a:ln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Καταχωρείται ΔΚΔ 5 ποσού 2000€ λόγω ελέγχου ΕΣΠΕΛ.</a:t>
            </a:r>
          </a:p>
          <a:p>
            <a:pPr lvl="1"/>
            <a:endParaRPr lang="el-GR" sz="1800" dirty="0">
              <a:ln w="10541" cmpd="sng">
                <a:noFill/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lvl="1"/>
            <a:r>
              <a:rPr lang="el-GR" sz="1800" dirty="0">
                <a:latin typeface="Calibri" panose="020F0502020204030204" pitchFamily="34" charset="0"/>
              </a:rPr>
              <a:t>Α) στο ΤΔΥ η Δημόσια Δαπάνη 50.000 και η Επιλέξιμη 49.000</a:t>
            </a:r>
            <a:endParaRPr lang="el-GR" sz="1800" i="1" dirty="0">
              <a:ln w="10541" cmpd="sng">
                <a:noFill/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lvl="1"/>
            <a:r>
              <a:rPr lang="el-GR" sz="1800" dirty="0">
                <a:latin typeface="Calibri" panose="020F0502020204030204" pitchFamily="34" charset="0"/>
              </a:rPr>
              <a:t>	</a:t>
            </a:r>
          </a:p>
          <a:p>
            <a:pPr lvl="1"/>
            <a:r>
              <a:rPr lang="el-GR" sz="1800" dirty="0">
                <a:latin typeface="Calibri" panose="020F0502020204030204" pitchFamily="34" charset="0"/>
              </a:rPr>
              <a:t>Β) στο ΤΔΥ η Δημόσια Δαπάνη  και η Επιλέξιμη ΔΔ 47.000</a:t>
            </a:r>
          </a:p>
          <a:p>
            <a:pPr lvl="1"/>
            <a:endParaRPr lang="el-GR" sz="1800" dirty="0">
              <a:latin typeface="Calibri" panose="020F0502020204030204" pitchFamily="34" charset="0"/>
            </a:endParaRPr>
          </a:p>
          <a:p>
            <a:pPr lvl="1"/>
            <a:r>
              <a:rPr lang="el-GR" sz="1800" dirty="0">
                <a:latin typeface="Calibri" panose="020F0502020204030204" pitchFamily="34" charset="0"/>
              </a:rPr>
              <a:t>Γ) στο ΤΔΥ η Δημόσια Δαπάνη  και η Επιλέξιμη ΔΔ 49.000</a:t>
            </a:r>
          </a:p>
          <a:p>
            <a:pPr lvl="1"/>
            <a:endParaRPr lang="el-GR" sz="1800" dirty="0">
              <a:ln w="10541" cmpd="sng">
                <a:noFill/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lvl="1"/>
            <a:endParaRPr lang="el-GR" sz="1800" dirty="0">
              <a:ln w="10541" cmpd="sng">
                <a:noFill/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927589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24471" y="2299279"/>
            <a:ext cx="6624736" cy="766200"/>
          </a:xfrm>
        </p:spPr>
        <p:txBody>
          <a:bodyPr>
            <a:normAutofit/>
          </a:bodyPr>
          <a:lstStyle/>
          <a:p>
            <a:r>
              <a:rPr lang="el-GR" sz="1200" dirty="0"/>
              <a:t>Πρόσβαση χρήστη Δικαιούχου στο ΟΠΣ ΕΣΠΑ</a:t>
            </a:r>
            <a:endParaRPr lang="en-US" sz="1200" dirty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idx="12"/>
          </p:nvPr>
        </p:nvSpPr>
        <p:spPr>
          <a:xfrm>
            <a:off x="7924339" y="6516842"/>
            <a:ext cx="1487400" cy="31560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7</a:t>
            </a:fld>
            <a:endParaRPr lang="en" dirty="0"/>
          </a:p>
        </p:txBody>
      </p:sp>
      <p:sp>
        <p:nvSpPr>
          <p:cNvPr id="10" name="Ορθογώνιο 9"/>
          <p:cNvSpPr/>
          <p:nvPr/>
        </p:nvSpPr>
        <p:spPr>
          <a:xfrm>
            <a:off x="467544" y="1376645"/>
            <a:ext cx="820891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800" dirty="0">
                <a:ln w="10541" cmpd="sng">
                  <a:noFill/>
                  <a:prstDash val="solid"/>
                </a:ln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Σε πράξη  με ποσό Σύμβασης 500.000€. </a:t>
            </a:r>
          </a:p>
          <a:p>
            <a:r>
              <a:rPr lang="el-GR" sz="1800" dirty="0">
                <a:ln w="10541" cmpd="sng">
                  <a:noFill/>
                  <a:prstDash val="solid"/>
                </a:ln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Ο ανάδοχος πληρώνεται 495.000€ λόγω έντοκης προκαταβολής. </a:t>
            </a:r>
          </a:p>
          <a:p>
            <a:r>
              <a:rPr lang="el-GR" sz="1800" dirty="0">
                <a:ln w="10541" cmpd="sng">
                  <a:noFill/>
                  <a:prstDash val="solid"/>
                </a:ln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Οι πληρωμές του ΠΔΕ = 495.000€</a:t>
            </a:r>
          </a:p>
          <a:p>
            <a:pPr lvl="1"/>
            <a:endParaRPr lang="el-GR" sz="1800" dirty="0">
              <a:ln w="10541" cmpd="sng">
                <a:noFill/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lvl="1"/>
            <a:r>
              <a:rPr lang="el-GR" sz="1800" dirty="0">
                <a:latin typeface="Calibri" panose="020F0502020204030204" pitchFamily="34" charset="0"/>
              </a:rPr>
              <a:t>Α) στο ΤΔΠ και ΤΔΥ η Συνολική Δημόσια Δαπάνη = 495.000</a:t>
            </a:r>
          </a:p>
          <a:p>
            <a:pPr lvl="1"/>
            <a:r>
              <a:rPr lang="el-GR" sz="1800" dirty="0">
                <a:latin typeface="Calibri" panose="020F0502020204030204" pitchFamily="34" charset="0"/>
              </a:rPr>
              <a:t>	</a:t>
            </a:r>
          </a:p>
          <a:p>
            <a:pPr lvl="1"/>
            <a:r>
              <a:rPr lang="el-GR" sz="1800" dirty="0">
                <a:latin typeface="Calibri" panose="020F0502020204030204" pitchFamily="34" charset="0"/>
              </a:rPr>
              <a:t>Β) στο ΤΔΠ και ΤΔΥ η Μη επιλέξιμη ΔΔ = 5.000</a:t>
            </a:r>
          </a:p>
          <a:p>
            <a:pPr lvl="1"/>
            <a:endParaRPr lang="el-GR" sz="1800" dirty="0">
              <a:latin typeface="Calibri" panose="020F0502020204030204" pitchFamily="34" charset="0"/>
            </a:endParaRPr>
          </a:p>
          <a:p>
            <a:pPr lvl="1"/>
            <a:r>
              <a:rPr lang="el-GR" sz="1800" dirty="0">
                <a:latin typeface="Calibri" panose="020F0502020204030204" pitchFamily="34" charset="0"/>
              </a:rPr>
              <a:t>Γ) στο ΤΔΠ και ΤΔΥ η Συνολική Δημόσια Δαπάνη = 500.000</a:t>
            </a:r>
            <a:endParaRPr lang="el-GR" sz="1800" dirty="0">
              <a:ln w="10541" cmpd="sng">
                <a:noFill/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lvl="1"/>
            <a:endParaRPr lang="el-GR" sz="1800" dirty="0">
              <a:ln w="10541" cmpd="sng">
                <a:noFill/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8" name="Ορθογώνιο 17"/>
          <p:cNvSpPr/>
          <p:nvPr/>
        </p:nvSpPr>
        <p:spPr>
          <a:xfrm>
            <a:off x="755576" y="483518"/>
            <a:ext cx="57246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b="1" dirty="0">
                <a:solidFill>
                  <a:srgbClr val="FFFFFF"/>
                </a:solidFill>
                <a:ea typeface="Roboto Condensed" panose="020B0604020202020204" charset="0"/>
                <a:cs typeface="Roboto Condensed"/>
                <a:sym typeface="Roboto Condensed"/>
              </a:rPr>
              <a:t>Ολοκλήρωση</a:t>
            </a:r>
            <a:r>
              <a:rPr lang="el-GR" dirty="0"/>
              <a:t> </a:t>
            </a:r>
          </a:p>
        </p:txBody>
      </p:sp>
      <p:grpSp>
        <p:nvGrpSpPr>
          <p:cNvPr id="4" name="Ομάδα 9"/>
          <p:cNvGrpSpPr/>
          <p:nvPr/>
        </p:nvGrpSpPr>
        <p:grpSpPr>
          <a:xfrm>
            <a:off x="4002624" y="547746"/>
            <a:ext cx="2549596" cy="324036"/>
            <a:chOff x="440614" y="658653"/>
            <a:chExt cx="1568356" cy="588239"/>
          </a:xfrm>
          <a:solidFill>
            <a:schemeClr val="bg1">
              <a:lumMod val="95000"/>
            </a:schemeClr>
          </a:solidFill>
        </p:grpSpPr>
        <p:sp>
          <p:nvSpPr>
            <p:cNvPr id="20" name="Στρογγυλεμένο ορθογώνιο 19"/>
            <p:cNvSpPr/>
            <p:nvPr/>
          </p:nvSpPr>
          <p:spPr>
            <a:xfrm>
              <a:off x="440614" y="658653"/>
              <a:ext cx="1568356" cy="588239"/>
            </a:xfrm>
            <a:prstGeom prst="roundRect">
              <a:avLst>
                <a:gd name="adj" fmla="val 10000"/>
              </a:avLst>
            </a:prstGeom>
            <a:grpFill/>
            <a:ln>
              <a:noFill/>
            </a:ln>
          </p:spPr>
          <p:style>
            <a:lnRef idx="2">
              <a:scrgbClr r="0" g="0" b="0"/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1" name="Στρογγυλεμένο ορθογώνιο 4"/>
            <p:cNvSpPr/>
            <p:nvPr/>
          </p:nvSpPr>
          <p:spPr>
            <a:xfrm>
              <a:off x="457842" y="658655"/>
              <a:ext cx="1551127" cy="571009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6670" tIns="17780" rIns="26670" bIns="1778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b="1" i="1" kern="1200" dirty="0">
                  <a:solidFill>
                    <a:srgbClr val="DBA545"/>
                  </a:solidFill>
                </a:rPr>
                <a:t>Quiz</a:t>
              </a:r>
              <a:endParaRPr lang="el-GR" sz="1600" i="1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41675661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24471" y="2299279"/>
            <a:ext cx="6624736" cy="766200"/>
          </a:xfrm>
        </p:spPr>
        <p:txBody>
          <a:bodyPr>
            <a:normAutofit/>
          </a:bodyPr>
          <a:lstStyle/>
          <a:p>
            <a:r>
              <a:rPr lang="el-GR" sz="1200" dirty="0"/>
              <a:t>Πρόσβαση χρήστη Δικαιούχου στο ΟΠΣ ΕΣΠΑ</a:t>
            </a:r>
            <a:endParaRPr lang="en-US" sz="1200" dirty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idx="12"/>
          </p:nvPr>
        </p:nvSpPr>
        <p:spPr>
          <a:xfrm>
            <a:off x="7924339" y="6516842"/>
            <a:ext cx="1487400" cy="31560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8</a:t>
            </a:fld>
            <a:endParaRPr lang="en" dirty="0"/>
          </a:p>
        </p:txBody>
      </p:sp>
      <p:sp>
        <p:nvSpPr>
          <p:cNvPr id="10" name="Ορθογώνιο 9"/>
          <p:cNvSpPr/>
          <p:nvPr/>
        </p:nvSpPr>
        <p:spPr>
          <a:xfrm>
            <a:off x="467544" y="1326703"/>
            <a:ext cx="820891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800" dirty="0">
                <a:ln w="10541" cmpd="sng">
                  <a:noFill/>
                  <a:prstDash val="solid"/>
                </a:ln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Σε πράξη  με ποσό Σύμβασης 500.000 </a:t>
            </a:r>
          </a:p>
          <a:p>
            <a:r>
              <a:rPr lang="el-GR" sz="1800" dirty="0">
                <a:ln w="10541" cmpd="sng">
                  <a:noFill/>
                  <a:prstDash val="solid"/>
                </a:ln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Ο ανάδοχος πληρώνεται 495.000 λόγω έντοκης προκαταβολής </a:t>
            </a:r>
          </a:p>
          <a:p>
            <a:r>
              <a:rPr lang="el-GR" sz="1800" dirty="0">
                <a:ln w="10541" cmpd="sng">
                  <a:noFill/>
                  <a:prstDash val="solid"/>
                </a:ln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Οι πληρωμές του ΠΔΕ = 500.000</a:t>
            </a:r>
          </a:p>
          <a:p>
            <a:pPr lvl="1"/>
            <a:endParaRPr lang="el-GR" sz="1800" dirty="0">
              <a:ln w="10541" cmpd="sng">
                <a:noFill/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lvl="1"/>
            <a:r>
              <a:rPr lang="el-GR" sz="1800" dirty="0">
                <a:latin typeface="Calibri" panose="020F0502020204030204" pitchFamily="34" charset="0"/>
              </a:rPr>
              <a:t>Α) στο ΤΔΠ η Συνολική Δημόσια Δαπάνη πράξης = 495.000 και </a:t>
            </a:r>
          </a:p>
          <a:p>
            <a:pPr lvl="1"/>
            <a:r>
              <a:rPr lang="el-GR" sz="1800" dirty="0">
                <a:latin typeface="Calibri" panose="020F0502020204030204" pitchFamily="34" charset="0"/>
              </a:rPr>
              <a:t>                     στην  Χρηματοδότηση πράξης από ΠΔΕ :  Συνολική ΔΔ  = 500.000 </a:t>
            </a:r>
          </a:p>
          <a:p>
            <a:pPr lvl="1"/>
            <a:endParaRPr lang="el-GR" sz="1800" dirty="0">
              <a:latin typeface="Calibri" panose="020F0502020204030204" pitchFamily="34" charset="0"/>
            </a:endParaRPr>
          </a:p>
          <a:p>
            <a:pPr lvl="1"/>
            <a:r>
              <a:rPr lang="el-GR" sz="1800" dirty="0">
                <a:latin typeface="Calibri" panose="020F0502020204030204" pitchFamily="34" charset="0"/>
              </a:rPr>
              <a:t>Β) στο ΤΔΠ η Συνολική Δημόσια Δαπάνη πράξης  = 500.000 και </a:t>
            </a:r>
          </a:p>
          <a:p>
            <a:pPr lvl="1"/>
            <a:r>
              <a:rPr lang="el-GR" sz="1800" dirty="0">
                <a:latin typeface="Calibri" panose="020F0502020204030204" pitchFamily="34" charset="0"/>
              </a:rPr>
              <a:t>                     στην  Χρηματοδότηση πράξης από ΠΔΕ :  Συνολική ΔΔ  = 500.000 </a:t>
            </a:r>
          </a:p>
          <a:p>
            <a:pPr lvl="1"/>
            <a:endParaRPr lang="el-GR" sz="1800" dirty="0">
              <a:latin typeface="Calibri" panose="020F0502020204030204" pitchFamily="34" charset="0"/>
            </a:endParaRPr>
          </a:p>
          <a:p>
            <a:pPr lvl="1"/>
            <a:r>
              <a:rPr lang="el-GR" sz="1800" dirty="0">
                <a:latin typeface="Calibri" panose="020F0502020204030204" pitchFamily="34" charset="0"/>
              </a:rPr>
              <a:t>Γ) στο ΤΔΠ η Συνολική Δημόσια Δαπάνη πράξης = 495.000 και </a:t>
            </a:r>
          </a:p>
          <a:p>
            <a:pPr lvl="1"/>
            <a:r>
              <a:rPr lang="el-GR" sz="1800" dirty="0">
                <a:latin typeface="Calibri" panose="020F0502020204030204" pitchFamily="34" charset="0"/>
              </a:rPr>
              <a:t>                     στην  Χρηματοδότηση πράξης από ΠΔΕ :  Συνολική ΔΔ  = 495.000 </a:t>
            </a:r>
          </a:p>
          <a:p>
            <a:pPr lvl="1"/>
            <a:endParaRPr lang="el-GR" sz="1800" dirty="0">
              <a:ln w="10541" cmpd="sng">
                <a:noFill/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8" name="Ορθογώνιο 17"/>
          <p:cNvSpPr/>
          <p:nvPr/>
        </p:nvSpPr>
        <p:spPr>
          <a:xfrm>
            <a:off x="755576" y="483518"/>
            <a:ext cx="57246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b="1" dirty="0">
                <a:solidFill>
                  <a:srgbClr val="FFFFFF"/>
                </a:solidFill>
                <a:ea typeface="Roboto Condensed" panose="020B0604020202020204" charset="0"/>
                <a:cs typeface="Roboto Condensed"/>
                <a:sym typeface="Roboto Condensed"/>
              </a:rPr>
              <a:t>Ολοκλήρωση</a:t>
            </a:r>
            <a:endParaRPr lang="el-GR" dirty="0"/>
          </a:p>
        </p:txBody>
      </p:sp>
      <p:grpSp>
        <p:nvGrpSpPr>
          <p:cNvPr id="4" name="Ομάδα 9"/>
          <p:cNvGrpSpPr/>
          <p:nvPr/>
        </p:nvGrpSpPr>
        <p:grpSpPr>
          <a:xfrm>
            <a:off x="4002624" y="547746"/>
            <a:ext cx="2549596" cy="324036"/>
            <a:chOff x="440614" y="658653"/>
            <a:chExt cx="1568356" cy="588239"/>
          </a:xfrm>
          <a:solidFill>
            <a:schemeClr val="bg1">
              <a:lumMod val="95000"/>
            </a:schemeClr>
          </a:solidFill>
        </p:grpSpPr>
        <p:sp>
          <p:nvSpPr>
            <p:cNvPr id="20" name="Στρογγυλεμένο ορθογώνιο 19"/>
            <p:cNvSpPr/>
            <p:nvPr/>
          </p:nvSpPr>
          <p:spPr>
            <a:xfrm>
              <a:off x="440614" y="658653"/>
              <a:ext cx="1568356" cy="588239"/>
            </a:xfrm>
            <a:prstGeom prst="roundRect">
              <a:avLst>
                <a:gd name="adj" fmla="val 10000"/>
              </a:avLst>
            </a:prstGeom>
            <a:grpFill/>
            <a:ln>
              <a:noFill/>
            </a:ln>
          </p:spPr>
          <p:style>
            <a:lnRef idx="2">
              <a:scrgbClr r="0" g="0" b="0"/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1" name="Στρογγυλεμένο ορθογώνιο 4"/>
            <p:cNvSpPr/>
            <p:nvPr/>
          </p:nvSpPr>
          <p:spPr>
            <a:xfrm>
              <a:off x="457842" y="658655"/>
              <a:ext cx="1551127" cy="571009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6670" tIns="17780" rIns="26670" bIns="1778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b="1" i="1" kern="1200" dirty="0">
                  <a:solidFill>
                    <a:srgbClr val="DBA545"/>
                  </a:solidFill>
                </a:rPr>
                <a:t>Quiz</a:t>
              </a:r>
              <a:endParaRPr lang="el-GR" sz="1600" i="1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275957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24471" y="2299279"/>
            <a:ext cx="6624736" cy="766200"/>
          </a:xfrm>
        </p:spPr>
        <p:txBody>
          <a:bodyPr>
            <a:normAutofit/>
          </a:bodyPr>
          <a:lstStyle/>
          <a:p>
            <a:r>
              <a:rPr lang="el-GR" sz="1200" dirty="0"/>
              <a:t>Πρόσβαση χρήστη Δικαιούχου στο ΟΠΣ ΕΣΠΑ</a:t>
            </a:r>
            <a:endParaRPr lang="en-US" sz="1200" dirty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idx="12"/>
          </p:nvPr>
        </p:nvSpPr>
        <p:spPr>
          <a:xfrm>
            <a:off x="7924339" y="6516842"/>
            <a:ext cx="1487400" cy="31560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9</a:t>
            </a:fld>
            <a:endParaRPr lang="en" dirty="0"/>
          </a:p>
        </p:txBody>
      </p:sp>
      <p:sp>
        <p:nvSpPr>
          <p:cNvPr id="10" name="Ορθογώνιο 9"/>
          <p:cNvSpPr/>
          <p:nvPr/>
        </p:nvSpPr>
        <p:spPr>
          <a:xfrm>
            <a:off x="467544" y="1291860"/>
            <a:ext cx="8208912" cy="38010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800" dirty="0">
                <a:ln w="10541" cmpd="sng">
                  <a:noFill/>
                  <a:prstDash val="solid"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Σε πράξη  με ποσό Σύμβασης 500 χιλ. </a:t>
            </a:r>
          </a:p>
          <a:p>
            <a:r>
              <a:rPr lang="el-GR" sz="1800" dirty="0">
                <a:ln w="10541" cmpd="sng">
                  <a:noFill/>
                  <a:prstDash val="solid"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Ο ανάδοχος πληρώνεται 495 χιλ. λόγω έντοκης προκαταβολής </a:t>
            </a:r>
          </a:p>
          <a:p>
            <a:r>
              <a:rPr lang="el-GR" sz="1800" dirty="0">
                <a:ln w="10541" cmpd="sng">
                  <a:noFill/>
                  <a:prstDash val="solid"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Οι πληρωμές του ΠΔΕ = 500 χιλ και </a:t>
            </a:r>
          </a:p>
          <a:p>
            <a:r>
              <a:rPr lang="el-GR" sz="1800" dirty="0">
                <a:ln w="10541" cmpd="sng">
                  <a:noFill/>
                  <a:prstDash val="solid"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ο Δικαιούχος επιστρέφει  5 χιλ. στα Αδιάθετα </a:t>
            </a:r>
          </a:p>
          <a:p>
            <a:pPr lvl="1"/>
            <a:endParaRPr lang="el-GR" sz="1800" dirty="0">
              <a:latin typeface="Calibri" panose="020F0502020204030204" pitchFamily="34" charset="0"/>
            </a:endParaRPr>
          </a:p>
          <a:p>
            <a:pPr lvl="1"/>
            <a:r>
              <a:rPr lang="el-GR" sz="1800" dirty="0">
                <a:latin typeface="Calibri" panose="020F0502020204030204" pitchFamily="34" charset="0"/>
              </a:rPr>
              <a:t>Α) στο ΤΔΠ στην  Χρηματοδότηση πράξης από ΠΔΕ :  Συνολική ΔΔ  = 495 χιλ. και </a:t>
            </a:r>
          </a:p>
          <a:p>
            <a:pPr lvl="1">
              <a:spcAft>
                <a:spcPts val="1200"/>
              </a:spcAft>
            </a:pPr>
            <a:r>
              <a:rPr lang="el-GR" sz="1800" dirty="0">
                <a:latin typeface="Calibri" panose="020F0502020204030204" pitchFamily="34" charset="0"/>
              </a:rPr>
              <a:t>     στην Απόφαση ο Π/Υ εναρίθμου = 495 χιλ</a:t>
            </a:r>
          </a:p>
          <a:p>
            <a:pPr lvl="1"/>
            <a:r>
              <a:rPr lang="el-GR" sz="1800" dirty="0">
                <a:latin typeface="Calibri" panose="020F0502020204030204" pitchFamily="34" charset="0"/>
              </a:rPr>
              <a:t>Β) στο ΤΔΠ στην  Χρηματοδότηση πράξης από ΠΔΕ :  Συνολική ΔΔ  = 495 χιλ. και </a:t>
            </a:r>
          </a:p>
          <a:p>
            <a:pPr lvl="1">
              <a:spcAft>
                <a:spcPts val="600"/>
              </a:spcAft>
            </a:pPr>
            <a:r>
              <a:rPr lang="el-GR" sz="1800" dirty="0">
                <a:latin typeface="Calibri" panose="020F0502020204030204" pitchFamily="34" charset="0"/>
              </a:rPr>
              <a:t>     στην Απόφαση ο Π/Υ </a:t>
            </a:r>
            <a:r>
              <a:rPr lang="el-GR" sz="1800" dirty="0" err="1">
                <a:latin typeface="Calibri" panose="020F0502020204030204" pitchFamily="34" charset="0"/>
              </a:rPr>
              <a:t>εναρίθμου</a:t>
            </a:r>
            <a:r>
              <a:rPr lang="el-GR" sz="1800" dirty="0">
                <a:latin typeface="Calibri" panose="020F0502020204030204" pitchFamily="34" charset="0"/>
              </a:rPr>
              <a:t> = 500  </a:t>
            </a:r>
            <a:r>
              <a:rPr lang="el-GR" sz="1800" dirty="0" err="1">
                <a:latin typeface="Calibri" panose="020F0502020204030204" pitchFamily="34" charset="0"/>
              </a:rPr>
              <a:t>χιλ</a:t>
            </a:r>
            <a:endParaRPr lang="el-GR" sz="1800" dirty="0">
              <a:latin typeface="Calibri" panose="020F0502020204030204" pitchFamily="34" charset="0"/>
            </a:endParaRPr>
          </a:p>
          <a:p>
            <a:pPr lvl="1"/>
            <a:r>
              <a:rPr lang="el-GR" sz="1800" dirty="0">
                <a:latin typeface="Calibri" panose="020F0502020204030204" pitchFamily="34" charset="0"/>
              </a:rPr>
              <a:t>Γ) στο ΤΔΠ στην  Χρηματοδότηση πράξης από ΠΔΕ :  Συνολική ΔΔ  = 500 χιλ. και </a:t>
            </a:r>
          </a:p>
          <a:p>
            <a:pPr lvl="1">
              <a:spcAft>
                <a:spcPts val="1200"/>
              </a:spcAft>
            </a:pPr>
            <a:r>
              <a:rPr lang="el-GR" sz="1800" dirty="0">
                <a:latin typeface="Calibri" panose="020F0502020204030204" pitchFamily="34" charset="0"/>
              </a:rPr>
              <a:t>     στην Απόφαση ο Π/Υ </a:t>
            </a:r>
            <a:r>
              <a:rPr lang="el-GR" sz="1800" dirty="0" err="1">
                <a:latin typeface="Calibri" panose="020F0502020204030204" pitchFamily="34" charset="0"/>
              </a:rPr>
              <a:t>εναρίθμου</a:t>
            </a:r>
            <a:r>
              <a:rPr lang="el-GR" sz="1800" dirty="0">
                <a:latin typeface="Calibri" panose="020F0502020204030204" pitchFamily="34" charset="0"/>
              </a:rPr>
              <a:t> = 500  </a:t>
            </a:r>
            <a:r>
              <a:rPr lang="el-GR" sz="1800" dirty="0" err="1">
                <a:latin typeface="Calibri" panose="020F0502020204030204" pitchFamily="34" charset="0"/>
              </a:rPr>
              <a:t>χιλ</a:t>
            </a:r>
            <a:endParaRPr lang="el-GR" sz="1800" dirty="0">
              <a:latin typeface="Calibri" panose="020F0502020204030204" pitchFamily="34" charset="0"/>
            </a:endParaRPr>
          </a:p>
          <a:p>
            <a:pPr lvl="1"/>
            <a:endParaRPr lang="el-GR" sz="1800" dirty="0">
              <a:ln w="10541" cmpd="sng">
                <a:noFill/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8" name="Ορθογώνιο 17"/>
          <p:cNvSpPr/>
          <p:nvPr/>
        </p:nvSpPr>
        <p:spPr>
          <a:xfrm>
            <a:off x="755576" y="483518"/>
            <a:ext cx="57246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b="1" dirty="0">
                <a:solidFill>
                  <a:srgbClr val="FFFFFF"/>
                </a:solidFill>
                <a:ea typeface="Roboto Condensed" panose="020B0604020202020204" charset="0"/>
                <a:cs typeface="Roboto Condensed"/>
                <a:sym typeface="Roboto Condensed"/>
              </a:rPr>
              <a:t>Ολοκλήρωση</a:t>
            </a:r>
            <a:endParaRPr lang="el-GR" dirty="0"/>
          </a:p>
        </p:txBody>
      </p:sp>
      <p:grpSp>
        <p:nvGrpSpPr>
          <p:cNvPr id="4" name="Ομάδα 9"/>
          <p:cNvGrpSpPr/>
          <p:nvPr/>
        </p:nvGrpSpPr>
        <p:grpSpPr>
          <a:xfrm>
            <a:off x="4002624" y="547746"/>
            <a:ext cx="2549596" cy="324036"/>
            <a:chOff x="440614" y="658653"/>
            <a:chExt cx="1568356" cy="588239"/>
          </a:xfrm>
          <a:solidFill>
            <a:schemeClr val="bg1">
              <a:lumMod val="95000"/>
            </a:schemeClr>
          </a:solidFill>
        </p:grpSpPr>
        <p:sp>
          <p:nvSpPr>
            <p:cNvPr id="20" name="Στρογγυλεμένο ορθογώνιο 19"/>
            <p:cNvSpPr/>
            <p:nvPr/>
          </p:nvSpPr>
          <p:spPr>
            <a:xfrm>
              <a:off x="440614" y="658653"/>
              <a:ext cx="1568356" cy="588239"/>
            </a:xfrm>
            <a:prstGeom prst="roundRect">
              <a:avLst>
                <a:gd name="adj" fmla="val 10000"/>
              </a:avLst>
            </a:prstGeom>
            <a:grpFill/>
            <a:ln>
              <a:noFill/>
            </a:ln>
          </p:spPr>
          <p:style>
            <a:lnRef idx="2">
              <a:scrgbClr r="0" g="0" b="0"/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1" name="Στρογγυλεμένο ορθογώνιο 4"/>
            <p:cNvSpPr/>
            <p:nvPr/>
          </p:nvSpPr>
          <p:spPr>
            <a:xfrm>
              <a:off x="457842" y="658655"/>
              <a:ext cx="1551127" cy="571009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6670" tIns="17780" rIns="26670" bIns="1778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b="1" i="1" kern="1200" dirty="0">
                  <a:solidFill>
                    <a:srgbClr val="DBA545"/>
                  </a:solidFill>
                </a:rPr>
                <a:t>Quiz</a:t>
              </a:r>
              <a:endParaRPr lang="el-GR" sz="1600" i="1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757513446"/>
      </p:ext>
    </p:extLst>
  </p:cSld>
  <p:clrMapOvr>
    <a:masterClrMapping/>
  </p:clrMapOvr>
</p:sld>
</file>

<file path=ppt/theme/theme1.xml><?xml version="1.0" encoding="utf-8"?>
<a:theme xmlns:a="http://schemas.openxmlformats.org/drawingml/2006/main" name="Salerio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4622</TotalTime>
  <Words>853</Words>
  <Application>Microsoft Office PowerPoint</Application>
  <PresentationFormat>Προβολή στην οθόνη (16:9)</PresentationFormat>
  <Paragraphs>157</Paragraphs>
  <Slides>13</Slides>
  <Notes>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13</vt:i4>
      </vt:variant>
    </vt:vector>
  </HeadingPairs>
  <TitlesOfParts>
    <vt:vector size="20" baseType="lpstr">
      <vt:lpstr>Arial</vt:lpstr>
      <vt:lpstr>Arvo</vt:lpstr>
      <vt:lpstr>Roboto Condensed Light</vt:lpstr>
      <vt:lpstr>Tahoma</vt:lpstr>
      <vt:lpstr>Roboto Condensed</vt:lpstr>
      <vt:lpstr>Calibri</vt:lpstr>
      <vt:lpstr>Salerio template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Πρόσβαση χρήστη Δικαιούχου στο ΟΠΣ ΕΣΠΑ</vt:lpstr>
      <vt:lpstr>Πρόσβαση χρήστη Δικαιούχου στο ΟΠΣ ΕΣΠΑ</vt:lpstr>
      <vt:lpstr>Πρόσβαση χρήστη Δικαιούχου στο ΟΠΣ ΕΣΠΑ</vt:lpstr>
      <vt:lpstr>Πρόσβαση χρήστη Δικαιούχου στο ΟΠΣ ΕΣΠΑ</vt:lpstr>
      <vt:lpstr>Πρόσβαση χρήστη Δικαιούχου στο ΟΠΣ ΕΣΠΑ</vt:lpstr>
      <vt:lpstr>Πρόσβαση χρήστη Δικαιούχου στο ΟΠΣ ΕΣΠΑ</vt:lpstr>
      <vt:lpstr>Ευχαριστούμε για την προσοχή σας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dc:creator>gr</dc:creator>
  <cp:lastModifiedBy>Ελλη Βάζου</cp:lastModifiedBy>
  <cp:revision>523</cp:revision>
  <dcterms:modified xsi:type="dcterms:W3CDTF">2024-07-16T09:53:10Z</dcterms:modified>
</cp:coreProperties>
</file>