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322" r:id="rId2"/>
    <p:sldId id="296" r:id="rId3"/>
    <p:sldId id="280" r:id="rId4"/>
    <p:sldId id="340" r:id="rId5"/>
    <p:sldId id="339" r:id="rId6"/>
    <p:sldId id="299" r:id="rId7"/>
    <p:sldId id="300" r:id="rId8"/>
    <p:sldId id="295" r:id="rId9"/>
    <p:sldId id="341" r:id="rId10"/>
    <p:sldId id="329" r:id="rId11"/>
    <p:sldId id="342" r:id="rId12"/>
    <p:sldId id="343" r:id="rId13"/>
    <p:sldId id="324" r:id="rId14"/>
  </p:sldIdLst>
  <p:sldSz cx="24380825" cy="13714413"/>
  <p:notesSz cx="9928225" cy="6797675"/>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19">
          <p15:clr>
            <a:srgbClr val="A4A3A4"/>
          </p15:clr>
        </p15:guide>
        <p15:guide id="2" pos="767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48" autoAdjust="0"/>
    <p:restoredTop sz="88265" autoAdjust="0"/>
  </p:normalViewPr>
  <p:slideViewPr>
    <p:cSldViewPr snapToGrid="0">
      <p:cViewPr varScale="1">
        <p:scale>
          <a:sx n="39" d="100"/>
          <a:sy n="39" d="100"/>
        </p:scale>
        <p:origin x="749" y="67"/>
      </p:cViewPr>
      <p:guideLst>
        <p:guide orient="horz" pos="4319"/>
        <p:guide pos="7679"/>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96" d="100"/>
          <a:sy n="96" d="100"/>
        </p:scale>
        <p:origin x="288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milia Zisimou" userId="2e582ddabb5cdc4a" providerId="LiveId" clId="{39CA00AE-3C6B-4DF5-91B9-12DF468669F4}"/>
    <pc:docChg chg="modSld">
      <pc:chgData name="Aimilia Zisimou" userId="2e582ddabb5cdc4a" providerId="LiveId" clId="{39CA00AE-3C6B-4DF5-91B9-12DF468669F4}" dt="2021-04-07T11:54:21.360" v="0" actId="20577"/>
      <pc:docMkLst>
        <pc:docMk/>
      </pc:docMkLst>
      <pc:sldChg chg="modSp mod">
        <pc:chgData name="Aimilia Zisimou" userId="2e582ddabb5cdc4a" providerId="LiveId" clId="{39CA00AE-3C6B-4DF5-91B9-12DF468669F4}" dt="2021-04-07T11:54:21.360" v="0" actId="20577"/>
        <pc:sldMkLst>
          <pc:docMk/>
          <pc:sldMk cId="3588202551" sldId="336"/>
        </pc:sldMkLst>
        <pc:spChg chg="mod">
          <ac:chgData name="Aimilia Zisimou" userId="2e582ddabb5cdc4a" providerId="LiveId" clId="{39CA00AE-3C6B-4DF5-91B9-12DF468669F4}" dt="2021-04-07T11:54:21.360" v="0" actId="20577"/>
          <ac:spMkLst>
            <pc:docMk/>
            <pc:sldMk cId="3588202551" sldId="336"/>
            <ac:spMk id="10" creationId="{00000000-0000-0000-0000-000000000000}"/>
          </ac:spMkLst>
        </pc:spChg>
      </pc:sldChg>
    </pc:docChg>
  </pc:docChgLst>
  <pc:docChgLst>
    <pc:chgData name="Aimilia Zisimou" userId="2e582ddabb5cdc4a" providerId="LiveId" clId="{3557ECEC-88B1-4703-8D0F-BE0DB4985831}"/>
    <pc:docChg chg="undo redo custSel modSld">
      <pc:chgData name="Aimilia Zisimou" userId="2e582ddabb5cdc4a" providerId="LiveId" clId="{3557ECEC-88B1-4703-8D0F-BE0DB4985831}" dt="2021-04-07T06:34:07.040" v="203" actId="20577"/>
      <pc:docMkLst>
        <pc:docMk/>
      </pc:docMkLst>
      <pc:sldChg chg="modSp mod">
        <pc:chgData name="Aimilia Zisimou" userId="2e582ddabb5cdc4a" providerId="LiveId" clId="{3557ECEC-88B1-4703-8D0F-BE0DB4985831}" dt="2021-04-06T17:06:49.480" v="111" actId="20577"/>
        <pc:sldMkLst>
          <pc:docMk/>
          <pc:sldMk cId="3015828520" sldId="268"/>
        </pc:sldMkLst>
        <pc:spChg chg="mod">
          <ac:chgData name="Aimilia Zisimou" userId="2e582ddabb5cdc4a" providerId="LiveId" clId="{3557ECEC-88B1-4703-8D0F-BE0DB4985831}" dt="2021-04-06T17:06:49.480" v="111" actId="20577"/>
          <ac:spMkLst>
            <pc:docMk/>
            <pc:sldMk cId="3015828520" sldId="268"/>
            <ac:spMk id="10" creationId="{00000000-0000-0000-0000-000000000000}"/>
          </ac:spMkLst>
        </pc:spChg>
      </pc:sldChg>
      <pc:sldChg chg="modSp mod">
        <pc:chgData name="Aimilia Zisimou" userId="2e582ddabb5cdc4a" providerId="LiveId" clId="{3557ECEC-88B1-4703-8D0F-BE0DB4985831}" dt="2021-04-06T16:09:14.399" v="1" actId="6549"/>
        <pc:sldMkLst>
          <pc:docMk/>
          <pc:sldMk cId="2034428627" sldId="280"/>
        </pc:sldMkLst>
        <pc:spChg chg="mod">
          <ac:chgData name="Aimilia Zisimou" userId="2e582ddabb5cdc4a" providerId="LiveId" clId="{3557ECEC-88B1-4703-8D0F-BE0DB4985831}" dt="2021-04-06T16:09:14.399" v="1" actId="6549"/>
          <ac:spMkLst>
            <pc:docMk/>
            <pc:sldMk cId="2034428627" sldId="280"/>
            <ac:spMk id="10" creationId="{00000000-0000-0000-0000-000000000000}"/>
          </ac:spMkLst>
        </pc:spChg>
      </pc:sldChg>
      <pc:sldChg chg="modSp mod">
        <pc:chgData name="Aimilia Zisimou" userId="2e582ddabb5cdc4a" providerId="LiveId" clId="{3557ECEC-88B1-4703-8D0F-BE0DB4985831}" dt="2021-04-06T16:44:51.148" v="10" actId="20577"/>
        <pc:sldMkLst>
          <pc:docMk/>
          <pc:sldMk cId="2034428627" sldId="295"/>
        </pc:sldMkLst>
        <pc:spChg chg="mod">
          <ac:chgData name="Aimilia Zisimou" userId="2e582ddabb5cdc4a" providerId="LiveId" clId="{3557ECEC-88B1-4703-8D0F-BE0DB4985831}" dt="2021-04-06T16:44:51.148" v="10" actId="20577"/>
          <ac:spMkLst>
            <pc:docMk/>
            <pc:sldMk cId="2034428627" sldId="295"/>
            <ac:spMk id="10" creationId="{00000000-0000-0000-0000-000000000000}"/>
          </ac:spMkLst>
        </pc:spChg>
      </pc:sldChg>
      <pc:sldChg chg="modSp mod">
        <pc:chgData name="Aimilia Zisimou" userId="2e582ddabb5cdc4a" providerId="LiveId" clId="{3557ECEC-88B1-4703-8D0F-BE0DB4985831}" dt="2021-04-06T16:44:08.892" v="7" actId="20577"/>
        <pc:sldMkLst>
          <pc:docMk/>
          <pc:sldMk cId="1847788616" sldId="297"/>
        </pc:sldMkLst>
        <pc:spChg chg="mod">
          <ac:chgData name="Aimilia Zisimou" userId="2e582ddabb5cdc4a" providerId="LiveId" clId="{3557ECEC-88B1-4703-8D0F-BE0DB4985831}" dt="2021-04-06T16:44:08.892" v="7" actId="20577"/>
          <ac:spMkLst>
            <pc:docMk/>
            <pc:sldMk cId="1847788616" sldId="297"/>
            <ac:spMk id="10" creationId="{00000000-0000-0000-0000-000000000000}"/>
          </ac:spMkLst>
        </pc:spChg>
      </pc:sldChg>
      <pc:sldChg chg="modSp mod">
        <pc:chgData name="Aimilia Zisimou" userId="2e582ddabb5cdc4a" providerId="LiveId" clId="{3557ECEC-88B1-4703-8D0F-BE0DB4985831}" dt="2021-04-06T16:46:36.147" v="18" actId="20577"/>
        <pc:sldMkLst>
          <pc:docMk/>
          <pc:sldMk cId="3687725044" sldId="298"/>
        </pc:sldMkLst>
        <pc:spChg chg="mod">
          <ac:chgData name="Aimilia Zisimou" userId="2e582ddabb5cdc4a" providerId="LiveId" clId="{3557ECEC-88B1-4703-8D0F-BE0DB4985831}" dt="2021-04-06T16:46:36.147" v="18" actId="20577"/>
          <ac:spMkLst>
            <pc:docMk/>
            <pc:sldMk cId="3687725044" sldId="298"/>
            <ac:spMk id="10" creationId="{00000000-0000-0000-0000-000000000000}"/>
          </ac:spMkLst>
        </pc:spChg>
      </pc:sldChg>
      <pc:sldChg chg="modSp mod">
        <pc:chgData name="Aimilia Zisimou" userId="2e582ddabb5cdc4a" providerId="LiveId" clId="{3557ECEC-88B1-4703-8D0F-BE0DB4985831}" dt="2021-04-06T16:45:34.589" v="15" actId="20577"/>
        <pc:sldMkLst>
          <pc:docMk/>
          <pc:sldMk cId="3479112563" sldId="299"/>
        </pc:sldMkLst>
        <pc:spChg chg="mod">
          <ac:chgData name="Aimilia Zisimou" userId="2e582ddabb5cdc4a" providerId="LiveId" clId="{3557ECEC-88B1-4703-8D0F-BE0DB4985831}" dt="2021-04-06T16:45:34.589" v="15" actId="20577"/>
          <ac:spMkLst>
            <pc:docMk/>
            <pc:sldMk cId="3479112563" sldId="299"/>
            <ac:spMk id="10" creationId="{00000000-0000-0000-0000-000000000000}"/>
          </ac:spMkLst>
        </pc:spChg>
      </pc:sldChg>
      <pc:sldChg chg="modSp mod">
        <pc:chgData name="Aimilia Zisimou" userId="2e582ddabb5cdc4a" providerId="LiveId" clId="{3557ECEC-88B1-4703-8D0F-BE0DB4985831}" dt="2021-04-06T16:45:06.309" v="12" actId="20577"/>
        <pc:sldMkLst>
          <pc:docMk/>
          <pc:sldMk cId="2548084019" sldId="300"/>
        </pc:sldMkLst>
        <pc:spChg chg="mod">
          <ac:chgData name="Aimilia Zisimou" userId="2e582ddabb5cdc4a" providerId="LiveId" clId="{3557ECEC-88B1-4703-8D0F-BE0DB4985831}" dt="2021-04-06T16:45:06.309" v="12" actId="20577"/>
          <ac:spMkLst>
            <pc:docMk/>
            <pc:sldMk cId="2548084019" sldId="300"/>
            <ac:spMk id="10" creationId="{00000000-0000-0000-0000-000000000000}"/>
          </ac:spMkLst>
        </pc:spChg>
      </pc:sldChg>
      <pc:sldChg chg="modSp mod">
        <pc:chgData name="Aimilia Zisimou" userId="2e582ddabb5cdc4a" providerId="LiveId" clId="{3557ECEC-88B1-4703-8D0F-BE0DB4985831}" dt="2021-04-06T16:44:01.598" v="6" actId="20577"/>
        <pc:sldMkLst>
          <pc:docMk/>
          <pc:sldMk cId="1847788616" sldId="301"/>
        </pc:sldMkLst>
        <pc:spChg chg="mod">
          <ac:chgData name="Aimilia Zisimou" userId="2e582ddabb5cdc4a" providerId="LiveId" clId="{3557ECEC-88B1-4703-8D0F-BE0DB4985831}" dt="2021-04-06T16:44:01.598" v="6" actId="20577"/>
          <ac:spMkLst>
            <pc:docMk/>
            <pc:sldMk cId="1847788616" sldId="301"/>
            <ac:spMk id="10" creationId="{00000000-0000-0000-0000-000000000000}"/>
          </ac:spMkLst>
        </pc:spChg>
      </pc:sldChg>
      <pc:sldChg chg="modSp mod">
        <pc:chgData name="Aimilia Zisimou" userId="2e582ddabb5cdc4a" providerId="LiveId" clId="{3557ECEC-88B1-4703-8D0F-BE0DB4985831}" dt="2021-04-06T16:43:51.971" v="4" actId="20577"/>
        <pc:sldMkLst>
          <pc:docMk/>
          <pc:sldMk cId="1847788616" sldId="303"/>
        </pc:sldMkLst>
        <pc:spChg chg="mod">
          <ac:chgData name="Aimilia Zisimou" userId="2e582ddabb5cdc4a" providerId="LiveId" clId="{3557ECEC-88B1-4703-8D0F-BE0DB4985831}" dt="2021-04-06T16:43:51.971" v="4" actId="20577"/>
          <ac:spMkLst>
            <pc:docMk/>
            <pc:sldMk cId="1847788616" sldId="303"/>
            <ac:spMk id="10" creationId="{00000000-0000-0000-0000-000000000000}"/>
          </ac:spMkLst>
        </pc:spChg>
      </pc:sldChg>
      <pc:sldChg chg="modSp mod">
        <pc:chgData name="Aimilia Zisimou" userId="2e582ddabb5cdc4a" providerId="LiveId" clId="{3557ECEC-88B1-4703-8D0F-BE0DB4985831}" dt="2021-04-06T16:54:20.125" v="41"/>
        <pc:sldMkLst>
          <pc:docMk/>
          <pc:sldMk cId="3476392312" sldId="306"/>
        </pc:sldMkLst>
        <pc:graphicFrameChg chg="modGraphic">
          <ac:chgData name="Aimilia Zisimou" userId="2e582ddabb5cdc4a" providerId="LiveId" clId="{3557ECEC-88B1-4703-8D0F-BE0DB4985831}" dt="2021-04-06T16:54:20.125" v="41"/>
          <ac:graphicFrameMkLst>
            <pc:docMk/>
            <pc:sldMk cId="3476392312" sldId="306"/>
            <ac:graphicFrameMk id="7" creationId="{00000000-0000-0000-0000-000000000000}"/>
          </ac:graphicFrameMkLst>
        </pc:graphicFrameChg>
      </pc:sldChg>
      <pc:sldChg chg="modSp mod">
        <pc:chgData name="Aimilia Zisimou" userId="2e582ddabb5cdc4a" providerId="LiveId" clId="{3557ECEC-88B1-4703-8D0F-BE0DB4985831}" dt="2021-04-06T16:45:47.049" v="17" actId="20577"/>
        <pc:sldMkLst>
          <pc:docMk/>
          <pc:sldMk cId="2034428627" sldId="326"/>
        </pc:sldMkLst>
        <pc:spChg chg="mod">
          <ac:chgData name="Aimilia Zisimou" userId="2e582ddabb5cdc4a" providerId="LiveId" clId="{3557ECEC-88B1-4703-8D0F-BE0DB4985831}" dt="2021-04-06T16:45:47.049" v="17" actId="20577"/>
          <ac:spMkLst>
            <pc:docMk/>
            <pc:sldMk cId="2034428627" sldId="326"/>
            <ac:spMk id="10" creationId="{00000000-0000-0000-0000-000000000000}"/>
          </ac:spMkLst>
        </pc:spChg>
      </pc:sldChg>
      <pc:sldChg chg="modSp mod">
        <pc:chgData name="Aimilia Zisimou" userId="2e582ddabb5cdc4a" providerId="LiveId" clId="{3557ECEC-88B1-4703-8D0F-BE0DB4985831}" dt="2021-04-06T16:44:35.691" v="9" actId="20577"/>
        <pc:sldMkLst>
          <pc:docMk/>
          <pc:sldMk cId="349432620" sldId="329"/>
        </pc:sldMkLst>
        <pc:spChg chg="mod">
          <ac:chgData name="Aimilia Zisimou" userId="2e582ddabb5cdc4a" providerId="LiveId" clId="{3557ECEC-88B1-4703-8D0F-BE0DB4985831}" dt="2021-04-06T16:44:35.691" v="9" actId="20577"/>
          <ac:spMkLst>
            <pc:docMk/>
            <pc:sldMk cId="349432620" sldId="329"/>
            <ac:spMk id="10" creationId="{00000000-0000-0000-0000-000000000000}"/>
          </ac:spMkLst>
        </pc:spChg>
      </pc:sldChg>
      <pc:sldChg chg="modSp mod">
        <pc:chgData name="Aimilia Zisimou" userId="2e582ddabb5cdc4a" providerId="LiveId" clId="{3557ECEC-88B1-4703-8D0F-BE0DB4985831}" dt="2021-04-07T06:23:27.279" v="136" actId="20577"/>
        <pc:sldMkLst>
          <pc:docMk/>
          <pc:sldMk cId="349432620" sldId="331"/>
        </pc:sldMkLst>
        <pc:spChg chg="mod">
          <ac:chgData name="Aimilia Zisimou" userId="2e582ddabb5cdc4a" providerId="LiveId" clId="{3557ECEC-88B1-4703-8D0F-BE0DB4985831}" dt="2021-04-07T06:23:27.279" v="136" actId="20577"/>
          <ac:spMkLst>
            <pc:docMk/>
            <pc:sldMk cId="349432620" sldId="331"/>
            <ac:spMk id="10" creationId="{00000000-0000-0000-0000-000000000000}"/>
          </ac:spMkLst>
        </pc:spChg>
      </pc:sldChg>
      <pc:sldChg chg="modSp mod">
        <pc:chgData name="Aimilia Zisimou" userId="2e582ddabb5cdc4a" providerId="LiveId" clId="{3557ECEC-88B1-4703-8D0F-BE0DB4985831}" dt="2021-04-06T17:07:27.623" v="112" actId="1076"/>
        <pc:sldMkLst>
          <pc:docMk/>
          <pc:sldMk cId="4069182721" sldId="334"/>
        </pc:sldMkLst>
        <pc:graphicFrameChg chg="mod">
          <ac:chgData name="Aimilia Zisimou" userId="2e582ddabb5cdc4a" providerId="LiveId" clId="{3557ECEC-88B1-4703-8D0F-BE0DB4985831}" dt="2021-04-06T17:07:27.623" v="112" actId="1076"/>
          <ac:graphicFrameMkLst>
            <pc:docMk/>
            <pc:sldMk cId="4069182721" sldId="334"/>
            <ac:graphicFrameMk id="7" creationId="{00000000-0000-0000-0000-000000000000}"/>
          </ac:graphicFrameMkLst>
        </pc:graphicFrameChg>
      </pc:sldChg>
      <pc:sldChg chg="modSp mod modNotesTx">
        <pc:chgData name="Aimilia Zisimou" userId="2e582ddabb5cdc4a" providerId="LiveId" clId="{3557ECEC-88B1-4703-8D0F-BE0DB4985831}" dt="2021-04-07T06:34:07.040" v="203" actId="20577"/>
        <pc:sldMkLst>
          <pc:docMk/>
          <pc:sldMk cId="3588202551" sldId="336"/>
        </pc:sldMkLst>
        <pc:spChg chg="mod">
          <ac:chgData name="Aimilia Zisimou" userId="2e582ddabb5cdc4a" providerId="LiveId" clId="{3557ECEC-88B1-4703-8D0F-BE0DB4985831}" dt="2021-04-07T06:34:07.040" v="203" actId="20577"/>
          <ac:spMkLst>
            <pc:docMk/>
            <pc:sldMk cId="3588202551" sldId="336"/>
            <ac:spMk id="1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231" cy="339884"/>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5623697" y="0"/>
            <a:ext cx="4302231" cy="339884"/>
          </a:xfrm>
          <a:prstGeom prst="rect">
            <a:avLst/>
          </a:prstGeom>
        </p:spPr>
        <p:txBody>
          <a:bodyPr vert="horz" lIns="91440" tIns="45720" rIns="91440" bIns="45720" rtlCol="0"/>
          <a:lstStyle>
            <a:lvl1pPr algn="r">
              <a:defRPr sz="1200"/>
            </a:lvl1pPr>
          </a:lstStyle>
          <a:p>
            <a:fld id="{1D6BDFD3-6384-430D-8560-BE1DD078736E}" type="datetimeFigureOut">
              <a:rPr lang="el-GR" smtClean="0"/>
              <a:pPr/>
              <a:t>2/7/2024</a:t>
            </a:fld>
            <a:endParaRPr lang="el-GR"/>
          </a:p>
        </p:txBody>
      </p:sp>
      <p:sp>
        <p:nvSpPr>
          <p:cNvPr id="4" name="Footer Placeholder 3"/>
          <p:cNvSpPr>
            <a:spLocks noGrp="1"/>
          </p:cNvSpPr>
          <p:nvPr>
            <p:ph type="ftr" sz="quarter" idx="2"/>
          </p:nvPr>
        </p:nvSpPr>
        <p:spPr>
          <a:xfrm>
            <a:off x="0" y="6456612"/>
            <a:ext cx="4302231" cy="339884"/>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5623697" y="6456612"/>
            <a:ext cx="4302231" cy="339884"/>
          </a:xfrm>
          <a:prstGeom prst="rect">
            <a:avLst/>
          </a:prstGeom>
        </p:spPr>
        <p:txBody>
          <a:bodyPr vert="horz" lIns="91440" tIns="45720" rIns="91440" bIns="45720" rtlCol="0" anchor="b"/>
          <a:lstStyle>
            <a:lvl1pPr algn="r">
              <a:defRPr sz="1200"/>
            </a:lvl1pPr>
          </a:lstStyle>
          <a:p>
            <a:fld id="{94A6B940-A222-4996-8214-2161BCC8BDA8}" type="slidenum">
              <a:rPr lang="el-GR" smtClean="0"/>
              <a:pPr/>
              <a:t>‹#›</a:t>
            </a:fld>
            <a:endParaRPr lang="el-GR"/>
          </a:p>
        </p:txBody>
      </p:sp>
    </p:spTree>
    <p:extLst>
      <p:ext uri="{BB962C8B-B14F-4D97-AF65-F5344CB8AC3E}">
        <p14:creationId xmlns:p14="http://schemas.microsoft.com/office/powerpoint/2010/main" val="3817663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1"/>
            <a:ext cx="4302231" cy="341064"/>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5623697" y="1"/>
            <a:ext cx="4302231" cy="341064"/>
          </a:xfrm>
          <a:prstGeom prst="rect">
            <a:avLst/>
          </a:prstGeom>
        </p:spPr>
        <p:txBody>
          <a:bodyPr vert="horz" lIns="91440" tIns="45720" rIns="91440" bIns="45720" rtlCol="0"/>
          <a:lstStyle>
            <a:lvl1pPr algn="r">
              <a:defRPr sz="1200"/>
            </a:lvl1pPr>
          </a:lstStyle>
          <a:p>
            <a:fld id="{B6A57144-1CBB-4515-B696-16F63A0D6277}" type="datetimeFigureOut">
              <a:rPr lang="en-GB" smtClean="0"/>
              <a:pPr/>
              <a:t>02/07/2024</a:t>
            </a:fld>
            <a:endParaRPr lang="en-GB"/>
          </a:p>
        </p:txBody>
      </p:sp>
      <p:sp>
        <p:nvSpPr>
          <p:cNvPr id="4" name="Plassholder for lysbilde 3"/>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992823" y="3271381"/>
            <a:ext cx="7942580" cy="2676585"/>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6456612"/>
            <a:ext cx="4302231" cy="341063"/>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5623697" y="6456612"/>
            <a:ext cx="4302231" cy="341063"/>
          </a:xfrm>
          <a:prstGeom prst="rect">
            <a:avLst/>
          </a:prstGeom>
        </p:spPr>
        <p:txBody>
          <a:bodyPr vert="horz" lIns="91440" tIns="45720" rIns="91440" bIns="45720" rtlCol="0" anchor="b"/>
          <a:lstStyle>
            <a:lvl1pPr algn="r">
              <a:defRPr sz="1200"/>
            </a:lvl1pPr>
          </a:lstStyle>
          <a:p>
            <a:fld id="{F9DA259D-87B2-48A8-8896-0559A1CBD787}" type="slidenum">
              <a:rPr lang="en-GB" smtClean="0"/>
              <a:pPr/>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pPr/>
              <a:t>1</a:t>
            </a:fld>
            <a:endParaRPr lang="en-GB" dirty="0"/>
          </a:p>
        </p:txBody>
      </p:sp>
    </p:spTree>
    <p:extLst>
      <p:ext uri="{BB962C8B-B14F-4D97-AF65-F5344CB8AC3E}">
        <p14:creationId xmlns:p14="http://schemas.microsoft.com/office/powerpoint/2010/main" val="18392313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10</a:t>
            </a:fld>
            <a:endParaRPr lang="en-GB" dirty="0">
              <a:solidFill>
                <a:prstClr val="black"/>
              </a:solidFill>
            </a:endParaRPr>
          </a:p>
        </p:txBody>
      </p:sp>
    </p:spTree>
    <p:extLst>
      <p:ext uri="{BB962C8B-B14F-4D97-AF65-F5344CB8AC3E}">
        <p14:creationId xmlns:p14="http://schemas.microsoft.com/office/powerpoint/2010/main" val="16216667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11</a:t>
            </a:fld>
            <a:endParaRPr lang="en-GB" dirty="0">
              <a:solidFill>
                <a:prstClr val="black"/>
              </a:solidFill>
            </a:endParaRPr>
          </a:p>
        </p:txBody>
      </p:sp>
    </p:spTree>
    <p:extLst>
      <p:ext uri="{BB962C8B-B14F-4D97-AF65-F5344CB8AC3E}">
        <p14:creationId xmlns:p14="http://schemas.microsoft.com/office/powerpoint/2010/main" val="623573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12</a:t>
            </a:fld>
            <a:endParaRPr lang="en-GB" dirty="0">
              <a:solidFill>
                <a:prstClr val="black"/>
              </a:solidFill>
            </a:endParaRPr>
          </a:p>
        </p:txBody>
      </p:sp>
    </p:spTree>
    <p:extLst>
      <p:ext uri="{BB962C8B-B14F-4D97-AF65-F5344CB8AC3E}">
        <p14:creationId xmlns:p14="http://schemas.microsoft.com/office/powerpoint/2010/main" val="2908054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13</a:t>
            </a:fld>
            <a:endParaRPr lang="en-GB" dirty="0">
              <a:solidFill>
                <a:prstClr val="black"/>
              </a:solidFill>
            </a:endParaRPr>
          </a:p>
        </p:txBody>
      </p:sp>
    </p:spTree>
    <p:extLst>
      <p:ext uri="{BB962C8B-B14F-4D97-AF65-F5344CB8AC3E}">
        <p14:creationId xmlns:p14="http://schemas.microsoft.com/office/powerpoint/2010/main" val="869173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2</a:t>
            </a:fld>
            <a:endParaRPr lang="en-GB" dirty="0">
              <a:solidFill>
                <a:prstClr val="black"/>
              </a:solidFill>
            </a:endParaRPr>
          </a:p>
        </p:txBody>
      </p:sp>
    </p:spTree>
    <p:extLst>
      <p:ext uri="{BB962C8B-B14F-4D97-AF65-F5344CB8AC3E}">
        <p14:creationId xmlns:p14="http://schemas.microsoft.com/office/powerpoint/2010/main" val="1621666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621666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4</a:t>
            </a:fld>
            <a:endParaRPr lang="en-GB" dirty="0">
              <a:solidFill>
                <a:prstClr val="black"/>
              </a:solidFill>
            </a:endParaRPr>
          </a:p>
        </p:txBody>
      </p:sp>
    </p:spTree>
    <p:extLst>
      <p:ext uri="{BB962C8B-B14F-4D97-AF65-F5344CB8AC3E}">
        <p14:creationId xmlns:p14="http://schemas.microsoft.com/office/powerpoint/2010/main" val="913247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1353308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6</a:t>
            </a:fld>
            <a:endParaRPr lang="en-GB" dirty="0">
              <a:solidFill>
                <a:prstClr val="black"/>
              </a:solidFill>
            </a:endParaRPr>
          </a:p>
        </p:txBody>
      </p:sp>
    </p:spTree>
    <p:extLst>
      <p:ext uri="{BB962C8B-B14F-4D97-AF65-F5344CB8AC3E}">
        <p14:creationId xmlns:p14="http://schemas.microsoft.com/office/powerpoint/2010/main" val="1621666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7</a:t>
            </a:fld>
            <a:endParaRPr lang="en-GB" dirty="0">
              <a:solidFill>
                <a:prstClr val="black"/>
              </a:solidFill>
            </a:endParaRPr>
          </a:p>
        </p:txBody>
      </p:sp>
    </p:spTree>
    <p:extLst>
      <p:ext uri="{BB962C8B-B14F-4D97-AF65-F5344CB8AC3E}">
        <p14:creationId xmlns:p14="http://schemas.microsoft.com/office/powerpoint/2010/main" val="1621666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8</a:t>
            </a:fld>
            <a:endParaRPr lang="en-GB" dirty="0">
              <a:solidFill>
                <a:prstClr val="black"/>
              </a:solidFill>
            </a:endParaRPr>
          </a:p>
        </p:txBody>
      </p:sp>
    </p:spTree>
    <p:extLst>
      <p:ext uri="{BB962C8B-B14F-4D97-AF65-F5344CB8AC3E}">
        <p14:creationId xmlns:p14="http://schemas.microsoft.com/office/powerpoint/2010/main" val="16216667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9DA259D-87B2-48A8-8896-0559A1CBD787}" type="slidenum">
              <a:rPr lang="en-GB" smtClean="0">
                <a:solidFill>
                  <a:prstClr val="black"/>
                </a:solidFill>
              </a:rPr>
              <a:pPr/>
              <a:t>9</a:t>
            </a:fld>
            <a:endParaRPr lang="en-GB" dirty="0">
              <a:solidFill>
                <a:prstClr val="black"/>
              </a:solidFill>
            </a:endParaRPr>
          </a:p>
        </p:txBody>
      </p:sp>
    </p:spTree>
    <p:extLst>
      <p:ext uri="{BB962C8B-B14F-4D97-AF65-F5344CB8AC3E}">
        <p14:creationId xmlns:p14="http://schemas.microsoft.com/office/powerpoint/2010/main" val="206138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716289CC-AE0D-40C8-9DA9-53698DCF01FF}" type="datetime1">
              <a:rPr lang="nb-NO" smtClean="0"/>
              <a:pPr/>
              <a:t>02.07.2024</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sp>
        <p:nvSpPr>
          <p:cNvPr id="5" name="TextBox 4">
            <a:extLst>
              <a:ext uri="{FF2B5EF4-FFF2-40B4-BE49-F238E27FC236}">
                <a16:creationId xmlns:a16="http://schemas.microsoft.com/office/drawing/2014/main" id="{2A72D02B-4D84-4919-90C6-FCD5F5130749}"/>
              </a:ext>
            </a:extLst>
          </p:cNvPr>
          <p:cNvSpPr txBox="1"/>
          <p:nvPr userDrawn="1"/>
        </p:nvSpPr>
        <p:spPr>
          <a:xfrm>
            <a:off x="21259800" y="527538"/>
            <a:ext cx="1424354" cy="646203"/>
          </a:xfrm>
          <a:prstGeom prst="rect">
            <a:avLst/>
          </a:prstGeom>
          <a:noFill/>
        </p:spPr>
        <p:txBody>
          <a:bodyPr wrap="square" rtlCol="0">
            <a:spAutoFit/>
          </a:bodyPr>
          <a:lstStyle/>
          <a:p>
            <a:fld id="{E798A630-008A-435E-9E9F-422A50BA969B}" type="slidenum">
              <a:rPr lang="el-GR" smtClean="0"/>
              <a:pPr/>
              <a:t>‹#›</a:t>
            </a:fld>
            <a:endParaRPr lang="el-GR" dirty="0"/>
          </a:p>
        </p:txBody>
      </p:sp>
    </p:spTree>
    <p:extLst>
      <p:ext uri="{BB962C8B-B14F-4D97-AF65-F5344CB8AC3E}">
        <p14:creationId xmlns:p14="http://schemas.microsoft.com/office/powerpoint/2010/main" val="18465593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chemeClr val="accent2"/>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chemeClr val="accent3"/>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chemeClr val="accent1"/>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lvl1pPr>
          </a:lstStyle>
          <a:p>
            <a:r>
              <a:rPr lang="nb-NO" dirty="0" err="1"/>
              <a:t>Click</a:t>
            </a:r>
            <a:r>
              <a:rPr lang="nb-NO" dirty="0"/>
              <a:t> to </a:t>
            </a:r>
            <a:r>
              <a:rPr lang="nb-NO" dirty="0" err="1"/>
              <a:t>add</a:t>
            </a:r>
            <a:r>
              <a:rPr lang="nb-NO" dirty="0"/>
              <a:t> </a:t>
            </a:r>
            <a:r>
              <a:rPr lang="nb-NO" dirty="0" err="1"/>
              <a:t>title</a:t>
            </a:r>
            <a:endParaRPr lang="nb-NO" dirty="0"/>
          </a:p>
        </p:txBody>
      </p:sp>
    </p:spTree>
    <p:extLst>
      <p:ext uri="{BB962C8B-B14F-4D97-AF65-F5344CB8AC3E}">
        <p14:creationId xmlns:p14="http://schemas.microsoft.com/office/powerpoint/2010/main" val="24369152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pic>
        <p:nvPicPr>
          <p:cNvPr id="5" name="Bilde 4"/>
          <p:cNvPicPr>
            <a:picLocks noChangeAspect="1"/>
          </p:cNvPicPr>
          <p:nvPr userDrawn="1"/>
        </p:nvPicPr>
        <p:blipFill>
          <a:blip r:embed="rId3"/>
          <a:stretch>
            <a:fillRect/>
          </a:stretch>
        </p:blipFill>
        <p:spPr>
          <a:xfrm>
            <a:off x="1" y="0"/>
            <a:ext cx="24380825" cy="2523415"/>
          </a:xfrm>
          <a:prstGeom prst="rect">
            <a:avLst/>
          </a:prstGeom>
        </p:spPr>
      </p:pic>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spTree>
    <p:extLst>
      <p:ext uri="{BB962C8B-B14F-4D97-AF65-F5344CB8AC3E}">
        <p14:creationId xmlns:p14="http://schemas.microsoft.com/office/powerpoint/2010/main" val="24686441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B3015170-2001-4716-A1E4-4533E4B2A51F}" type="datetime1">
              <a:rPr lang="nb-NO" smtClean="0"/>
              <a:pPr/>
              <a:t>02.07.2024</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spTree>
    <p:extLst>
      <p:ext uri="{BB962C8B-B14F-4D97-AF65-F5344CB8AC3E}">
        <p14:creationId xmlns:p14="http://schemas.microsoft.com/office/powerpoint/2010/main" val="22580774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chemeClr val="accent2"/>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chemeClr val="accent2"/>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5"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6"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7"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9"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54" r:id="rId17"/>
    <p:sldLayoutId id="2147483663" r:id="rId18"/>
  </p:sldLayoutIdLst>
  <mc:AlternateContent xmlns:mc="http://schemas.openxmlformats.org/markup-compatibility/2006" xmlns:p14="http://schemas.microsoft.com/office/powerpoint/2010/main">
    <mc:Choice Requires="p14">
      <p:transition p14:dur="10"/>
    </mc:Choice>
    <mc:Fallback xmlns="">
      <p:transition/>
    </mc:Fallback>
  </mc:AlternateContent>
  <p:hf hdr="0" ftr="0"/>
  <p:txStyles>
    <p:titleStyle>
      <a:lvl1pPr algn="l" defTabSz="1828526" rtl="0" eaLnBrk="1" latinLnBrk="0" hangingPunct="1">
        <a:lnSpc>
          <a:spcPct val="100000"/>
        </a:lnSpc>
        <a:spcBef>
          <a:spcPct val="0"/>
        </a:spcBef>
        <a:buNone/>
        <a:defRPr sz="7000" b="1" kern="1200">
          <a:solidFill>
            <a:schemeClr val="bg2"/>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mailto:i.katsaros@minfin.gr" TargetMode="External"/><Relationship Id="rId5" Type="http://schemas.openxmlformats.org/officeDocument/2006/relationships/hyperlink" Target="mailto:v.kastani@minfin.gr" TargetMode="External"/><Relationship Id="rId4" Type="http://schemas.openxmlformats.org/officeDocument/2006/relationships/hyperlink" Target="mailto:i.gravias@minfin.g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2909687" y="2365556"/>
            <a:ext cx="18332511" cy="5170646"/>
          </a:xfrm>
          <a:noFill/>
        </p:spPr>
        <p:txBody>
          <a:bodyPr/>
          <a:lstStyle/>
          <a:p>
            <a:pPr algn="ctr"/>
            <a:r>
              <a:rPr lang="el-GR" sz="4800" dirty="0">
                <a:solidFill>
                  <a:schemeClr val="tx1"/>
                </a:solidFill>
              </a:rPr>
              <a:t/>
            </a:r>
            <a:br>
              <a:rPr lang="el-GR" sz="4800" dirty="0">
                <a:solidFill>
                  <a:schemeClr val="tx1"/>
                </a:solidFill>
              </a:rPr>
            </a:br>
            <a:r>
              <a:rPr lang="el-GR" sz="4800" dirty="0">
                <a:solidFill>
                  <a:schemeClr val="tx1"/>
                </a:solidFill>
              </a:rPr>
              <a:t>ΧΜ ΕΟΧ 2014-2021</a:t>
            </a:r>
            <a:br>
              <a:rPr lang="el-GR" sz="4800" dirty="0">
                <a:solidFill>
                  <a:schemeClr val="tx1"/>
                </a:solidFill>
              </a:rPr>
            </a:br>
            <a:r>
              <a:rPr lang="el-GR" sz="4800" dirty="0">
                <a:solidFill>
                  <a:schemeClr val="tx1"/>
                </a:solidFill>
              </a:rPr>
              <a:t/>
            </a:r>
            <a:br>
              <a:rPr lang="el-GR" sz="4800" dirty="0">
                <a:solidFill>
                  <a:schemeClr val="tx1"/>
                </a:solidFill>
              </a:rPr>
            </a:br>
            <a:r>
              <a:rPr lang="el-GR" sz="4800" dirty="0">
                <a:solidFill>
                  <a:schemeClr val="tx1"/>
                </a:solidFill>
              </a:rPr>
              <a:t/>
            </a:r>
            <a:br>
              <a:rPr lang="el-GR" sz="4800" dirty="0">
                <a:solidFill>
                  <a:schemeClr val="tx1"/>
                </a:solidFill>
              </a:rPr>
            </a:br>
            <a:r>
              <a:rPr lang="el-GR" sz="4800" dirty="0"/>
              <a:t> ΚΛΕΙΣΙΜΟ ΤΩΝ ΠΡΟΓΡΑΜΜΑΤΩΝ ΤΟΥ ΧΜ ΕΟΧ 2014-2021 </a:t>
            </a:r>
            <a:r>
              <a:rPr lang="el-GR" sz="4800" dirty="0">
                <a:solidFill>
                  <a:schemeClr val="tx1"/>
                </a:solidFill>
              </a:rPr>
              <a:t/>
            </a:r>
            <a:br>
              <a:rPr lang="el-GR" sz="4800" dirty="0">
                <a:solidFill>
                  <a:schemeClr val="tx1"/>
                </a:solidFill>
              </a:rPr>
            </a:br>
            <a:r>
              <a:rPr lang="el-GR" sz="4800" dirty="0">
                <a:solidFill>
                  <a:schemeClr val="tx1"/>
                </a:solidFill>
              </a:rPr>
              <a:t/>
            </a:r>
            <a:br>
              <a:rPr lang="el-GR" sz="4800" dirty="0">
                <a:solidFill>
                  <a:schemeClr val="tx1"/>
                </a:solidFill>
              </a:rPr>
            </a:br>
            <a:endParaRPr lang="en-GB" sz="4800" dirty="0">
              <a:solidFill>
                <a:schemeClr val="tx1"/>
              </a:solidFill>
            </a:endParaRPr>
          </a:p>
        </p:txBody>
      </p:sp>
      <p:sp>
        <p:nvSpPr>
          <p:cNvPr id="5" name="Plassholder for tekst 4"/>
          <p:cNvSpPr>
            <a:spLocks noGrp="1"/>
          </p:cNvSpPr>
          <p:nvPr>
            <p:ph type="body" sz="quarter" idx="13"/>
          </p:nvPr>
        </p:nvSpPr>
        <p:spPr>
          <a:xfrm>
            <a:off x="3689683" y="12417857"/>
            <a:ext cx="16837020" cy="492443"/>
          </a:xfrm>
        </p:spPr>
        <p:txBody>
          <a:bodyPr/>
          <a:lstStyle/>
          <a:p>
            <a:pPr algn="ctr"/>
            <a:r>
              <a:rPr lang="el-GR" sz="3200" dirty="0" smtClean="0">
                <a:solidFill>
                  <a:schemeClr val="tx1"/>
                </a:solidFill>
              </a:rPr>
              <a:t>Ε.Υ. ΑΡΧΗ </a:t>
            </a:r>
            <a:r>
              <a:rPr lang="el-GR" sz="3200" dirty="0">
                <a:solidFill>
                  <a:schemeClr val="tx1"/>
                </a:solidFill>
              </a:rPr>
              <a:t>ΠΙΣΤΟΠΟΙΗΣΗΣ</a:t>
            </a:r>
            <a:endParaRPr lang="en-GB" sz="3200" dirty="0">
              <a:solidFill>
                <a:schemeClr val="tx1"/>
              </a:solidFill>
            </a:endParaRP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8757"/>
            <a:ext cx="3304672" cy="2478505"/>
          </a:xfrm>
          <a:prstGeom prst="rect">
            <a:avLst/>
          </a:prstGeom>
        </p:spPr>
      </p:pic>
      <p:sp>
        <p:nvSpPr>
          <p:cNvPr id="2" name="Θέση ημερομηνίας 1">
            <a:extLst>
              <a:ext uri="{FF2B5EF4-FFF2-40B4-BE49-F238E27FC236}">
                <a16:creationId xmlns:a16="http://schemas.microsoft.com/office/drawing/2014/main" id="{7C6C9AFE-325D-4826-A094-C1AC9D72B190}"/>
              </a:ext>
            </a:extLst>
          </p:cNvPr>
          <p:cNvSpPr>
            <a:spLocks noGrp="1"/>
          </p:cNvSpPr>
          <p:nvPr>
            <p:ph type="dt" sz="half" idx="10"/>
          </p:nvPr>
        </p:nvSpPr>
        <p:spPr>
          <a:xfrm>
            <a:off x="19136392" y="12582879"/>
            <a:ext cx="3985698" cy="584775"/>
          </a:xfrm>
        </p:spPr>
        <p:txBody>
          <a:bodyPr/>
          <a:lstStyle/>
          <a:p>
            <a:pPr algn="r"/>
            <a:r>
              <a:rPr lang="el-GR" sz="3200" b="1" dirty="0" smtClean="0">
                <a:solidFill>
                  <a:schemeClr val="bg2">
                    <a:lumMod val="75000"/>
                  </a:schemeClr>
                </a:solidFill>
                <a:cs typeface="Arial" panose="020B0604020202020204" pitchFamily="34" charset="0"/>
              </a:rPr>
              <a:t>03</a:t>
            </a:r>
            <a:r>
              <a:rPr lang="nb-NO" sz="3200" b="1" smtClean="0">
                <a:solidFill>
                  <a:schemeClr val="bg2">
                    <a:lumMod val="75000"/>
                  </a:schemeClr>
                </a:solidFill>
                <a:cs typeface="Arial" panose="020B0604020202020204" pitchFamily="34" charset="0"/>
              </a:rPr>
              <a:t>.07.202</a:t>
            </a:r>
            <a:r>
              <a:rPr lang="el-GR" sz="3200" b="1" dirty="0" smtClean="0">
                <a:solidFill>
                  <a:schemeClr val="bg2">
                    <a:lumMod val="75000"/>
                  </a:schemeClr>
                </a:solidFill>
                <a:cs typeface="Arial" panose="020B0604020202020204" pitchFamily="34" charset="0"/>
              </a:rPr>
              <a:t>4</a:t>
            </a:r>
          </a:p>
        </p:txBody>
      </p:sp>
      <p:pic>
        <p:nvPicPr>
          <p:cNvPr id="8" name="Εικόνα 7"/>
          <p:cNvPicPr/>
          <p:nvPr/>
        </p:nvPicPr>
        <p:blipFill>
          <a:blip r:embed="rId4">
            <a:extLst>
              <a:ext uri="{28A0092B-C50C-407E-A947-70E740481C1C}">
                <a14:useLocalDpi xmlns:a14="http://schemas.microsoft.com/office/drawing/2010/main" val="0"/>
              </a:ext>
            </a:extLst>
          </a:blip>
          <a:srcRect/>
          <a:stretch>
            <a:fillRect/>
          </a:stretch>
        </p:blipFill>
        <p:spPr bwMode="auto">
          <a:xfrm>
            <a:off x="9169283" y="7021285"/>
            <a:ext cx="5559088" cy="3780855"/>
          </a:xfrm>
          <a:prstGeom prst="rect">
            <a:avLst/>
          </a:prstGeom>
          <a:noFill/>
        </p:spPr>
      </p:pic>
      <p:pic>
        <p:nvPicPr>
          <p:cNvPr id="9" name="Εικόνα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63764" y="485257"/>
            <a:ext cx="4883282" cy="2202730"/>
          </a:xfrm>
          <a:prstGeom prst="rect">
            <a:avLst/>
          </a:prstGeom>
        </p:spPr>
      </p:pic>
    </p:spTree>
    <p:extLst>
      <p:ext uri="{BB962C8B-B14F-4D97-AF65-F5344CB8AC3E}">
        <p14:creationId xmlns:p14="http://schemas.microsoft.com/office/powerpoint/2010/main" val="2444696683"/>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smtClean="0">
                <a:solidFill>
                  <a:schemeClr val="bg2">
                    <a:lumMod val="75000"/>
                  </a:schemeClr>
                </a:solidFill>
                <a:cs typeface="Arial" panose="020B0604020202020204" pitchFamily="34" charset="0"/>
              </a:rPr>
              <a:t>0</a:t>
            </a:r>
            <a:r>
              <a:rPr lang="en-US" sz="2800" b="1" dirty="0" smtClean="0">
                <a:solidFill>
                  <a:schemeClr val="bg2">
                    <a:lumMod val="75000"/>
                  </a:schemeClr>
                </a:solidFill>
                <a:cs typeface="Arial" panose="020B0604020202020204" pitchFamily="34" charset="0"/>
              </a:rPr>
              <a:t>3</a:t>
            </a:r>
            <a:r>
              <a:rPr lang="nb-NO" sz="2800" b="1" dirty="0" smtClean="0">
                <a:solidFill>
                  <a:schemeClr val="bg2">
                    <a:lumMod val="75000"/>
                  </a:schemeClr>
                </a:solidFill>
                <a:cs typeface="Arial" panose="020B0604020202020204" pitchFamily="34" charset="0"/>
              </a:rPr>
              <a:t>.07.2024</a:t>
            </a:r>
            <a:endParaRPr lang="nb-NO" sz="2800" b="1" dirty="0">
              <a:solidFill>
                <a:schemeClr val="bg2">
                  <a:lumMod val="75000"/>
                </a:schemeClr>
              </a:solidFill>
              <a:cs typeface="Arial" panose="020B0604020202020204" pitchFamily="34" charset="0"/>
            </a:endParaRP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8757"/>
            <a:ext cx="3304672" cy="2478505"/>
          </a:xfrm>
          <a:prstGeom prst="rect">
            <a:avLst/>
          </a:prstGeom>
        </p:spPr>
      </p:pic>
      <p:pic>
        <p:nvPicPr>
          <p:cNvPr id="2" name="Εικόνα 1"/>
          <p:cNvPicPr>
            <a:picLocks noChangeAspect="1"/>
          </p:cNvPicPr>
          <p:nvPr/>
        </p:nvPicPr>
        <p:blipFill>
          <a:blip r:embed="rId4"/>
          <a:stretch>
            <a:fillRect/>
          </a:stretch>
        </p:blipFill>
        <p:spPr>
          <a:xfrm>
            <a:off x="17488495" y="288757"/>
            <a:ext cx="4883319" cy="2200847"/>
          </a:xfrm>
          <a:prstGeom prst="rect">
            <a:avLst/>
          </a:prstGeom>
        </p:spPr>
      </p:pic>
      <p:sp>
        <p:nvSpPr>
          <p:cNvPr id="10" name="Tittel 3"/>
          <p:cNvSpPr txBox="1">
            <a:spLocks/>
          </p:cNvSpPr>
          <p:nvPr/>
        </p:nvSpPr>
        <p:spPr>
          <a:xfrm>
            <a:off x="1066799" y="3418165"/>
            <a:ext cx="21948227" cy="7755969"/>
          </a:xfrm>
          <a:prstGeom prst="rect">
            <a:avLst/>
          </a:prstGeom>
          <a:noFill/>
        </p:spPr>
        <p:txBody>
          <a:bodyPr vert="horz" wrap="square" lIns="0" tIns="0" rIns="0" bIns="0" rtlCol="0" anchor="ctr">
            <a:spAutoFit/>
          </a:bodyPr>
          <a:lstStyle>
            <a:lvl1pPr algn="l" defTabSz="1828526" rtl="0" eaLnBrk="1" latinLnBrk="0" hangingPunct="1">
              <a:lnSpc>
                <a:spcPct val="100000"/>
              </a:lnSpc>
              <a:spcBef>
                <a:spcPct val="0"/>
              </a:spcBef>
              <a:buNone/>
              <a:defRPr sz="8000" b="1" kern="1200">
                <a:solidFill>
                  <a:schemeClr val="bg2"/>
                </a:solidFill>
                <a:latin typeface="+mj-lt"/>
                <a:ea typeface="+mj-ea"/>
                <a:cs typeface="+mj-cs"/>
              </a:defRPr>
            </a:lvl1pPr>
          </a:lstStyle>
          <a:p>
            <a:pPr algn="ctr" defTabSz="1828252">
              <a:spcAft>
                <a:spcPts val="1200"/>
              </a:spcAft>
            </a:pPr>
            <a:r>
              <a:rPr lang="el-GR" sz="2800" dirty="0">
                <a:solidFill>
                  <a:schemeClr val="tx1"/>
                </a:solidFill>
              </a:rPr>
              <a:t/>
            </a:r>
            <a:br>
              <a:rPr lang="el-GR" sz="2800" dirty="0">
                <a:solidFill>
                  <a:schemeClr val="tx1"/>
                </a:solidFill>
              </a:rPr>
            </a:br>
            <a:r>
              <a:rPr lang="el-GR" sz="4000" dirty="0" smtClean="0">
                <a:solidFill>
                  <a:srgbClr val="006FC0"/>
                </a:solidFill>
                <a:latin typeface="Arial" panose="020B0604020202020204" pitchFamily="34" charset="0"/>
                <a:ea typeface="+mn-ea"/>
                <a:cs typeface="+mn-cs"/>
              </a:rPr>
              <a:t>7. Έλεγχος Τελικής Οικονομικής Έκθεσης από τον Διαχειριστή Προγράμματος</a:t>
            </a:r>
            <a:endParaRPr lang="el-GR" sz="4000" dirty="0">
              <a:solidFill>
                <a:srgbClr val="006FC0"/>
              </a:solidFill>
              <a:latin typeface="Arial" panose="020B0604020202020204" pitchFamily="34" charset="0"/>
              <a:ea typeface="+mn-ea"/>
              <a:cs typeface="+mn-cs"/>
            </a:endParaRPr>
          </a:p>
          <a:p>
            <a:pPr defTabSz="1828252">
              <a:spcAft>
                <a:spcPts val="1200"/>
              </a:spcAft>
            </a:pPr>
            <a:endParaRPr lang="el-GR" sz="2000" b="0" dirty="0">
              <a:solidFill>
                <a:schemeClr val="tx1"/>
              </a:solidFill>
              <a:latin typeface="+mn-lt"/>
              <a:ea typeface="+mn-ea"/>
              <a:cs typeface="+mn-cs"/>
            </a:endParaRPr>
          </a:p>
          <a:p>
            <a:pPr algn="just" defTabSz="1828252">
              <a:spcAft>
                <a:spcPts val="1200"/>
              </a:spcAft>
            </a:pPr>
            <a:r>
              <a:rPr lang="el-GR" sz="3600" b="0" dirty="0">
                <a:solidFill>
                  <a:schemeClr val="tx1"/>
                </a:solidFill>
                <a:latin typeface="+mn-lt"/>
                <a:ea typeface="+mn-ea"/>
                <a:cs typeface="+mn-cs"/>
              </a:rPr>
              <a:t>Ο Διαχειριστής Προγράμματος μπορεί</a:t>
            </a:r>
            <a:r>
              <a:rPr lang="en-US" sz="3600" b="0" dirty="0">
                <a:solidFill>
                  <a:schemeClr val="tx1"/>
                </a:solidFill>
                <a:latin typeface="+mn-lt"/>
                <a:ea typeface="+mn-ea"/>
                <a:cs typeface="+mn-cs"/>
              </a:rPr>
              <a:t>,</a:t>
            </a:r>
            <a:r>
              <a:rPr lang="el-GR" sz="3600" b="0" dirty="0">
                <a:solidFill>
                  <a:schemeClr val="tx1"/>
                </a:solidFill>
                <a:latin typeface="+mn-lt"/>
                <a:ea typeface="+mn-ea"/>
                <a:cs typeface="+mn-cs"/>
              </a:rPr>
              <a:t> πριν την υποβολή του σχεδίου της έκθεσης</a:t>
            </a:r>
            <a:r>
              <a:rPr lang="en-US" sz="3600" b="0" dirty="0">
                <a:solidFill>
                  <a:schemeClr val="tx1"/>
                </a:solidFill>
                <a:latin typeface="+mn-lt"/>
                <a:ea typeface="+mn-ea"/>
                <a:cs typeface="+mn-cs"/>
              </a:rPr>
              <a:t>,</a:t>
            </a:r>
            <a:r>
              <a:rPr lang="el-GR" sz="3600" b="0" dirty="0">
                <a:solidFill>
                  <a:schemeClr val="tx1"/>
                </a:solidFill>
                <a:latin typeface="+mn-lt"/>
                <a:ea typeface="+mn-ea"/>
                <a:cs typeface="+mn-cs"/>
              </a:rPr>
              <a:t> να εξετάσει αν καλύπτονται οι απαιτήσεις για την αποδοχή της</a:t>
            </a:r>
            <a:r>
              <a:rPr lang="el-GR" sz="3600" b="0" dirty="0" smtClean="0">
                <a:solidFill>
                  <a:schemeClr val="tx1"/>
                </a:solidFill>
                <a:latin typeface="+mn-lt"/>
                <a:ea typeface="+mn-ea"/>
                <a:cs typeface="+mn-cs"/>
              </a:rPr>
              <a:t>:</a:t>
            </a:r>
            <a:endParaRPr lang="el-GR" sz="3600" b="0" dirty="0">
              <a:solidFill>
                <a:schemeClr val="tx1"/>
              </a:solidFill>
              <a:latin typeface="+mn-lt"/>
              <a:ea typeface="+mn-ea"/>
              <a:cs typeface="+mn-cs"/>
            </a:endParaRPr>
          </a:p>
          <a:p>
            <a:pPr algn="just" defTabSz="1828252"/>
            <a:endParaRPr lang="el-GR" sz="3600" b="0" dirty="0">
              <a:solidFill>
                <a:schemeClr val="tx1"/>
              </a:solidFill>
              <a:latin typeface="+mn-lt"/>
              <a:ea typeface="+mn-ea"/>
              <a:cs typeface="+mn-cs"/>
            </a:endParaRPr>
          </a:p>
          <a:p>
            <a:pPr defTabSz="1828252">
              <a:spcAft>
                <a:spcPts val="1200"/>
              </a:spcAft>
              <a:buFont typeface="Wingdings" pitchFamily="2" charset="2"/>
              <a:buChar char="Ø"/>
            </a:pPr>
            <a:r>
              <a:rPr lang="el-GR" sz="3600" b="0" dirty="0" smtClean="0">
                <a:solidFill>
                  <a:schemeClr val="tx1"/>
                </a:solidFill>
                <a:latin typeface="+mn-lt"/>
                <a:ea typeface="+mn-ea"/>
                <a:cs typeface="+mn-cs"/>
              </a:rPr>
              <a:t>Έχουν καταχωρηθεί στο ΟΠΣ και στο </a:t>
            </a:r>
            <a:r>
              <a:rPr lang="en-US" sz="3600" b="0" dirty="0" err="1" smtClean="0">
                <a:solidFill>
                  <a:schemeClr val="tx1"/>
                </a:solidFill>
                <a:latin typeface="+mn-lt"/>
                <a:ea typeface="+mn-ea"/>
                <a:cs typeface="+mn-cs"/>
              </a:rPr>
              <a:t>GrACE</a:t>
            </a:r>
            <a:r>
              <a:rPr lang="en-US" sz="3600" b="0" dirty="0" smtClean="0">
                <a:solidFill>
                  <a:schemeClr val="tx1"/>
                </a:solidFill>
                <a:latin typeface="+mn-lt"/>
                <a:ea typeface="+mn-ea"/>
                <a:cs typeface="+mn-cs"/>
              </a:rPr>
              <a:t> </a:t>
            </a:r>
            <a:r>
              <a:rPr lang="el-GR" sz="3600" b="0" dirty="0" smtClean="0">
                <a:solidFill>
                  <a:schemeClr val="tx1"/>
                </a:solidFill>
                <a:latin typeface="+mn-lt"/>
                <a:ea typeface="+mn-ea"/>
                <a:cs typeface="+mn-cs"/>
              </a:rPr>
              <a:t>το σύνολο των δαπανών </a:t>
            </a:r>
          </a:p>
          <a:p>
            <a:pPr defTabSz="1828252">
              <a:spcAft>
                <a:spcPts val="1200"/>
              </a:spcAft>
            </a:pPr>
            <a:r>
              <a:rPr lang="el-GR" sz="3600" b="0" dirty="0" smtClean="0">
                <a:solidFill>
                  <a:schemeClr val="tx1"/>
                </a:solidFill>
                <a:latin typeface="+mn-lt"/>
                <a:ea typeface="+mn-ea"/>
                <a:cs typeface="+mn-cs"/>
              </a:rPr>
              <a:t>    (Απαιτείται διασταύρωση με το ΠΔΕ)</a:t>
            </a:r>
          </a:p>
          <a:p>
            <a:pPr defTabSz="1828252">
              <a:spcAft>
                <a:spcPts val="1200"/>
              </a:spcAft>
              <a:buFont typeface="Wingdings" pitchFamily="2" charset="2"/>
              <a:buChar char="Ø"/>
            </a:pPr>
            <a:r>
              <a:rPr lang="el-GR" sz="3600" b="0" dirty="0" smtClean="0">
                <a:solidFill>
                  <a:schemeClr val="tx1"/>
                </a:solidFill>
                <a:latin typeface="+mn-lt"/>
                <a:ea typeface="+mn-ea"/>
                <a:cs typeface="+mn-cs"/>
              </a:rPr>
              <a:t>Έχουν </a:t>
            </a:r>
            <a:r>
              <a:rPr lang="el-GR" sz="3600" b="0" dirty="0">
                <a:solidFill>
                  <a:schemeClr val="tx1"/>
                </a:solidFill>
                <a:latin typeface="+mn-lt"/>
                <a:ea typeface="+mn-ea"/>
                <a:cs typeface="+mn-cs"/>
              </a:rPr>
              <a:t>καταχωρηθεί στο ΟΠΣ και στο </a:t>
            </a:r>
            <a:r>
              <a:rPr lang="el-GR" sz="3600" b="0" dirty="0" err="1">
                <a:solidFill>
                  <a:schemeClr val="tx1"/>
                </a:solidFill>
                <a:latin typeface="+mn-lt"/>
                <a:ea typeface="+mn-ea"/>
                <a:cs typeface="+mn-cs"/>
              </a:rPr>
              <a:t>GrACE</a:t>
            </a:r>
            <a:r>
              <a:rPr lang="el-GR" sz="3600" b="0" dirty="0">
                <a:solidFill>
                  <a:schemeClr val="tx1"/>
                </a:solidFill>
                <a:latin typeface="+mn-lt"/>
                <a:ea typeface="+mn-ea"/>
                <a:cs typeface="+mn-cs"/>
              </a:rPr>
              <a:t> το σύνολο των </a:t>
            </a:r>
            <a:r>
              <a:rPr lang="el-GR" sz="3600" b="0" dirty="0" smtClean="0">
                <a:solidFill>
                  <a:schemeClr val="tx1"/>
                </a:solidFill>
                <a:latin typeface="+mn-lt"/>
                <a:ea typeface="+mn-ea"/>
                <a:cs typeface="+mn-cs"/>
              </a:rPr>
              <a:t>διορθώσεων</a:t>
            </a:r>
          </a:p>
          <a:p>
            <a:pPr defTabSz="1828252">
              <a:spcAft>
                <a:spcPts val="1200"/>
              </a:spcAft>
            </a:pPr>
            <a:r>
              <a:rPr lang="el-GR" sz="3600" b="0" dirty="0">
                <a:solidFill>
                  <a:schemeClr val="tx1"/>
                </a:solidFill>
                <a:latin typeface="+mn-lt"/>
                <a:ea typeface="+mn-ea"/>
                <a:cs typeface="+mn-cs"/>
              </a:rPr>
              <a:t> </a:t>
            </a:r>
            <a:r>
              <a:rPr lang="el-GR" sz="3600" b="0" dirty="0" smtClean="0">
                <a:solidFill>
                  <a:schemeClr val="tx1"/>
                </a:solidFill>
                <a:latin typeface="+mn-lt"/>
                <a:ea typeface="+mn-ea"/>
                <a:cs typeface="+mn-cs"/>
              </a:rPr>
              <a:t>   </a:t>
            </a:r>
            <a:r>
              <a:rPr lang="el-GR" sz="3600" b="0" dirty="0">
                <a:solidFill>
                  <a:schemeClr val="tx1"/>
                </a:solidFill>
              </a:rPr>
              <a:t>(Απαιτείται διασταύρωση με </a:t>
            </a:r>
            <a:r>
              <a:rPr lang="el-GR" sz="3600" b="0" dirty="0" smtClean="0">
                <a:solidFill>
                  <a:schemeClr val="tx1"/>
                </a:solidFill>
              </a:rPr>
              <a:t>καταγγελίες, παρατυπίες)</a:t>
            </a:r>
            <a:endParaRPr lang="el-GR" sz="3600" b="0" dirty="0">
              <a:solidFill>
                <a:schemeClr val="tx1"/>
              </a:solidFill>
              <a:latin typeface="+mn-lt"/>
              <a:ea typeface="+mn-ea"/>
              <a:cs typeface="+mn-cs"/>
            </a:endParaRPr>
          </a:p>
          <a:p>
            <a:pPr defTabSz="1828252">
              <a:spcAft>
                <a:spcPts val="1200"/>
              </a:spcAft>
              <a:buFont typeface="Wingdings" pitchFamily="2" charset="2"/>
              <a:buChar char="Ø"/>
            </a:pPr>
            <a:r>
              <a:rPr lang="el-GR" sz="3600" b="0" dirty="0">
                <a:solidFill>
                  <a:schemeClr val="tx1"/>
                </a:solidFill>
                <a:latin typeface="+mn-lt"/>
                <a:ea typeface="+mn-ea"/>
                <a:cs typeface="+mn-cs"/>
              </a:rPr>
              <a:t> Έχουν καταγραφεί </a:t>
            </a:r>
            <a:r>
              <a:rPr lang="el-GR" sz="3600" b="0" dirty="0" smtClean="0">
                <a:solidFill>
                  <a:schemeClr val="tx1"/>
                </a:solidFill>
                <a:latin typeface="+mn-lt"/>
                <a:ea typeface="+mn-ea"/>
                <a:cs typeface="+mn-cs"/>
              </a:rPr>
              <a:t>εκκρεμότητες πληρωμών-δαπανών-διορθώσεων</a:t>
            </a:r>
          </a:p>
          <a:p>
            <a:pPr defTabSz="1828252">
              <a:spcAft>
                <a:spcPts val="1200"/>
              </a:spcAft>
            </a:pPr>
            <a:endParaRPr lang="el-GR" sz="4800" b="0" dirty="0">
              <a:solidFill>
                <a:schemeClr val="tx1"/>
              </a:solidFill>
              <a:latin typeface="+mn-lt"/>
              <a:ea typeface="+mn-ea"/>
              <a:cs typeface="+mn-cs"/>
            </a:endParaRPr>
          </a:p>
        </p:txBody>
      </p:sp>
    </p:spTree>
    <p:extLst>
      <p:ext uri="{BB962C8B-B14F-4D97-AF65-F5344CB8AC3E}">
        <p14:creationId xmlns:p14="http://schemas.microsoft.com/office/powerpoint/2010/main" val="349432620"/>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smtClean="0">
                <a:solidFill>
                  <a:schemeClr val="bg2">
                    <a:lumMod val="75000"/>
                  </a:schemeClr>
                </a:solidFill>
                <a:cs typeface="Arial" panose="020B0604020202020204" pitchFamily="34" charset="0"/>
              </a:rPr>
              <a:t>0</a:t>
            </a:r>
            <a:r>
              <a:rPr lang="en-US" sz="2800" b="1" dirty="0" smtClean="0">
                <a:solidFill>
                  <a:schemeClr val="bg2">
                    <a:lumMod val="75000"/>
                  </a:schemeClr>
                </a:solidFill>
                <a:cs typeface="Arial" panose="020B0604020202020204" pitchFamily="34" charset="0"/>
              </a:rPr>
              <a:t>3</a:t>
            </a:r>
            <a:r>
              <a:rPr lang="nb-NO" sz="2800" b="1" dirty="0" smtClean="0">
                <a:solidFill>
                  <a:schemeClr val="bg2">
                    <a:lumMod val="75000"/>
                  </a:schemeClr>
                </a:solidFill>
                <a:cs typeface="Arial" panose="020B0604020202020204" pitchFamily="34" charset="0"/>
              </a:rPr>
              <a:t>.07.2024</a:t>
            </a:r>
            <a:endParaRPr lang="nb-NO" sz="2800" b="1" dirty="0">
              <a:solidFill>
                <a:schemeClr val="bg2">
                  <a:lumMod val="75000"/>
                </a:schemeClr>
              </a:solidFill>
              <a:cs typeface="Arial" panose="020B0604020202020204" pitchFamily="34" charset="0"/>
            </a:endParaRP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8757"/>
            <a:ext cx="3304672" cy="2478505"/>
          </a:xfrm>
          <a:prstGeom prst="rect">
            <a:avLst/>
          </a:prstGeom>
        </p:spPr>
      </p:pic>
      <p:pic>
        <p:nvPicPr>
          <p:cNvPr id="2" name="Εικόνα 1"/>
          <p:cNvPicPr>
            <a:picLocks noChangeAspect="1"/>
          </p:cNvPicPr>
          <p:nvPr/>
        </p:nvPicPr>
        <p:blipFill>
          <a:blip r:embed="rId4"/>
          <a:stretch>
            <a:fillRect/>
          </a:stretch>
        </p:blipFill>
        <p:spPr>
          <a:xfrm>
            <a:off x="17488495" y="288757"/>
            <a:ext cx="4883319" cy="2200847"/>
          </a:xfrm>
          <a:prstGeom prst="rect">
            <a:avLst/>
          </a:prstGeom>
        </p:spPr>
      </p:pic>
      <p:sp>
        <p:nvSpPr>
          <p:cNvPr id="7" name="Tittel 3"/>
          <p:cNvSpPr txBox="1">
            <a:spLocks/>
          </p:cNvSpPr>
          <p:nvPr/>
        </p:nvSpPr>
        <p:spPr>
          <a:xfrm>
            <a:off x="1447801" y="3205391"/>
            <a:ext cx="20395452" cy="8002191"/>
          </a:xfrm>
          <a:prstGeom prst="rect">
            <a:avLst/>
          </a:prstGeom>
          <a:noFill/>
        </p:spPr>
        <p:txBody>
          <a:bodyPr vert="horz" wrap="square" lIns="0" tIns="0" rIns="0" bIns="0" rtlCol="0" anchor="ctr">
            <a:spAutoFit/>
          </a:bodyPr>
          <a:lstStyle>
            <a:lvl1pPr algn="l" defTabSz="1828526" rtl="0" eaLnBrk="1" latinLnBrk="0" hangingPunct="1">
              <a:lnSpc>
                <a:spcPct val="100000"/>
              </a:lnSpc>
              <a:spcBef>
                <a:spcPct val="0"/>
              </a:spcBef>
              <a:buNone/>
              <a:defRPr sz="8000" b="1" kern="1200">
                <a:solidFill>
                  <a:schemeClr val="bg2"/>
                </a:solidFill>
                <a:latin typeface="+mj-lt"/>
                <a:ea typeface="+mj-ea"/>
                <a:cs typeface="+mj-cs"/>
              </a:defRPr>
            </a:lvl1pPr>
          </a:lstStyle>
          <a:p>
            <a:pPr algn="ctr" defTabSz="1828252">
              <a:spcAft>
                <a:spcPts val="1200"/>
              </a:spcAft>
            </a:pPr>
            <a:r>
              <a:rPr lang="el-GR" sz="2800" dirty="0">
                <a:solidFill>
                  <a:schemeClr val="tx1"/>
                </a:solidFill>
              </a:rPr>
              <a:t/>
            </a:r>
            <a:br>
              <a:rPr lang="el-GR" sz="2800" dirty="0">
                <a:solidFill>
                  <a:schemeClr val="tx1"/>
                </a:solidFill>
              </a:rPr>
            </a:br>
            <a:r>
              <a:rPr lang="el-GR" sz="4000" dirty="0">
                <a:solidFill>
                  <a:srgbClr val="006FC0"/>
                </a:solidFill>
                <a:latin typeface="Arial" panose="020B0604020202020204" pitchFamily="34" charset="0"/>
                <a:ea typeface="+mn-ea"/>
                <a:cs typeface="+mn-cs"/>
              </a:rPr>
              <a:t>8.1 ΥΠΕΝΘΥΜΙΣΗ: Αποτύπωση Επιχορήγησης ΦΥ - ΤΔΠ - ΤΔΥ</a:t>
            </a:r>
          </a:p>
          <a:p>
            <a:pPr defTabSz="1828252">
              <a:spcAft>
                <a:spcPts val="1200"/>
              </a:spcAft>
            </a:pPr>
            <a:endParaRPr lang="el-GR" sz="2000" b="0" dirty="0">
              <a:solidFill>
                <a:schemeClr val="tx1"/>
              </a:solidFill>
              <a:latin typeface="+mn-lt"/>
              <a:ea typeface="+mn-ea"/>
              <a:cs typeface="+mn-cs"/>
            </a:endParaRPr>
          </a:p>
          <a:p>
            <a:pPr algn="just" defTabSz="1828252">
              <a:spcAft>
                <a:spcPts val="1200"/>
              </a:spcAft>
            </a:pPr>
            <a:r>
              <a:rPr lang="el-GR" sz="3600" b="0" dirty="0">
                <a:solidFill>
                  <a:schemeClr val="tx1"/>
                </a:solidFill>
                <a:latin typeface="+mn-lt"/>
                <a:ea typeface="+mn-ea"/>
                <a:cs typeface="+mn-cs"/>
              </a:rPr>
              <a:t>Σε περίπτωση που ο Φορέας Υλοποίησης εισπράττει από το ΠΔΕ σε τραπεζικό λογαριασμό του την επιχορήγηση και εκτελεί πληρωμές για την εξόφληση των δαπανών του έργου (έμμεσες πληρωμές ΠΔΕ), στα ΔΔΔ πρέπει να αποτυπώνονται τόσο οι μεταβιβάσεις της επιχορήγησης όσο και οι πληρωμές του Φορέα Υλοποίησης</a:t>
            </a:r>
          </a:p>
          <a:p>
            <a:pPr defTabSz="1828252">
              <a:spcAft>
                <a:spcPts val="1200"/>
              </a:spcAft>
            </a:pPr>
            <a:endParaRPr lang="el-GR" sz="3600" b="0" dirty="0">
              <a:solidFill>
                <a:schemeClr val="tx1"/>
              </a:solidFill>
              <a:latin typeface="+mn-lt"/>
              <a:ea typeface="+mn-ea"/>
              <a:cs typeface="+mn-cs"/>
            </a:endParaRPr>
          </a:p>
          <a:p>
            <a:pPr defTabSz="1828252">
              <a:spcAft>
                <a:spcPts val="1200"/>
              </a:spcAft>
              <a:buFont typeface="Wingdings" pitchFamily="2" charset="2"/>
              <a:buChar char="Ø"/>
            </a:pPr>
            <a:r>
              <a:rPr lang="el-GR" sz="3600" b="0" dirty="0">
                <a:solidFill>
                  <a:schemeClr val="tx1"/>
                </a:solidFill>
                <a:latin typeface="+mn-lt"/>
                <a:ea typeface="+mn-ea"/>
                <a:cs typeface="+mn-cs"/>
              </a:rPr>
              <a:t> Δημιουργείται στο ΤΔΠ διακριτό </a:t>
            </a:r>
            <a:r>
              <a:rPr lang="el-GR" sz="3600" b="0" dirty="0" err="1">
                <a:solidFill>
                  <a:schemeClr val="tx1"/>
                </a:solidFill>
                <a:latin typeface="+mn-lt"/>
                <a:ea typeface="+mn-ea"/>
                <a:cs typeface="+mn-cs"/>
              </a:rPr>
              <a:t>υποέργο</a:t>
            </a:r>
            <a:r>
              <a:rPr lang="el-GR" sz="3600" b="0" dirty="0">
                <a:solidFill>
                  <a:schemeClr val="tx1"/>
                </a:solidFill>
                <a:latin typeface="+mn-lt"/>
                <a:ea typeface="+mn-ea"/>
                <a:cs typeface="+mn-cs"/>
              </a:rPr>
              <a:t> με προϋπολογισμό 0 και</a:t>
            </a:r>
          </a:p>
          <a:p>
            <a:pPr lvl="0" defTabSz="1828252">
              <a:spcAft>
                <a:spcPts val="1200"/>
              </a:spcAft>
            </a:pPr>
            <a:r>
              <a:rPr lang="el-GR" sz="3600" b="0" dirty="0">
                <a:solidFill>
                  <a:schemeClr val="tx1"/>
                </a:solidFill>
                <a:latin typeface="+mn-lt"/>
                <a:ea typeface="+mn-ea"/>
                <a:cs typeface="+mn-cs"/>
              </a:rPr>
              <a:t>   Κατηγορία δαπάνης PTP. 8.1.b.  Μεταβίβαση επιχορήγησης σε ΦΥ</a:t>
            </a:r>
          </a:p>
          <a:p>
            <a:pPr defTabSz="1828252">
              <a:spcAft>
                <a:spcPts val="1200"/>
              </a:spcAft>
            </a:pPr>
            <a:endParaRPr lang="el-GR" sz="3600" b="0" dirty="0">
              <a:solidFill>
                <a:schemeClr val="tx1"/>
              </a:solidFill>
              <a:latin typeface="+mn-lt"/>
              <a:ea typeface="+mn-ea"/>
              <a:cs typeface="+mn-cs"/>
            </a:endParaRPr>
          </a:p>
          <a:p>
            <a:pPr defTabSz="1828252">
              <a:spcAft>
                <a:spcPts val="1200"/>
              </a:spcAft>
              <a:buFont typeface="Wingdings" pitchFamily="2" charset="2"/>
              <a:buChar char="Ø"/>
            </a:pPr>
            <a:r>
              <a:rPr lang="el-GR" sz="3600" b="0" dirty="0">
                <a:solidFill>
                  <a:schemeClr val="tx1"/>
                </a:solidFill>
                <a:latin typeface="+mn-lt"/>
                <a:ea typeface="+mn-ea"/>
                <a:cs typeface="+mn-cs"/>
              </a:rPr>
              <a:t> Δημιουργείται ένα ΤΔΥ με προϋπολογισμό 0</a:t>
            </a:r>
          </a:p>
          <a:p>
            <a:pPr algn="ctr"/>
            <a:endParaRPr lang="en-US" sz="2800" dirty="0">
              <a:solidFill>
                <a:schemeClr val="tx1"/>
              </a:solidFill>
            </a:endParaRPr>
          </a:p>
        </p:txBody>
      </p:sp>
    </p:spTree>
    <p:extLst>
      <p:ext uri="{BB962C8B-B14F-4D97-AF65-F5344CB8AC3E}">
        <p14:creationId xmlns:p14="http://schemas.microsoft.com/office/powerpoint/2010/main" val="3085392105"/>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smtClean="0">
                <a:solidFill>
                  <a:schemeClr val="bg2">
                    <a:lumMod val="75000"/>
                  </a:schemeClr>
                </a:solidFill>
                <a:cs typeface="Arial" panose="020B0604020202020204" pitchFamily="34" charset="0"/>
              </a:rPr>
              <a:t>0</a:t>
            </a:r>
            <a:r>
              <a:rPr lang="en-US" sz="2800" b="1" dirty="0" smtClean="0">
                <a:solidFill>
                  <a:schemeClr val="bg2">
                    <a:lumMod val="75000"/>
                  </a:schemeClr>
                </a:solidFill>
                <a:cs typeface="Arial" panose="020B0604020202020204" pitchFamily="34" charset="0"/>
              </a:rPr>
              <a:t>3</a:t>
            </a:r>
            <a:r>
              <a:rPr lang="nb-NO" sz="2800" b="1" dirty="0" smtClean="0">
                <a:solidFill>
                  <a:schemeClr val="bg2">
                    <a:lumMod val="75000"/>
                  </a:schemeClr>
                </a:solidFill>
                <a:cs typeface="Arial" panose="020B0604020202020204" pitchFamily="34" charset="0"/>
              </a:rPr>
              <a:t>.07.2024</a:t>
            </a:r>
            <a:endParaRPr lang="nb-NO" sz="2800" b="1" dirty="0">
              <a:solidFill>
                <a:schemeClr val="bg2">
                  <a:lumMod val="75000"/>
                </a:schemeClr>
              </a:solidFill>
              <a:cs typeface="Arial" panose="020B0604020202020204" pitchFamily="34" charset="0"/>
            </a:endParaRP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8757"/>
            <a:ext cx="3304672" cy="2478505"/>
          </a:xfrm>
          <a:prstGeom prst="rect">
            <a:avLst/>
          </a:prstGeom>
        </p:spPr>
      </p:pic>
      <p:pic>
        <p:nvPicPr>
          <p:cNvPr id="2" name="Εικόνα 1"/>
          <p:cNvPicPr>
            <a:picLocks noChangeAspect="1"/>
          </p:cNvPicPr>
          <p:nvPr/>
        </p:nvPicPr>
        <p:blipFill>
          <a:blip r:embed="rId4"/>
          <a:stretch>
            <a:fillRect/>
          </a:stretch>
        </p:blipFill>
        <p:spPr>
          <a:xfrm>
            <a:off x="17488495" y="288757"/>
            <a:ext cx="4883319" cy="2200847"/>
          </a:xfrm>
          <a:prstGeom prst="rect">
            <a:avLst/>
          </a:prstGeom>
        </p:spPr>
      </p:pic>
      <p:sp>
        <p:nvSpPr>
          <p:cNvPr id="8" name="Tittel 3"/>
          <p:cNvSpPr txBox="1">
            <a:spLocks/>
          </p:cNvSpPr>
          <p:nvPr/>
        </p:nvSpPr>
        <p:spPr>
          <a:xfrm>
            <a:off x="2529819" y="2228494"/>
            <a:ext cx="18856760" cy="10187404"/>
          </a:xfrm>
          <a:prstGeom prst="rect">
            <a:avLst/>
          </a:prstGeom>
          <a:noFill/>
        </p:spPr>
        <p:txBody>
          <a:bodyPr vert="horz" wrap="square" lIns="0" tIns="0" rIns="0" bIns="0" rtlCol="0" anchor="ctr">
            <a:spAutoFit/>
          </a:bodyPr>
          <a:lstStyle>
            <a:lvl1pPr algn="l" defTabSz="1828526" rtl="0" eaLnBrk="1" latinLnBrk="0" hangingPunct="1">
              <a:lnSpc>
                <a:spcPct val="100000"/>
              </a:lnSpc>
              <a:spcBef>
                <a:spcPct val="0"/>
              </a:spcBef>
              <a:buNone/>
              <a:defRPr sz="8000" b="1" kern="1200">
                <a:solidFill>
                  <a:schemeClr val="bg2"/>
                </a:solidFill>
                <a:latin typeface="+mj-lt"/>
                <a:ea typeface="+mj-ea"/>
                <a:cs typeface="+mj-cs"/>
              </a:defRPr>
            </a:lvl1pPr>
          </a:lstStyle>
          <a:p>
            <a:pPr algn="ctr" defTabSz="1828252">
              <a:spcAft>
                <a:spcPts val="1200"/>
              </a:spcAft>
            </a:pPr>
            <a:r>
              <a:rPr lang="el-GR" sz="2800" dirty="0">
                <a:solidFill>
                  <a:schemeClr val="tx1"/>
                </a:solidFill>
              </a:rPr>
              <a:t/>
            </a:r>
            <a:br>
              <a:rPr lang="el-GR" sz="2800" dirty="0">
                <a:solidFill>
                  <a:schemeClr val="tx1"/>
                </a:solidFill>
              </a:rPr>
            </a:br>
            <a:r>
              <a:rPr lang="el-GR" sz="4000" dirty="0" smtClean="0">
                <a:solidFill>
                  <a:srgbClr val="006FC0"/>
                </a:solidFill>
                <a:latin typeface="Arial" panose="020B0604020202020204" pitchFamily="34" charset="0"/>
                <a:ea typeface="+mn-ea"/>
                <a:cs typeface="+mn-cs"/>
              </a:rPr>
              <a:t>8.2 </a:t>
            </a:r>
            <a:r>
              <a:rPr lang="el-GR" sz="4000" dirty="0">
                <a:solidFill>
                  <a:srgbClr val="006FC0"/>
                </a:solidFill>
                <a:latin typeface="Arial" panose="020B0604020202020204" pitchFamily="34" charset="0"/>
                <a:ea typeface="+mn-ea"/>
                <a:cs typeface="+mn-cs"/>
              </a:rPr>
              <a:t>ΥΠΕΝΘΥΜΙΣΗ: ΑΠΟΤΥΠΩΣΗ ΕΠΙΧΟΡΗΓΗΣΗΣ ΦΥ – ΔΔΔ </a:t>
            </a:r>
          </a:p>
          <a:p>
            <a:pPr marL="571500" indent="-571500" defTabSz="1828252">
              <a:spcAft>
                <a:spcPts val="1200"/>
              </a:spcAft>
              <a:buFont typeface="Wingdings" panose="05000000000000000000" pitchFamily="2" charset="2"/>
              <a:buChar char="Ø"/>
            </a:pPr>
            <a:r>
              <a:rPr lang="el-GR" sz="4000" dirty="0">
                <a:solidFill>
                  <a:schemeClr val="tx1"/>
                </a:solidFill>
                <a:latin typeface="+mn-lt"/>
                <a:ea typeface="+mn-ea"/>
                <a:cs typeface="+mn-cs"/>
              </a:rPr>
              <a:t> </a:t>
            </a:r>
            <a:r>
              <a:rPr lang="el-GR" sz="3600" b="0" dirty="0">
                <a:solidFill>
                  <a:schemeClr val="tx1"/>
                </a:solidFill>
                <a:latin typeface="+mn-lt"/>
                <a:ea typeface="+mn-ea"/>
                <a:cs typeface="+mn-cs"/>
              </a:rPr>
              <a:t>Σε αυτό το </a:t>
            </a:r>
            <a:r>
              <a:rPr lang="el-GR" sz="3600" b="0" dirty="0" err="1">
                <a:solidFill>
                  <a:schemeClr val="tx1"/>
                </a:solidFill>
                <a:latin typeface="+mn-lt"/>
                <a:ea typeface="+mn-ea"/>
                <a:cs typeface="+mn-cs"/>
              </a:rPr>
              <a:t>υποέργο</a:t>
            </a:r>
            <a:r>
              <a:rPr lang="el-GR" sz="3600" b="0" dirty="0">
                <a:solidFill>
                  <a:schemeClr val="tx1"/>
                </a:solidFill>
                <a:latin typeface="+mn-lt"/>
                <a:ea typeface="+mn-ea"/>
                <a:cs typeface="+mn-cs"/>
              </a:rPr>
              <a:t> δηλώνεται μόνο η επιχορήγηση</a:t>
            </a:r>
          </a:p>
          <a:p>
            <a:pPr marL="0" lvl="1">
              <a:spcBef>
                <a:spcPct val="0"/>
              </a:spcBef>
              <a:spcAft>
                <a:spcPts val="1200"/>
              </a:spcAft>
            </a:pPr>
            <a:r>
              <a:rPr lang="el-GR" sz="3600" dirty="0"/>
              <a:t> 	Παραστατικό Δαπάνης:   Τιμολόγιο επιχορήγησης (ΤΑΜΕ/ΤΕΑ/ΕΟΧ) </a:t>
            </a:r>
          </a:p>
          <a:p>
            <a:pPr marL="0" lvl="1">
              <a:spcBef>
                <a:spcPct val="0"/>
              </a:spcBef>
              <a:spcAft>
                <a:spcPts val="1200"/>
              </a:spcAft>
            </a:pPr>
            <a:r>
              <a:rPr lang="el-GR" sz="3600" dirty="0"/>
              <a:t> 	Παραστατικό Πληρωμής: Ηλεκτρονική Πληρωμή </a:t>
            </a:r>
            <a:r>
              <a:rPr lang="el-GR" sz="3600" dirty="0" err="1"/>
              <a:t>ΤτΕ</a:t>
            </a:r>
            <a:r>
              <a:rPr lang="el-GR" sz="3600" dirty="0"/>
              <a:t> </a:t>
            </a:r>
          </a:p>
          <a:p>
            <a:pPr marL="0" lvl="1">
              <a:spcBef>
                <a:spcPct val="0"/>
              </a:spcBef>
              <a:spcAft>
                <a:spcPts val="1200"/>
              </a:spcAft>
            </a:pPr>
            <a:r>
              <a:rPr lang="el-GR" sz="3600" dirty="0"/>
              <a:t> 	Κατηγορία δαπάνης:        PTP. 8.1.b.</a:t>
            </a:r>
          </a:p>
          <a:p>
            <a:pPr marL="0" lvl="1">
              <a:spcBef>
                <a:spcPct val="0"/>
              </a:spcBef>
              <a:spcAft>
                <a:spcPts val="1200"/>
              </a:spcAft>
            </a:pPr>
            <a:r>
              <a:rPr lang="el-GR" sz="3600" dirty="0"/>
              <a:t> 	Ποσό ΔΔ </a:t>
            </a:r>
            <a:r>
              <a:rPr lang="el-GR" sz="3600" dirty="0" err="1"/>
              <a:t>υποέργου</a:t>
            </a:r>
            <a:r>
              <a:rPr lang="el-GR" sz="3600" dirty="0"/>
              <a:t>:	  0</a:t>
            </a:r>
          </a:p>
          <a:p>
            <a:pPr marL="0" lvl="1">
              <a:spcBef>
                <a:spcPct val="0"/>
              </a:spcBef>
              <a:spcAft>
                <a:spcPts val="1200"/>
              </a:spcAft>
            </a:pPr>
            <a:r>
              <a:rPr lang="el-GR" sz="3600" dirty="0"/>
              <a:t> 	Επιλέξιμο ποσό:	  Το ποσό επιχορήγησης</a:t>
            </a:r>
          </a:p>
          <a:p>
            <a:pPr marL="571500" indent="-571500" defTabSz="1828252">
              <a:spcAft>
                <a:spcPts val="1200"/>
              </a:spcAft>
              <a:buFont typeface="Wingdings" panose="05000000000000000000" pitchFamily="2" charset="2"/>
              <a:buChar char="Ø"/>
            </a:pPr>
            <a:r>
              <a:rPr lang="el-GR" sz="3600" b="0" dirty="0" smtClean="0">
                <a:solidFill>
                  <a:schemeClr val="tx1"/>
                </a:solidFill>
                <a:latin typeface="+mn-lt"/>
                <a:ea typeface="+mn-ea"/>
                <a:cs typeface="+mn-cs"/>
              </a:rPr>
              <a:t> </a:t>
            </a:r>
            <a:r>
              <a:rPr lang="el-GR" sz="3600" b="0" dirty="0">
                <a:solidFill>
                  <a:schemeClr val="tx1"/>
                </a:solidFill>
                <a:latin typeface="+mn-lt"/>
                <a:ea typeface="+mn-ea"/>
                <a:cs typeface="+mn-cs"/>
              </a:rPr>
              <a:t>Στα υπόλοιπα </a:t>
            </a:r>
            <a:r>
              <a:rPr lang="el-GR" sz="3600" b="0" dirty="0" err="1">
                <a:solidFill>
                  <a:schemeClr val="tx1"/>
                </a:solidFill>
                <a:latin typeface="+mn-lt"/>
                <a:ea typeface="+mn-ea"/>
                <a:cs typeface="+mn-cs"/>
              </a:rPr>
              <a:t>υποέργα</a:t>
            </a:r>
            <a:r>
              <a:rPr lang="el-GR" sz="3600" b="0" dirty="0">
                <a:solidFill>
                  <a:schemeClr val="tx1"/>
                </a:solidFill>
                <a:latin typeface="+mn-lt"/>
                <a:ea typeface="+mn-ea"/>
                <a:cs typeface="+mn-cs"/>
              </a:rPr>
              <a:t> δηλώνονται οι δαπάνες του ΦΥ</a:t>
            </a:r>
          </a:p>
          <a:p>
            <a:pPr marL="0" lvl="1">
              <a:spcBef>
                <a:spcPct val="0"/>
              </a:spcBef>
              <a:spcAft>
                <a:spcPts val="1200"/>
              </a:spcAft>
            </a:pPr>
            <a:r>
              <a:rPr lang="el-GR" sz="3600" dirty="0"/>
              <a:t> 	Παραστατικό Δαπάνης    ≠  Τιμολόγιο επιχορήγησης (ΤΑΜΕ/ΤΕΑ/ΕΟΧ) </a:t>
            </a:r>
          </a:p>
          <a:p>
            <a:pPr marL="0" lvl="1">
              <a:spcBef>
                <a:spcPct val="0"/>
              </a:spcBef>
              <a:spcAft>
                <a:spcPts val="1200"/>
              </a:spcAft>
            </a:pPr>
            <a:r>
              <a:rPr lang="el-GR" sz="3600" dirty="0"/>
              <a:t> 	Παραστατικό Πληρωμής  ≠  Ηλεκτρονική Πληρωμή </a:t>
            </a:r>
            <a:r>
              <a:rPr lang="el-GR" sz="3600" dirty="0" err="1"/>
              <a:t>ΤτΕ</a:t>
            </a:r>
            <a:r>
              <a:rPr lang="el-GR" sz="3600" dirty="0"/>
              <a:t> </a:t>
            </a:r>
          </a:p>
          <a:p>
            <a:pPr marL="0" lvl="1">
              <a:spcBef>
                <a:spcPct val="0"/>
              </a:spcBef>
              <a:spcAft>
                <a:spcPts val="1200"/>
              </a:spcAft>
            </a:pPr>
            <a:r>
              <a:rPr lang="el-GR" sz="3600" dirty="0"/>
              <a:t> 	Κατηγορία δαπάνης         ≠  PTP. 8.1.b.</a:t>
            </a:r>
            <a:endParaRPr lang="en-US" sz="3600" dirty="0"/>
          </a:p>
          <a:p>
            <a:pPr marL="0" lvl="1">
              <a:spcBef>
                <a:spcPct val="0"/>
              </a:spcBef>
              <a:spcAft>
                <a:spcPts val="1200"/>
              </a:spcAft>
            </a:pPr>
            <a:endParaRPr lang="en-US" sz="3600" dirty="0"/>
          </a:p>
          <a:p>
            <a:pPr marL="0" lvl="1">
              <a:spcBef>
                <a:spcPct val="0"/>
              </a:spcBef>
              <a:spcAft>
                <a:spcPts val="1200"/>
              </a:spcAft>
            </a:pPr>
            <a:r>
              <a:rPr lang="el-GR" sz="3600" dirty="0" err="1"/>
              <a:t>Στ</a:t>
            </a:r>
            <a:r>
              <a:rPr lang="en-US" sz="3600" dirty="0"/>
              <a:t>o </a:t>
            </a:r>
            <a:r>
              <a:rPr lang="el-GR" sz="3600" dirty="0" err="1"/>
              <a:t>υποέργο</a:t>
            </a:r>
            <a:r>
              <a:rPr lang="el-GR" sz="3600" dirty="0"/>
              <a:t> επιχορήγησης </a:t>
            </a:r>
            <a:r>
              <a:rPr lang="el-GR" sz="3600" dirty="0" err="1"/>
              <a:t>αντιλογίζονται</a:t>
            </a:r>
            <a:r>
              <a:rPr lang="el-GR" sz="3600" dirty="0"/>
              <a:t> οι δαπάνες του ΦΥ</a:t>
            </a:r>
            <a:endParaRPr lang="en-US" sz="3600" dirty="0"/>
          </a:p>
          <a:p>
            <a:pPr algn="ctr"/>
            <a:endParaRPr lang="en-US" sz="2800" dirty="0">
              <a:solidFill>
                <a:schemeClr val="tx1"/>
              </a:solidFill>
            </a:endParaRPr>
          </a:p>
        </p:txBody>
      </p:sp>
    </p:spTree>
    <p:extLst>
      <p:ext uri="{BB962C8B-B14F-4D97-AF65-F5344CB8AC3E}">
        <p14:creationId xmlns:p14="http://schemas.microsoft.com/office/powerpoint/2010/main" val="1140893671"/>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3054067" y="521329"/>
            <a:ext cx="18332511" cy="2245933"/>
          </a:xfrm>
        </p:spPr>
        <p:txBody>
          <a:bodyPr/>
          <a:lstStyle/>
          <a:p>
            <a:pPr algn="ctr"/>
            <a:r>
              <a:rPr lang="en-US" dirty="0">
                <a:solidFill>
                  <a:schemeClr val="tx1"/>
                </a:solidFill>
              </a:rPr>
              <a:t/>
            </a:r>
            <a:br>
              <a:rPr lang="en-US" dirty="0">
                <a:solidFill>
                  <a:schemeClr val="tx1"/>
                </a:solidFill>
              </a:rPr>
            </a:br>
            <a:r>
              <a:rPr lang="el-GR" dirty="0">
                <a:solidFill>
                  <a:schemeClr val="tx1"/>
                </a:solidFill>
              </a:rPr>
              <a:t/>
            </a:r>
            <a:br>
              <a:rPr lang="el-GR" dirty="0">
                <a:solidFill>
                  <a:schemeClr val="tx1"/>
                </a:solidFill>
              </a:rPr>
            </a:br>
            <a:endParaRPr lang="en-GB" sz="4400" dirty="0">
              <a:solidFill>
                <a:schemeClr val="tx1"/>
              </a:solidFill>
              <a:latin typeface="Arial" panose="020B0604020202020204" pitchFamily="34" charset="0"/>
              <a:cs typeface="Arial" panose="020B0604020202020204" pitchFamily="34" charset="0"/>
            </a:endParaRPr>
          </a:p>
        </p:txBody>
      </p:sp>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8757"/>
            <a:ext cx="3304672" cy="2478505"/>
          </a:xfrm>
          <a:prstGeom prst="rect">
            <a:avLst/>
          </a:prstGeom>
        </p:spPr>
      </p:pic>
      <p:sp>
        <p:nvSpPr>
          <p:cNvPr id="10" name="Tittel 3"/>
          <p:cNvSpPr txBox="1">
            <a:spLocks/>
          </p:cNvSpPr>
          <p:nvPr/>
        </p:nvSpPr>
        <p:spPr>
          <a:xfrm>
            <a:off x="2973191" y="3474417"/>
            <a:ext cx="18332511" cy="5601533"/>
          </a:xfrm>
          <a:prstGeom prst="rect">
            <a:avLst/>
          </a:prstGeom>
          <a:noFill/>
        </p:spPr>
        <p:txBody>
          <a:bodyPr vert="horz" wrap="square" lIns="0" tIns="0" rIns="0" bIns="0" rtlCol="0" anchor="ctr">
            <a:spAutoFit/>
          </a:bodyPr>
          <a:lstStyle>
            <a:lvl1pPr algn="l" defTabSz="1828526" rtl="0" eaLnBrk="1" latinLnBrk="0" hangingPunct="1">
              <a:lnSpc>
                <a:spcPct val="100000"/>
              </a:lnSpc>
              <a:spcBef>
                <a:spcPct val="0"/>
              </a:spcBef>
              <a:buNone/>
              <a:defRPr sz="8000" b="1" kern="1200">
                <a:solidFill>
                  <a:schemeClr val="bg2"/>
                </a:solidFill>
                <a:latin typeface="+mj-lt"/>
                <a:ea typeface="+mj-ea"/>
                <a:cs typeface="+mj-cs"/>
              </a:defRPr>
            </a:lvl1pPr>
          </a:lstStyle>
          <a:p>
            <a:pPr algn="ctr"/>
            <a:r>
              <a:rPr lang="el-GR" sz="2800" dirty="0">
                <a:solidFill>
                  <a:schemeClr val="tx1"/>
                </a:solidFill>
              </a:rPr>
              <a:t/>
            </a:r>
            <a:br>
              <a:rPr lang="el-GR" sz="2800" dirty="0">
                <a:solidFill>
                  <a:schemeClr val="tx1"/>
                </a:solidFill>
              </a:rPr>
            </a:br>
            <a:r>
              <a:rPr lang="el-GR" sz="4000" dirty="0">
                <a:solidFill>
                  <a:schemeClr val="tx1"/>
                </a:solidFill>
              </a:rPr>
              <a:t>Ευχαριστούμε για την συμμετοχή σας!</a:t>
            </a:r>
            <a:br>
              <a:rPr lang="el-GR" sz="4000" dirty="0">
                <a:solidFill>
                  <a:schemeClr val="tx1"/>
                </a:solidFill>
              </a:rPr>
            </a:br>
            <a:endParaRPr lang="en-US" sz="4000" dirty="0">
              <a:solidFill>
                <a:schemeClr val="tx1"/>
              </a:solidFill>
            </a:endParaRPr>
          </a:p>
          <a:p>
            <a:pPr algn="ctr"/>
            <a:r>
              <a:rPr lang="el-GR" sz="4000" dirty="0">
                <a:solidFill>
                  <a:schemeClr val="tx1"/>
                </a:solidFill>
              </a:rPr>
              <a:t>Για περισσότερες πληροφορίες είμαστε στην διάθεσή σας.</a:t>
            </a:r>
            <a:r>
              <a:rPr lang="el-GR" sz="2800" dirty="0">
                <a:solidFill>
                  <a:schemeClr val="tx1"/>
                </a:solidFill>
              </a:rPr>
              <a:t/>
            </a:r>
            <a:br>
              <a:rPr lang="el-GR" sz="2800" dirty="0">
                <a:solidFill>
                  <a:schemeClr val="tx1"/>
                </a:solidFill>
              </a:rPr>
            </a:br>
            <a:r>
              <a:rPr lang="el-GR" sz="2800" dirty="0">
                <a:solidFill>
                  <a:schemeClr val="tx1"/>
                </a:solidFill>
              </a:rPr>
              <a:t/>
            </a:r>
            <a:br>
              <a:rPr lang="el-GR" sz="2800" dirty="0">
                <a:solidFill>
                  <a:schemeClr val="tx1"/>
                </a:solidFill>
              </a:rPr>
            </a:br>
            <a:endParaRPr lang="el-GR" sz="2800" dirty="0" smtClean="0">
              <a:solidFill>
                <a:schemeClr val="tx1"/>
              </a:solidFill>
            </a:endParaRPr>
          </a:p>
          <a:p>
            <a:pPr algn="ctr"/>
            <a:r>
              <a:rPr lang="el-GR" sz="3200" dirty="0" smtClean="0">
                <a:solidFill>
                  <a:schemeClr val="tx1"/>
                </a:solidFill>
              </a:rPr>
              <a:t>Ακινόσογλου Φωτεινή </a:t>
            </a:r>
            <a:r>
              <a:rPr lang="en-GB" sz="3200" dirty="0" smtClean="0">
                <a:solidFill>
                  <a:schemeClr val="tx1"/>
                </a:solidFill>
                <a:hlinkClick r:id="rId4"/>
              </a:rPr>
              <a:t>f.akinosoglou@minfin.gr</a:t>
            </a:r>
            <a:endParaRPr lang="el-GR" sz="3200" dirty="0">
              <a:solidFill>
                <a:schemeClr val="tx1"/>
              </a:solidFill>
            </a:endParaRPr>
          </a:p>
          <a:p>
            <a:pPr algn="ctr"/>
            <a:r>
              <a:rPr lang="el-GR" sz="3200" dirty="0" smtClean="0">
                <a:solidFill>
                  <a:schemeClr val="tx1"/>
                </a:solidFill>
              </a:rPr>
              <a:t>Γραβιάς</a:t>
            </a:r>
            <a:r>
              <a:rPr lang="en-US" sz="3200" dirty="0" smtClean="0">
                <a:solidFill>
                  <a:schemeClr val="tx1"/>
                </a:solidFill>
              </a:rPr>
              <a:t> </a:t>
            </a:r>
            <a:r>
              <a:rPr lang="el-GR" sz="3200" dirty="0">
                <a:solidFill>
                  <a:schemeClr val="tx1"/>
                </a:solidFill>
              </a:rPr>
              <a:t>Γιάννης, </a:t>
            </a:r>
            <a:r>
              <a:rPr lang="en-GB" sz="3200" dirty="0" err="1" smtClean="0">
                <a:solidFill>
                  <a:schemeClr val="tx1"/>
                </a:solidFill>
                <a:hlinkClick r:id="rId4"/>
              </a:rPr>
              <a:t>i</a:t>
            </a:r>
            <a:r>
              <a:rPr lang="el-GR" sz="3200" dirty="0" smtClean="0">
                <a:solidFill>
                  <a:schemeClr val="tx1"/>
                </a:solidFill>
                <a:hlinkClick r:id="rId4"/>
              </a:rPr>
              <a:t>.</a:t>
            </a:r>
            <a:r>
              <a:rPr lang="en-GB" sz="3200" dirty="0" err="1" smtClean="0">
                <a:solidFill>
                  <a:schemeClr val="tx1"/>
                </a:solidFill>
                <a:hlinkClick r:id="rId4"/>
              </a:rPr>
              <a:t>gravias@m</a:t>
            </a:r>
            <a:r>
              <a:rPr lang="en-US" sz="3200" dirty="0" err="1" smtClean="0">
                <a:solidFill>
                  <a:schemeClr val="tx1"/>
                </a:solidFill>
                <a:hlinkClick r:id="rId4"/>
              </a:rPr>
              <a:t>infin</a:t>
            </a:r>
            <a:r>
              <a:rPr lang="en-GB" sz="3200" dirty="0" smtClean="0">
                <a:solidFill>
                  <a:schemeClr val="tx1"/>
                </a:solidFill>
                <a:hlinkClick r:id="rId4"/>
              </a:rPr>
              <a:t>.gr</a:t>
            </a:r>
            <a:r>
              <a:rPr lang="en-GB" sz="3200" dirty="0" smtClean="0">
                <a:solidFill>
                  <a:schemeClr val="tx1"/>
                </a:solidFill>
              </a:rPr>
              <a:t> </a:t>
            </a:r>
            <a:r>
              <a:rPr lang="en-US" sz="3200" dirty="0">
                <a:solidFill>
                  <a:schemeClr val="tx1"/>
                </a:solidFill>
              </a:rPr>
              <a:t/>
            </a:r>
            <a:br>
              <a:rPr lang="en-US" sz="3200" dirty="0">
                <a:solidFill>
                  <a:schemeClr val="tx1"/>
                </a:solidFill>
              </a:rPr>
            </a:br>
            <a:r>
              <a:rPr lang="el-GR" sz="3200" dirty="0">
                <a:solidFill>
                  <a:schemeClr val="tx1"/>
                </a:solidFill>
              </a:rPr>
              <a:t>Καστάνη</a:t>
            </a:r>
            <a:r>
              <a:rPr lang="en-US" sz="3200" dirty="0">
                <a:solidFill>
                  <a:schemeClr val="tx1"/>
                </a:solidFill>
              </a:rPr>
              <a:t> </a:t>
            </a:r>
            <a:r>
              <a:rPr lang="el-GR" sz="3200" dirty="0">
                <a:solidFill>
                  <a:schemeClr val="tx1"/>
                </a:solidFill>
              </a:rPr>
              <a:t>Βασιλική</a:t>
            </a:r>
            <a:r>
              <a:rPr lang="en-US" sz="3200" dirty="0">
                <a:solidFill>
                  <a:schemeClr val="tx1"/>
                </a:solidFill>
              </a:rPr>
              <a:t>, </a:t>
            </a:r>
            <a:r>
              <a:rPr lang="en-US" sz="3200" dirty="0" smtClean="0">
                <a:solidFill>
                  <a:schemeClr val="tx1"/>
                </a:solidFill>
                <a:hlinkClick r:id="rId5"/>
              </a:rPr>
              <a:t>v.kastani@minfin.gr</a:t>
            </a:r>
            <a:r>
              <a:rPr lang="en-US" sz="3200" dirty="0" smtClean="0">
                <a:solidFill>
                  <a:schemeClr val="tx1"/>
                </a:solidFill>
              </a:rPr>
              <a:t> </a:t>
            </a:r>
            <a:endParaRPr lang="el-GR" sz="3200" dirty="0">
              <a:solidFill>
                <a:schemeClr val="tx1"/>
              </a:solidFill>
            </a:endParaRPr>
          </a:p>
          <a:p>
            <a:pPr algn="ctr"/>
            <a:r>
              <a:rPr lang="el-GR" sz="3200" dirty="0">
                <a:solidFill>
                  <a:schemeClr val="tx1"/>
                </a:solidFill>
              </a:rPr>
              <a:t>Κατσαρός</a:t>
            </a:r>
            <a:r>
              <a:rPr lang="en-US" sz="3200" dirty="0">
                <a:solidFill>
                  <a:schemeClr val="tx1"/>
                </a:solidFill>
              </a:rPr>
              <a:t> </a:t>
            </a:r>
            <a:r>
              <a:rPr lang="el-GR" sz="3200" dirty="0">
                <a:solidFill>
                  <a:schemeClr val="tx1"/>
                </a:solidFill>
              </a:rPr>
              <a:t>Γιάννης, </a:t>
            </a:r>
            <a:r>
              <a:rPr lang="en-US" sz="3200" dirty="0" smtClean="0">
                <a:solidFill>
                  <a:schemeClr val="tx1"/>
                </a:solidFill>
                <a:hlinkClick r:id="rId6"/>
              </a:rPr>
              <a:t>i.katsaros@minfin.gr</a:t>
            </a:r>
            <a:r>
              <a:rPr lang="en-US" sz="3200" dirty="0" smtClean="0">
                <a:solidFill>
                  <a:schemeClr val="tx1"/>
                </a:solidFill>
              </a:rPr>
              <a:t> </a:t>
            </a:r>
            <a:endParaRPr lang="el-GR" sz="3200" dirty="0">
              <a:solidFill>
                <a:schemeClr val="tx1"/>
              </a:solidFill>
            </a:endParaRPr>
          </a:p>
          <a:p>
            <a:pPr algn="ctr"/>
            <a:endParaRPr lang="en-US" sz="2800" dirty="0">
              <a:solidFill>
                <a:schemeClr val="tx1"/>
              </a:solidFill>
            </a:endParaRPr>
          </a:p>
        </p:txBody>
      </p:sp>
      <p:sp>
        <p:nvSpPr>
          <p:cNvPr id="2" name="Θέση ημερομηνίας 1">
            <a:extLst>
              <a:ext uri="{FF2B5EF4-FFF2-40B4-BE49-F238E27FC236}">
                <a16:creationId xmlns:a16="http://schemas.microsoft.com/office/drawing/2014/main" id="{E2D2F145-ED34-4D12-9C0D-8F516C23CFFB}"/>
              </a:ext>
            </a:extLst>
          </p:cNvPr>
          <p:cNvSpPr>
            <a:spLocks noGrp="1"/>
          </p:cNvSpPr>
          <p:nvPr>
            <p:ph type="dt" sz="half" idx="10"/>
          </p:nvPr>
        </p:nvSpPr>
        <p:spPr>
          <a:xfrm>
            <a:off x="19136392" y="12582879"/>
            <a:ext cx="3985698" cy="584775"/>
          </a:xfrm>
        </p:spPr>
        <p:txBody>
          <a:bodyPr/>
          <a:lstStyle/>
          <a:p>
            <a:pPr algn="r"/>
            <a:r>
              <a:rPr lang="el-GR" sz="3200" b="1" dirty="0" smtClean="0">
                <a:solidFill>
                  <a:schemeClr val="bg2">
                    <a:lumMod val="75000"/>
                  </a:schemeClr>
                </a:solidFill>
                <a:cs typeface="Arial" panose="020B0604020202020204" pitchFamily="34" charset="0"/>
              </a:rPr>
              <a:t>0</a:t>
            </a:r>
            <a:r>
              <a:rPr lang="en-US" sz="3200" b="1" dirty="0" smtClean="0">
                <a:solidFill>
                  <a:schemeClr val="bg2">
                    <a:lumMod val="75000"/>
                  </a:schemeClr>
                </a:solidFill>
                <a:cs typeface="Arial" panose="020B0604020202020204" pitchFamily="34" charset="0"/>
              </a:rPr>
              <a:t>3</a:t>
            </a:r>
            <a:r>
              <a:rPr lang="nb-NO" sz="3200" b="1" dirty="0" smtClean="0">
                <a:solidFill>
                  <a:schemeClr val="bg2">
                    <a:lumMod val="75000"/>
                  </a:schemeClr>
                </a:solidFill>
                <a:cs typeface="Arial" panose="020B0604020202020204" pitchFamily="34" charset="0"/>
              </a:rPr>
              <a:t>.07.2024</a:t>
            </a:r>
            <a:endParaRPr lang="nb-NO" sz="3200" b="1" dirty="0">
              <a:solidFill>
                <a:schemeClr val="bg2">
                  <a:lumMod val="75000"/>
                </a:schemeClr>
              </a:solidFill>
              <a:cs typeface="Arial" panose="020B0604020202020204" pitchFamily="34" charset="0"/>
            </a:endParaRPr>
          </a:p>
        </p:txBody>
      </p:sp>
      <p:pic>
        <p:nvPicPr>
          <p:cNvPr id="3" name="Εικόνα 2"/>
          <p:cNvPicPr>
            <a:picLocks noChangeAspect="1"/>
          </p:cNvPicPr>
          <p:nvPr/>
        </p:nvPicPr>
        <p:blipFill>
          <a:blip r:embed="rId7"/>
          <a:stretch>
            <a:fillRect/>
          </a:stretch>
        </p:blipFill>
        <p:spPr>
          <a:xfrm>
            <a:off x="17651781" y="288757"/>
            <a:ext cx="4883319" cy="2200847"/>
          </a:xfrm>
          <a:prstGeom prst="rect">
            <a:avLst/>
          </a:prstGeom>
        </p:spPr>
      </p:pic>
    </p:spTree>
    <p:extLst>
      <p:ext uri="{BB962C8B-B14F-4D97-AF65-F5344CB8AC3E}">
        <p14:creationId xmlns:p14="http://schemas.microsoft.com/office/powerpoint/2010/main" val="3573911277"/>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597244"/>
            <a:ext cx="19813660" cy="430887"/>
          </a:xfrm>
        </p:spPr>
        <p:txBody>
          <a:bodyPr/>
          <a:lstStyle/>
          <a:p>
            <a:pPr algn="ctr"/>
            <a:r>
              <a:rPr lang="el-GR" sz="2800" dirty="0" smtClean="0">
                <a:solidFill>
                  <a:srgbClr val="0070C0"/>
                </a:solidFill>
              </a:rPr>
              <a:t>Ε.Υ. ΑΡΧΗ </a:t>
            </a:r>
            <a:r>
              <a:rPr lang="el-GR" sz="2800" dirty="0">
                <a:solidFill>
                  <a:srgbClr val="0070C0"/>
                </a:solidFill>
              </a:rPr>
              <a:t>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a:solidFill>
                  <a:schemeClr val="bg2">
                    <a:lumMod val="75000"/>
                  </a:schemeClr>
                </a:solidFill>
                <a:cs typeface="Arial" panose="020B0604020202020204" pitchFamily="34" charset="0"/>
              </a:rPr>
              <a:t>03</a:t>
            </a:r>
            <a:r>
              <a:rPr lang="nb-NO" sz="2800" b="1" dirty="0" smtClean="0">
                <a:solidFill>
                  <a:schemeClr val="bg2">
                    <a:lumMod val="75000"/>
                  </a:schemeClr>
                </a:solidFill>
                <a:cs typeface="Arial" panose="020B0604020202020204" pitchFamily="34" charset="0"/>
              </a:rPr>
              <a:t>.07.202</a:t>
            </a:r>
            <a:r>
              <a:rPr lang="el-GR" sz="2800" b="1" dirty="0">
                <a:solidFill>
                  <a:schemeClr val="bg2">
                    <a:lumMod val="75000"/>
                  </a:schemeClr>
                </a:solidFill>
                <a:cs typeface="Arial" panose="020B0604020202020204" pitchFamily="34" charset="0"/>
              </a:rPr>
              <a:t>4</a:t>
            </a: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6" y="9739"/>
            <a:ext cx="3017409" cy="2263057"/>
          </a:xfrm>
          <a:prstGeom prst="rect">
            <a:avLst/>
          </a:prstGeom>
        </p:spPr>
      </p:pic>
      <p:sp>
        <p:nvSpPr>
          <p:cNvPr id="10" name="Ορθογώνιο 9"/>
          <p:cNvSpPr/>
          <p:nvPr/>
        </p:nvSpPr>
        <p:spPr>
          <a:xfrm>
            <a:off x="914400" y="2108742"/>
            <a:ext cx="22477228" cy="8987076"/>
          </a:xfrm>
          <a:prstGeom prst="rect">
            <a:avLst/>
          </a:prstGeom>
        </p:spPr>
        <p:txBody>
          <a:bodyPr wrap="square">
            <a:spAutoFit/>
          </a:bodyPr>
          <a:lstStyle/>
          <a:p>
            <a:pPr algn="ctr"/>
            <a:endParaRPr lang="el-GR" sz="2000" b="1" dirty="0"/>
          </a:p>
          <a:p>
            <a:pPr algn="ctr"/>
            <a:r>
              <a:rPr lang="el-GR" sz="4800" b="1" dirty="0" smtClean="0">
                <a:solidFill>
                  <a:srgbClr val="0573BA"/>
                </a:solidFill>
                <a:ea typeface="+mj-ea"/>
                <a:cs typeface="+mj-cs"/>
              </a:rPr>
              <a:t>1. ΚΛΕΙΣΙΜΟ </a:t>
            </a:r>
            <a:r>
              <a:rPr lang="el-GR" sz="4800" b="1" dirty="0">
                <a:solidFill>
                  <a:srgbClr val="0573BA"/>
                </a:solidFill>
                <a:ea typeface="+mj-ea"/>
                <a:cs typeface="+mj-cs"/>
              </a:rPr>
              <a:t>ΤΩΝ ΠΡΟΓΡΑΜΜΑΤΩΝ ΤΟΥ ΧΜ </a:t>
            </a:r>
            <a:endParaRPr lang="en-US" sz="4800" b="1" dirty="0" smtClean="0">
              <a:solidFill>
                <a:srgbClr val="0573BA"/>
              </a:solidFill>
              <a:ea typeface="+mj-ea"/>
              <a:cs typeface="+mj-cs"/>
            </a:endParaRPr>
          </a:p>
          <a:p>
            <a:pPr algn="ctr"/>
            <a:r>
              <a:rPr lang="el-GR" sz="4800" b="1" dirty="0" smtClean="0">
                <a:solidFill>
                  <a:srgbClr val="0573BA"/>
                </a:solidFill>
                <a:ea typeface="+mj-ea"/>
                <a:cs typeface="+mj-cs"/>
              </a:rPr>
              <a:t>ΕΟΧ 2014-2021</a:t>
            </a:r>
            <a:endParaRPr lang="en-US" sz="4800" b="1" dirty="0" smtClean="0">
              <a:solidFill>
                <a:srgbClr val="0573BA"/>
              </a:solidFill>
              <a:ea typeface="+mj-ea"/>
              <a:cs typeface="+mj-cs"/>
            </a:endParaRPr>
          </a:p>
          <a:p>
            <a:pPr algn="ctr"/>
            <a:r>
              <a:rPr lang="el-GR" sz="2000" b="1" dirty="0" smtClean="0"/>
              <a:t> </a:t>
            </a:r>
            <a:endParaRPr lang="el-GR" sz="2000" b="1" dirty="0" smtClean="0"/>
          </a:p>
          <a:p>
            <a:r>
              <a:rPr lang="el-GR" sz="5400" b="1" dirty="0" smtClean="0">
                <a:solidFill>
                  <a:schemeClr val="accent1">
                    <a:lumMod val="75000"/>
                  </a:schemeClr>
                </a:solidFill>
                <a:effectLst>
                  <a:outerShdw blurRad="38100" dist="38100" dir="2700000" algn="tl">
                    <a:srgbClr val="000000">
                      <a:alpha val="43137"/>
                    </a:srgbClr>
                  </a:outerShdw>
                </a:effectLst>
              </a:rPr>
              <a:t>Εξαιρετικά απαιτητική </a:t>
            </a:r>
            <a:r>
              <a:rPr lang="el-GR" sz="5400" b="1" dirty="0" smtClean="0">
                <a:solidFill>
                  <a:schemeClr val="accent1">
                    <a:lumMod val="75000"/>
                  </a:schemeClr>
                </a:solidFill>
                <a:effectLst>
                  <a:outerShdw blurRad="38100" dist="38100" dir="2700000" algn="tl">
                    <a:srgbClr val="000000">
                      <a:alpha val="43137"/>
                    </a:srgbClr>
                  </a:outerShdw>
                </a:effectLst>
              </a:rPr>
              <a:t>διαδικασία</a:t>
            </a:r>
          </a:p>
          <a:p>
            <a:endParaRPr lang="el-GR" sz="5400" b="1" dirty="0" smtClean="0"/>
          </a:p>
          <a:p>
            <a:r>
              <a:rPr lang="el-GR" sz="5400" b="1" dirty="0" smtClean="0"/>
              <a:t>Απαιτείται:</a:t>
            </a:r>
            <a:endParaRPr lang="el-GR" sz="3200" b="1" dirty="0">
              <a:solidFill>
                <a:schemeClr val="bg2">
                  <a:lumMod val="60000"/>
                  <a:lumOff val="40000"/>
                </a:schemeClr>
              </a:solidFill>
            </a:endParaRPr>
          </a:p>
          <a:p>
            <a:pPr marL="685800" indent="-685800">
              <a:buFont typeface="Arial" panose="020B0604020202020204" pitchFamily="34" charset="0"/>
              <a:buChar char="•"/>
            </a:pPr>
            <a:r>
              <a:rPr lang="el-GR" sz="5400" b="1" dirty="0"/>
              <a:t>Απαρέγκλιτη τήρηση των προθεσμιών</a:t>
            </a:r>
          </a:p>
          <a:p>
            <a:pPr marL="685800" indent="-685800">
              <a:buFont typeface="Arial" panose="020B0604020202020204" pitchFamily="34" charset="0"/>
              <a:buChar char="•"/>
            </a:pPr>
            <a:endParaRPr lang="el-GR" sz="3200" b="1" dirty="0"/>
          </a:p>
          <a:p>
            <a:pPr marL="685800" indent="-685800">
              <a:buFont typeface="Arial" panose="020B0604020202020204" pitchFamily="34" charset="0"/>
              <a:buChar char="•"/>
            </a:pPr>
            <a:r>
              <a:rPr lang="el-GR" sz="5400" b="1" dirty="0" smtClean="0"/>
              <a:t>Κλείσιμο </a:t>
            </a:r>
            <a:r>
              <a:rPr lang="el-GR" sz="5400" b="1" dirty="0"/>
              <a:t>εκκρεμοτήτων σε περιορισμένο χρόνο</a:t>
            </a:r>
          </a:p>
          <a:p>
            <a:pPr marL="685800" indent="-685800">
              <a:buFont typeface="Arial" panose="020B0604020202020204" pitchFamily="34" charset="0"/>
              <a:buChar char="•"/>
            </a:pPr>
            <a:endParaRPr lang="el-GR" sz="3200" b="1" dirty="0"/>
          </a:p>
          <a:p>
            <a:pPr marL="685800" indent="-685800">
              <a:buFont typeface="Arial" panose="020B0604020202020204" pitchFamily="34" charset="0"/>
              <a:buChar char="•"/>
            </a:pPr>
            <a:r>
              <a:rPr lang="el-GR" sz="5400" b="1" dirty="0" smtClean="0"/>
              <a:t>Ορθή καταχώριση των στοιχείων στο ΟΠΣ - </a:t>
            </a:r>
            <a:r>
              <a:rPr lang="el-GR" sz="5400" b="1" dirty="0">
                <a:solidFill>
                  <a:prstClr val="black"/>
                </a:solidFill>
              </a:rPr>
              <a:t>χρησιμοποιούνται </a:t>
            </a:r>
            <a:r>
              <a:rPr lang="el-GR" sz="5400" b="1" dirty="0" smtClean="0">
                <a:solidFill>
                  <a:prstClr val="black"/>
                </a:solidFill>
              </a:rPr>
              <a:t>ω</a:t>
            </a:r>
            <a:r>
              <a:rPr lang="el-GR" sz="5400" b="1" dirty="0" smtClean="0"/>
              <a:t>ς </a:t>
            </a:r>
            <a:r>
              <a:rPr lang="el-GR" sz="5400" b="1" dirty="0"/>
              <a:t>βάση για την κατάρτιση της Οικονομικής </a:t>
            </a:r>
            <a:r>
              <a:rPr lang="el-GR" sz="5400" b="1" dirty="0" smtClean="0"/>
              <a:t>Έκθεσης</a:t>
            </a:r>
            <a:endParaRPr lang="el-GR" sz="5400" b="1" dirty="0"/>
          </a:p>
        </p:txBody>
      </p:sp>
      <p:pic>
        <p:nvPicPr>
          <p:cNvPr id="2" name="Εικόνα 1"/>
          <p:cNvPicPr>
            <a:picLocks noChangeAspect="1"/>
          </p:cNvPicPr>
          <p:nvPr/>
        </p:nvPicPr>
        <p:blipFill>
          <a:blip r:embed="rId4"/>
          <a:stretch>
            <a:fillRect/>
          </a:stretch>
        </p:blipFill>
        <p:spPr>
          <a:xfrm>
            <a:off x="18456395" y="408143"/>
            <a:ext cx="3773350" cy="1700599"/>
          </a:xfrm>
          <a:prstGeom prst="rect">
            <a:avLst/>
          </a:prstGeom>
        </p:spPr>
      </p:pic>
    </p:spTree>
    <p:extLst>
      <p:ext uri="{BB962C8B-B14F-4D97-AF65-F5344CB8AC3E}">
        <p14:creationId xmlns:p14="http://schemas.microsoft.com/office/powerpoint/2010/main" val="1058143661"/>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Δεξί βέλος 32"/>
          <p:cNvSpPr/>
          <p:nvPr/>
        </p:nvSpPr>
        <p:spPr>
          <a:xfrm>
            <a:off x="955194" y="3941817"/>
            <a:ext cx="20114106" cy="1450519"/>
          </a:xfrm>
          <a:prstGeom prst="rightArrow">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Plassholder for tekst 4"/>
          <p:cNvSpPr>
            <a:spLocks noGrp="1"/>
          </p:cNvSpPr>
          <p:nvPr>
            <p:ph type="body" sz="quarter" idx="13"/>
          </p:nvPr>
        </p:nvSpPr>
        <p:spPr>
          <a:xfrm>
            <a:off x="2037347" y="12724244"/>
            <a:ext cx="19813660" cy="430887"/>
          </a:xfrm>
        </p:spPr>
        <p:txBody>
          <a:bodyPr/>
          <a:lstStyle/>
          <a:p>
            <a:pPr algn="ctr"/>
            <a:r>
              <a:rPr lang="el-GR" sz="2800" dirty="0" smtClean="0">
                <a:solidFill>
                  <a:srgbClr val="0070C0"/>
                </a:solidFill>
              </a:rPr>
              <a:t>Ε.Υ. ΑΡΧΗ </a:t>
            </a:r>
            <a:r>
              <a:rPr lang="el-GR" sz="2800" dirty="0">
                <a:solidFill>
                  <a:srgbClr val="0070C0"/>
                </a:solidFill>
              </a:rPr>
              <a:t>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a:solidFill>
                  <a:schemeClr val="bg2">
                    <a:lumMod val="75000"/>
                  </a:schemeClr>
                </a:solidFill>
                <a:cs typeface="Arial" panose="020B0604020202020204" pitchFamily="34" charset="0"/>
              </a:rPr>
              <a:t>03</a:t>
            </a:r>
            <a:r>
              <a:rPr lang="nb-NO" sz="2800" b="1" dirty="0" smtClean="0">
                <a:solidFill>
                  <a:schemeClr val="bg2">
                    <a:lumMod val="75000"/>
                  </a:schemeClr>
                </a:solidFill>
                <a:cs typeface="Arial" panose="020B0604020202020204" pitchFamily="34" charset="0"/>
              </a:rPr>
              <a:t>.07.202</a:t>
            </a:r>
            <a:r>
              <a:rPr lang="el-GR" sz="2800" b="1" dirty="0">
                <a:solidFill>
                  <a:schemeClr val="bg2">
                    <a:lumMod val="75000"/>
                  </a:schemeClr>
                </a:solidFill>
                <a:cs typeface="Arial" panose="020B0604020202020204" pitchFamily="34" charset="0"/>
              </a:rPr>
              <a:t>4</a:t>
            </a: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42914"/>
            <a:ext cx="3304672" cy="2478505"/>
          </a:xfrm>
          <a:prstGeom prst="rect">
            <a:avLst/>
          </a:prstGeom>
        </p:spPr>
      </p:pic>
      <p:sp>
        <p:nvSpPr>
          <p:cNvPr id="10" name="Ορθογώνιο 9"/>
          <p:cNvSpPr/>
          <p:nvPr/>
        </p:nvSpPr>
        <p:spPr>
          <a:xfrm>
            <a:off x="1416172" y="2174130"/>
            <a:ext cx="22533325" cy="1569660"/>
          </a:xfrm>
          <a:prstGeom prst="rect">
            <a:avLst/>
          </a:prstGeom>
        </p:spPr>
        <p:txBody>
          <a:bodyPr wrap="square">
            <a:spAutoFit/>
          </a:bodyPr>
          <a:lstStyle/>
          <a:p>
            <a:pPr algn="ctr"/>
            <a:r>
              <a:rPr lang="el-GR" sz="4800" b="1" dirty="0" smtClean="0">
                <a:solidFill>
                  <a:srgbClr val="0573BA"/>
                </a:solidFill>
                <a:ea typeface="+mj-ea"/>
                <a:cs typeface="+mj-cs"/>
              </a:rPr>
              <a:t>2. ΠΡΟΓΡΑΜΜΑΤΙΣΜΟΣ </a:t>
            </a:r>
            <a:endParaRPr lang="el-GR" sz="4800" b="1" dirty="0">
              <a:solidFill>
                <a:srgbClr val="0573BA"/>
              </a:solidFill>
              <a:ea typeface="+mj-ea"/>
              <a:cs typeface="+mj-cs"/>
            </a:endParaRPr>
          </a:p>
          <a:p>
            <a:pPr algn="ctr"/>
            <a:r>
              <a:rPr lang="el-GR" sz="4800" b="1" dirty="0">
                <a:solidFill>
                  <a:srgbClr val="0573BA"/>
                </a:solidFill>
                <a:ea typeface="+mj-ea"/>
                <a:cs typeface="+mj-cs"/>
              </a:rPr>
              <a:t>Υποβολή Τελικής Έκθεσης Προγράμματος: 30/04/2024</a:t>
            </a:r>
          </a:p>
        </p:txBody>
      </p:sp>
      <p:pic>
        <p:nvPicPr>
          <p:cNvPr id="2" name="Εικόνα 1"/>
          <p:cNvPicPr>
            <a:picLocks noChangeAspect="1"/>
          </p:cNvPicPr>
          <p:nvPr/>
        </p:nvPicPr>
        <p:blipFill>
          <a:blip r:embed="rId4"/>
          <a:stretch>
            <a:fillRect/>
          </a:stretch>
        </p:blipFill>
        <p:spPr>
          <a:xfrm>
            <a:off x="18297161" y="328067"/>
            <a:ext cx="3773751" cy="1700931"/>
          </a:xfrm>
          <a:prstGeom prst="rect">
            <a:avLst/>
          </a:prstGeom>
        </p:spPr>
      </p:pic>
      <p:sp>
        <p:nvSpPr>
          <p:cNvPr id="6" name="TextBox 5"/>
          <p:cNvSpPr txBox="1"/>
          <p:nvPr/>
        </p:nvSpPr>
        <p:spPr>
          <a:xfrm>
            <a:off x="1416172" y="4357013"/>
            <a:ext cx="8901364" cy="707886"/>
          </a:xfrm>
          <a:prstGeom prst="rect">
            <a:avLst/>
          </a:prstGeom>
          <a:noFill/>
        </p:spPr>
        <p:txBody>
          <a:bodyPr wrap="square" rtlCol="0">
            <a:spAutoFit/>
          </a:bodyPr>
          <a:lstStyle/>
          <a:p>
            <a:r>
              <a:rPr lang="el-GR" sz="4000" b="1" dirty="0" smtClean="0">
                <a:solidFill>
                  <a:schemeClr val="accent4">
                    <a:lumMod val="50000"/>
                  </a:schemeClr>
                </a:solidFill>
              </a:rPr>
              <a:t>Ιανουάριος 2024 – Απρίλιος 2025</a:t>
            </a:r>
            <a:endParaRPr lang="el-GR" sz="4000" b="1" dirty="0">
              <a:solidFill>
                <a:schemeClr val="accent4">
                  <a:lumMod val="50000"/>
                </a:schemeClr>
              </a:solidFill>
            </a:endParaRPr>
          </a:p>
        </p:txBody>
      </p:sp>
      <p:sp>
        <p:nvSpPr>
          <p:cNvPr id="15" name="TextBox 14"/>
          <p:cNvSpPr txBox="1"/>
          <p:nvPr/>
        </p:nvSpPr>
        <p:spPr>
          <a:xfrm>
            <a:off x="969385" y="5121865"/>
            <a:ext cx="3991272" cy="6309420"/>
          </a:xfrm>
          <a:prstGeom prst="rect">
            <a:avLst/>
          </a:prstGeom>
          <a:noFill/>
          <a:ln>
            <a:solidFill>
              <a:schemeClr val="bg2">
                <a:lumMod val="50000"/>
              </a:schemeClr>
            </a:solidFill>
          </a:ln>
        </p:spPr>
        <p:txBody>
          <a:bodyPr wrap="square" rtlCol="0">
            <a:spAutoFit/>
          </a:bodyPr>
          <a:lstStyle/>
          <a:p>
            <a:r>
              <a:rPr lang="el-GR" sz="3200" b="1" dirty="0" smtClean="0">
                <a:solidFill>
                  <a:schemeClr val="accent4">
                    <a:lumMod val="50000"/>
                  </a:schemeClr>
                </a:solidFill>
              </a:rPr>
              <a:t>Τελευταίο Διάστημα Υλοποίησης:</a:t>
            </a:r>
          </a:p>
          <a:p>
            <a:pPr marL="571500" indent="-571500">
              <a:buFont typeface="Wingdings" panose="05000000000000000000" pitchFamily="2" charset="2"/>
              <a:buChar char="v"/>
            </a:pPr>
            <a:r>
              <a:rPr lang="el-GR" sz="3200" dirty="0" smtClean="0">
                <a:solidFill>
                  <a:schemeClr val="accent4">
                    <a:lumMod val="50000"/>
                  </a:schemeClr>
                </a:solidFill>
              </a:rPr>
              <a:t>Λήξη </a:t>
            </a:r>
            <a:r>
              <a:rPr lang="el-GR" sz="3200" dirty="0" err="1" smtClean="0">
                <a:solidFill>
                  <a:schemeClr val="accent4">
                    <a:lumMod val="50000"/>
                  </a:schemeClr>
                </a:solidFill>
              </a:rPr>
              <a:t>Επιλεξιμότητας</a:t>
            </a:r>
            <a:r>
              <a:rPr lang="el-GR" sz="3200" dirty="0" smtClean="0">
                <a:solidFill>
                  <a:schemeClr val="accent4">
                    <a:lumMod val="50000"/>
                  </a:schemeClr>
                </a:solidFill>
              </a:rPr>
              <a:t> Δαπανών Έργων: 30/04/2024</a:t>
            </a:r>
          </a:p>
          <a:p>
            <a:pPr marL="571500" indent="-571500">
              <a:buFont typeface="Wingdings" panose="05000000000000000000" pitchFamily="2" charset="2"/>
              <a:buChar char="v"/>
            </a:pPr>
            <a:r>
              <a:rPr lang="el-GR" sz="3200" dirty="0" smtClean="0">
                <a:solidFill>
                  <a:schemeClr val="accent4">
                    <a:lumMod val="50000"/>
                  </a:schemeClr>
                </a:solidFill>
              </a:rPr>
              <a:t>Λήξη </a:t>
            </a:r>
            <a:r>
              <a:rPr lang="el-GR" sz="3200" dirty="0" err="1" smtClean="0">
                <a:solidFill>
                  <a:schemeClr val="accent4">
                    <a:lumMod val="50000"/>
                  </a:schemeClr>
                </a:solidFill>
              </a:rPr>
              <a:t>Επιλεξιμότητας</a:t>
            </a:r>
            <a:r>
              <a:rPr lang="el-GR" sz="3200" dirty="0" smtClean="0">
                <a:solidFill>
                  <a:schemeClr val="accent4">
                    <a:lumMod val="50000"/>
                  </a:schemeClr>
                </a:solidFill>
              </a:rPr>
              <a:t> κόστους Διαχείρισης: 30/04/2025</a:t>
            </a:r>
            <a:endParaRPr lang="en-US" sz="3200" dirty="0" smtClean="0">
              <a:solidFill>
                <a:schemeClr val="accent4">
                  <a:lumMod val="50000"/>
                </a:schemeClr>
              </a:solidFill>
            </a:endParaRPr>
          </a:p>
          <a:p>
            <a:pPr marL="571500" indent="-571500">
              <a:buFont typeface="Wingdings" panose="05000000000000000000" pitchFamily="2" charset="2"/>
              <a:buChar char="v"/>
            </a:pPr>
            <a:endParaRPr lang="el-GR" sz="2000" dirty="0">
              <a:solidFill>
                <a:schemeClr val="accent4">
                  <a:lumMod val="50000"/>
                </a:schemeClr>
              </a:solidFill>
            </a:endParaRPr>
          </a:p>
        </p:txBody>
      </p:sp>
      <p:sp>
        <p:nvSpPr>
          <p:cNvPr id="17" name="TextBox 16"/>
          <p:cNvSpPr txBox="1"/>
          <p:nvPr/>
        </p:nvSpPr>
        <p:spPr>
          <a:xfrm>
            <a:off x="5386337" y="6325259"/>
            <a:ext cx="2924676" cy="5078313"/>
          </a:xfrm>
          <a:prstGeom prst="rect">
            <a:avLst/>
          </a:prstGeom>
          <a:noFill/>
          <a:ln>
            <a:solidFill>
              <a:schemeClr val="bg2">
                <a:lumMod val="50000"/>
              </a:schemeClr>
            </a:solidFill>
          </a:ln>
        </p:spPr>
        <p:txBody>
          <a:bodyPr wrap="square" rtlCol="0">
            <a:spAutoFit/>
          </a:bodyPr>
          <a:lstStyle/>
          <a:p>
            <a:r>
              <a:rPr lang="el-GR" sz="3200" b="1" dirty="0" smtClean="0">
                <a:solidFill>
                  <a:schemeClr val="accent4">
                    <a:lumMod val="50000"/>
                  </a:schemeClr>
                </a:solidFill>
              </a:rPr>
              <a:t>Υποβολή Τελευταίας Ενδιάμεσης Οικονομικής Έκθεσης στην Αρχή Πιστοποίησης (Α.Π.)</a:t>
            </a:r>
            <a:endParaRPr lang="en-US" sz="3200" b="1" dirty="0" smtClean="0">
              <a:solidFill>
                <a:schemeClr val="accent4">
                  <a:lumMod val="50000"/>
                </a:schemeClr>
              </a:solidFill>
            </a:endParaRPr>
          </a:p>
          <a:p>
            <a:endParaRPr lang="en-US" sz="3200" b="1" dirty="0" smtClean="0">
              <a:solidFill>
                <a:schemeClr val="accent4">
                  <a:lumMod val="50000"/>
                </a:schemeClr>
              </a:solidFill>
            </a:endParaRPr>
          </a:p>
          <a:p>
            <a:endParaRPr lang="en-US" sz="3600" b="1" dirty="0">
              <a:solidFill>
                <a:schemeClr val="accent4">
                  <a:lumMod val="50000"/>
                </a:schemeClr>
              </a:solidFill>
            </a:endParaRPr>
          </a:p>
        </p:txBody>
      </p:sp>
      <p:sp>
        <p:nvSpPr>
          <p:cNvPr id="22" name="TextBox 21"/>
          <p:cNvSpPr txBox="1"/>
          <p:nvPr/>
        </p:nvSpPr>
        <p:spPr>
          <a:xfrm>
            <a:off x="8652305" y="7591191"/>
            <a:ext cx="3291872" cy="3785652"/>
          </a:xfrm>
          <a:prstGeom prst="rect">
            <a:avLst/>
          </a:prstGeom>
          <a:noFill/>
          <a:ln>
            <a:solidFill>
              <a:schemeClr val="bg2">
                <a:lumMod val="50000"/>
              </a:schemeClr>
            </a:solidFill>
          </a:ln>
        </p:spPr>
        <p:txBody>
          <a:bodyPr wrap="square" rtlCol="0">
            <a:spAutoFit/>
          </a:bodyPr>
          <a:lstStyle/>
          <a:p>
            <a:r>
              <a:rPr lang="el-GR" sz="3200" b="1" dirty="0" smtClean="0">
                <a:solidFill>
                  <a:schemeClr val="accent4">
                    <a:lumMod val="50000"/>
                  </a:schemeClr>
                </a:solidFill>
              </a:rPr>
              <a:t>Υποβολή τελευταίων </a:t>
            </a:r>
            <a:r>
              <a:rPr lang="en-US" sz="3200" b="1" dirty="0" smtClean="0">
                <a:solidFill>
                  <a:schemeClr val="accent4">
                    <a:lumMod val="50000"/>
                  </a:schemeClr>
                </a:solidFill>
              </a:rPr>
              <a:t>IFR </a:t>
            </a:r>
            <a:r>
              <a:rPr lang="el-GR" sz="3200" b="1" dirty="0" smtClean="0">
                <a:solidFill>
                  <a:schemeClr val="accent4">
                    <a:lumMod val="50000"/>
                  </a:schemeClr>
                </a:solidFill>
              </a:rPr>
              <a:t>από την ΕΥΑΠ στον ΧΜ ΕΟΧ </a:t>
            </a:r>
            <a:endParaRPr lang="en-US" sz="3200" b="1" dirty="0" smtClean="0">
              <a:solidFill>
                <a:schemeClr val="accent4">
                  <a:lumMod val="50000"/>
                </a:schemeClr>
              </a:solidFill>
            </a:endParaRPr>
          </a:p>
          <a:p>
            <a:endParaRPr lang="en-US" sz="3200" b="1" dirty="0">
              <a:solidFill>
                <a:schemeClr val="accent4">
                  <a:lumMod val="50000"/>
                </a:schemeClr>
              </a:solidFill>
            </a:endParaRPr>
          </a:p>
          <a:p>
            <a:endParaRPr lang="en-US" sz="4000" b="1" dirty="0" smtClean="0">
              <a:solidFill>
                <a:schemeClr val="accent4">
                  <a:lumMod val="50000"/>
                </a:schemeClr>
              </a:solidFill>
            </a:endParaRPr>
          </a:p>
          <a:p>
            <a:endParaRPr lang="el-GR" sz="4000" b="1" dirty="0">
              <a:solidFill>
                <a:schemeClr val="accent4">
                  <a:lumMod val="50000"/>
                </a:schemeClr>
              </a:solidFill>
            </a:endParaRPr>
          </a:p>
        </p:txBody>
      </p:sp>
      <p:sp>
        <p:nvSpPr>
          <p:cNvPr id="25" name="TextBox 24"/>
          <p:cNvSpPr txBox="1"/>
          <p:nvPr/>
        </p:nvSpPr>
        <p:spPr>
          <a:xfrm>
            <a:off x="12139346" y="8765126"/>
            <a:ext cx="3737722" cy="3600986"/>
          </a:xfrm>
          <a:prstGeom prst="rect">
            <a:avLst/>
          </a:prstGeom>
          <a:noFill/>
          <a:ln>
            <a:solidFill>
              <a:schemeClr val="bg2">
                <a:lumMod val="50000"/>
              </a:schemeClr>
            </a:solidFill>
          </a:ln>
        </p:spPr>
        <p:txBody>
          <a:bodyPr wrap="square" rtlCol="0">
            <a:spAutoFit/>
          </a:bodyPr>
          <a:lstStyle/>
          <a:p>
            <a:r>
              <a:rPr lang="el-GR" sz="3200" b="1" dirty="0" smtClean="0">
                <a:solidFill>
                  <a:schemeClr val="accent4">
                    <a:lumMod val="50000"/>
                  </a:schemeClr>
                </a:solidFill>
              </a:rPr>
              <a:t>Δημιουργία </a:t>
            </a:r>
            <a:r>
              <a:rPr lang="en-US" sz="3200" b="1" dirty="0" smtClean="0">
                <a:solidFill>
                  <a:schemeClr val="accent4">
                    <a:lumMod val="50000"/>
                  </a:schemeClr>
                </a:solidFill>
              </a:rPr>
              <a:t>FPR – </a:t>
            </a:r>
            <a:r>
              <a:rPr lang="el-GR" sz="3200" b="1" dirty="0" smtClean="0">
                <a:solidFill>
                  <a:schemeClr val="accent4">
                    <a:lumMod val="50000"/>
                  </a:schemeClr>
                </a:solidFill>
              </a:rPr>
              <a:t>ΤΕΛΙΚΗ ΕΚΘΕΣΗ ΠΡΟΓΡΑΜΜΑΤΟΣ</a:t>
            </a:r>
            <a:r>
              <a:rPr lang="en-US" sz="3200" b="1" dirty="0" smtClean="0">
                <a:solidFill>
                  <a:schemeClr val="accent4">
                    <a:lumMod val="50000"/>
                  </a:schemeClr>
                </a:solidFill>
              </a:rPr>
              <a:t> </a:t>
            </a:r>
            <a:r>
              <a:rPr lang="el-GR" sz="3200" b="1" dirty="0" smtClean="0">
                <a:solidFill>
                  <a:schemeClr val="accent4">
                    <a:lumMod val="50000"/>
                  </a:schemeClr>
                </a:solidFill>
              </a:rPr>
              <a:t>στο </a:t>
            </a:r>
            <a:r>
              <a:rPr lang="en-US" sz="3200" b="1" dirty="0" err="1" smtClean="0">
                <a:solidFill>
                  <a:schemeClr val="accent4">
                    <a:lumMod val="50000"/>
                  </a:schemeClr>
                </a:solidFill>
              </a:rPr>
              <a:t>GRAcE</a:t>
            </a:r>
            <a:endParaRPr lang="en-US" sz="3200" b="1" dirty="0" smtClean="0">
              <a:solidFill>
                <a:schemeClr val="accent4">
                  <a:lumMod val="50000"/>
                </a:schemeClr>
              </a:solidFill>
            </a:endParaRPr>
          </a:p>
          <a:p>
            <a:endParaRPr lang="en-US" sz="3200" b="1" dirty="0">
              <a:solidFill>
                <a:schemeClr val="accent4">
                  <a:lumMod val="50000"/>
                </a:schemeClr>
              </a:solidFill>
            </a:endParaRPr>
          </a:p>
          <a:p>
            <a:endParaRPr lang="en-US" sz="3200" b="1" dirty="0" smtClean="0">
              <a:solidFill>
                <a:schemeClr val="accent4">
                  <a:lumMod val="50000"/>
                </a:schemeClr>
              </a:solidFill>
            </a:endParaRPr>
          </a:p>
          <a:p>
            <a:endParaRPr lang="el-GR" sz="3600" b="1" dirty="0">
              <a:solidFill>
                <a:schemeClr val="accent4">
                  <a:lumMod val="50000"/>
                </a:schemeClr>
              </a:solidFill>
            </a:endParaRPr>
          </a:p>
        </p:txBody>
      </p:sp>
      <p:sp>
        <p:nvSpPr>
          <p:cNvPr id="35" name="Δεξί βέλος 34"/>
          <p:cNvSpPr/>
          <p:nvPr/>
        </p:nvSpPr>
        <p:spPr>
          <a:xfrm>
            <a:off x="5386337" y="5064900"/>
            <a:ext cx="7224763" cy="1517432"/>
          </a:xfrm>
          <a:prstGeom prst="rightArrow">
            <a:avLst>
              <a:gd name="adj1" fmla="val 50000"/>
              <a:gd name="adj2" fmla="val 48035"/>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smtClean="0">
                <a:solidFill>
                  <a:schemeClr val="accent4">
                    <a:lumMod val="50000"/>
                  </a:schemeClr>
                </a:solidFill>
              </a:rPr>
              <a:t>31/07/2024</a:t>
            </a:r>
            <a:endParaRPr lang="el-GR" sz="3600" b="1" dirty="0">
              <a:solidFill>
                <a:schemeClr val="accent4">
                  <a:lumMod val="50000"/>
                </a:schemeClr>
              </a:solidFill>
            </a:endParaRPr>
          </a:p>
        </p:txBody>
      </p:sp>
      <p:sp>
        <p:nvSpPr>
          <p:cNvPr id="16" name="Δεξί βέλος 15"/>
          <p:cNvSpPr/>
          <p:nvPr/>
        </p:nvSpPr>
        <p:spPr>
          <a:xfrm>
            <a:off x="8652305" y="6083477"/>
            <a:ext cx="6073345" cy="1873043"/>
          </a:xfrm>
          <a:prstGeom prst="rightArrow">
            <a:avLst>
              <a:gd name="adj1" fmla="val 50000"/>
              <a:gd name="adj2" fmla="val 48035"/>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3600" b="1" dirty="0" smtClean="0">
                <a:solidFill>
                  <a:srgbClr val="FFC000">
                    <a:lumMod val="50000"/>
                  </a:srgbClr>
                </a:solidFill>
              </a:rPr>
              <a:t>15/09/2024</a:t>
            </a:r>
            <a:endParaRPr lang="el-GR" sz="3600" b="1" i="1" dirty="0">
              <a:solidFill>
                <a:srgbClr val="FFC000">
                  <a:lumMod val="50000"/>
                </a:srgbClr>
              </a:solidFill>
            </a:endParaRPr>
          </a:p>
        </p:txBody>
      </p:sp>
      <p:sp>
        <p:nvSpPr>
          <p:cNvPr id="18" name="Δεξί βέλος 17"/>
          <p:cNvSpPr/>
          <p:nvPr/>
        </p:nvSpPr>
        <p:spPr>
          <a:xfrm>
            <a:off x="12139346" y="7487081"/>
            <a:ext cx="5051764" cy="1517432"/>
          </a:xfrm>
          <a:prstGeom prst="rightArrow">
            <a:avLst>
              <a:gd name="adj1" fmla="val 50000"/>
              <a:gd name="adj2" fmla="val 48035"/>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smtClean="0">
                <a:solidFill>
                  <a:schemeClr val="accent4">
                    <a:lumMod val="50000"/>
                  </a:schemeClr>
                </a:solidFill>
              </a:rPr>
              <a:t>01/11/2024</a:t>
            </a:r>
            <a:endParaRPr lang="el-GR" sz="3600" b="1" dirty="0">
              <a:solidFill>
                <a:schemeClr val="accent4">
                  <a:lumMod val="50000"/>
                </a:schemeClr>
              </a:solidFill>
            </a:endParaRPr>
          </a:p>
        </p:txBody>
      </p:sp>
      <p:sp>
        <p:nvSpPr>
          <p:cNvPr id="20" name="Δεξί βέλος 19"/>
          <p:cNvSpPr/>
          <p:nvPr/>
        </p:nvSpPr>
        <p:spPr>
          <a:xfrm>
            <a:off x="16072237" y="8602190"/>
            <a:ext cx="4884804" cy="1517432"/>
          </a:xfrm>
          <a:prstGeom prst="rightArrow">
            <a:avLst>
              <a:gd name="adj1" fmla="val 50000"/>
              <a:gd name="adj2" fmla="val 48035"/>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accent4">
                    <a:lumMod val="50000"/>
                  </a:schemeClr>
                </a:solidFill>
              </a:rPr>
              <a:t>31/12/2024 &amp; 28/02/2025</a:t>
            </a:r>
            <a:endParaRPr lang="el-GR" sz="2800" b="1" dirty="0">
              <a:solidFill>
                <a:schemeClr val="accent4">
                  <a:lumMod val="50000"/>
                </a:schemeClr>
              </a:solidFill>
            </a:endParaRPr>
          </a:p>
        </p:txBody>
      </p:sp>
      <p:sp>
        <p:nvSpPr>
          <p:cNvPr id="21" name="TextBox 20"/>
          <p:cNvSpPr txBox="1"/>
          <p:nvPr/>
        </p:nvSpPr>
        <p:spPr>
          <a:xfrm>
            <a:off x="16280297" y="9807181"/>
            <a:ext cx="3903740" cy="2062103"/>
          </a:xfrm>
          <a:prstGeom prst="rect">
            <a:avLst/>
          </a:prstGeom>
          <a:noFill/>
          <a:ln>
            <a:solidFill>
              <a:schemeClr val="bg2">
                <a:lumMod val="50000"/>
              </a:schemeClr>
            </a:solidFill>
          </a:ln>
        </p:spPr>
        <p:txBody>
          <a:bodyPr wrap="square" rtlCol="0">
            <a:spAutoFit/>
          </a:bodyPr>
          <a:lstStyle/>
          <a:p>
            <a:r>
              <a:rPr lang="el-GR" sz="3200" b="1" dirty="0" smtClean="0">
                <a:solidFill>
                  <a:schemeClr val="accent4">
                    <a:lumMod val="50000"/>
                  </a:schemeClr>
                </a:solidFill>
              </a:rPr>
              <a:t>Υποβολή Προσχεδίου &amp; Τελικού </a:t>
            </a:r>
            <a:r>
              <a:rPr lang="en-US" sz="3200" b="1" dirty="0" smtClean="0">
                <a:solidFill>
                  <a:schemeClr val="accent4">
                    <a:lumMod val="50000"/>
                  </a:schemeClr>
                </a:solidFill>
              </a:rPr>
              <a:t>FPR </a:t>
            </a:r>
            <a:r>
              <a:rPr lang="el-GR" sz="3200" b="1" dirty="0" smtClean="0">
                <a:solidFill>
                  <a:schemeClr val="accent4">
                    <a:lumMod val="50000"/>
                  </a:schemeClr>
                </a:solidFill>
              </a:rPr>
              <a:t>στην Α.Π.</a:t>
            </a:r>
            <a:endParaRPr lang="en-US" sz="3200" b="1" dirty="0" smtClean="0">
              <a:solidFill>
                <a:schemeClr val="accent4">
                  <a:lumMod val="50000"/>
                </a:schemeClr>
              </a:solidFill>
            </a:endParaRPr>
          </a:p>
        </p:txBody>
      </p:sp>
    </p:spTree>
    <p:extLst>
      <p:ext uri="{BB962C8B-B14F-4D97-AF65-F5344CB8AC3E}">
        <p14:creationId xmlns:p14="http://schemas.microsoft.com/office/powerpoint/2010/main" val="2034428627"/>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a:solidFill>
                  <a:schemeClr val="bg2">
                    <a:lumMod val="75000"/>
                  </a:schemeClr>
                </a:solidFill>
                <a:cs typeface="Arial" panose="020B0604020202020204" pitchFamily="34" charset="0"/>
              </a:rPr>
              <a:t>03</a:t>
            </a:r>
            <a:r>
              <a:rPr lang="nb-NO" sz="2800" b="1" dirty="0" smtClean="0">
                <a:solidFill>
                  <a:schemeClr val="bg2">
                    <a:lumMod val="75000"/>
                  </a:schemeClr>
                </a:solidFill>
                <a:cs typeface="Arial" panose="020B0604020202020204" pitchFamily="34" charset="0"/>
              </a:rPr>
              <a:t>.07.202</a:t>
            </a:r>
            <a:r>
              <a:rPr lang="el-GR" sz="2800" b="1" dirty="0">
                <a:solidFill>
                  <a:schemeClr val="bg2">
                    <a:lumMod val="75000"/>
                  </a:schemeClr>
                </a:solidFill>
                <a:cs typeface="Arial" panose="020B0604020202020204" pitchFamily="34" charset="0"/>
              </a:rPr>
              <a:t>4</a:t>
            </a: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42914"/>
            <a:ext cx="3304672" cy="2478505"/>
          </a:xfrm>
          <a:prstGeom prst="rect">
            <a:avLst/>
          </a:prstGeom>
        </p:spPr>
      </p:pic>
      <p:sp>
        <p:nvSpPr>
          <p:cNvPr id="10" name="Ορθογώνιο 9"/>
          <p:cNvSpPr/>
          <p:nvPr/>
        </p:nvSpPr>
        <p:spPr>
          <a:xfrm>
            <a:off x="1416172" y="2174130"/>
            <a:ext cx="22533325" cy="9510296"/>
          </a:xfrm>
          <a:prstGeom prst="rect">
            <a:avLst/>
          </a:prstGeom>
        </p:spPr>
        <p:txBody>
          <a:bodyPr wrap="square">
            <a:spAutoFit/>
          </a:bodyPr>
          <a:lstStyle/>
          <a:p>
            <a:pPr algn="ctr"/>
            <a:r>
              <a:rPr lang="el-GR" sz="4000" b="1" dirty="0" smtClean="0">
                <a:solidFill>
                  <a:srgbClr val="0573BA"/>
                </a:solidFill>
                <a:ea typeface="+mj-ea"/>
                <a:cs typeface="+mj-cs"/>
              </a:rPr>
              <a:t>3. ΦΑΣΗ </a:t>
            </a:r>
            <a:r>
              <a:rPr lang="el-GR" sz="4000" b="1" dirty="0">
                <a:solidFill>
                  <a:srgbClr val="0573BA"/>
                </a:solidFill>
                <a:ea typeface="+mj-ea"/>
                <a:cs typeface="+mj-cs"/>
              </a:rPr>
              <a:t>1η: Υποβολή της τελευταίας Ενδιάμεσης Οικονομικής Έκθεσης / IFR του Προγράμματος για το πρώτο εξάμηνο του 2024</a:t>
            </a:r>
          </a:p>
          <a:p>
            <a:pPr algn="ctr"/>
            <a:endParaRPr lang="el-GR" sz="4800" dirty="0"/>
          </a:p>
          <a:p>
            <a:pPr marL="685800" indent="-685800">
              <a:spcBef>
                <a:spcPts val="2400"/>
              </a:spcBef>
              <a:spcAft>
                <a:spcPts val="1800"/>
              </a:spcAft>
              <a:buFont typeface="Wingdings" panose="05000000000000000000" pitchFamily="2" charset="2"/>
              <a:buChar char="Ø"/>
            </a:pPr>
            <a:r>
              <a:rPr lang="el-GR" sz="3600" b="1" dirty="0" smtClean="0"/>
              <a:t>31/7/2024: Υποβολή τελευταίου </a:t>
            </a:r>
            <a:r>
              <a:rPr lang="en-US" sz="3600" b="1" dirty="0" smtClean="0"/>
              <a:t>IFR </a:t>
            </a:r>
            <a:r>
              <a:rPr lang="el-GR" sz="3600" b="1" dirty="0" smtClean="0"/>
              <a:t>στην Αρχή </a:t>
            </a:r>
            <a:r>
              <a:rPr lang="el-GR" sz="3600" b="1" dirty="0" smtClean="0"/>
              <a:t>Πιστοποίησης</a:t>
            </a:r>
          </a:p>
          <a:p>
            <a:pPr marL="685800" indent="-685800">
              <a:spcBef>
                <a:spcPts val="2400"/>
              </a:spcBef>
              <a:spcAft>
                <a:spcPts val="1800"/>
              </a:spcAft>
              <a:buFont typeface="Wingdings" panose="05000000000000000000" pitchFamily="2" charset="2"/>
              <a:buChar char="Ø"/>
            </a:pPr>
            <a:r>
              <a:rPr lang="el-GR" sz="4000" b="1" dirty="0">
                <a:solidFill>
                  <a:schemeClr val="accent1">
                    <a:lumMod val="75000"/>
                  </a:schemeClr>
                </a:solidFill>
                <a:effectLst>
                  <a:outerShdw blurRad="38100" dist="38100" dir="2700000" algn="tl">
                    <a:srgbClr val="000000">
                      <a:alpha val="43137"/>
                    </a:srgbClr>
                  </a:outerShdw>
                </a:effectLst>
              </a:rPr>
              <a:t>Υποβολή για όλα τα Προγράμματα </a:t>
            </a:r>
          </a:p>
          <a:p>
            <a:pPr>
              <a:spcBef>
                <a:spcPts val="2400"/>
              </a:spcBef>
              <a:spcAft>
                <a:spcPts val="1800"/>
              </a:spcAft>
            </a:pPr>
            <a:r>
              <a:rPr lang="el-GR" sz="3200" dirty="0"/>
              <a:t> </a:t>
            </a:r>
            <a:r>
              <a:rPr lang="el-GR" sz="3200" dirty="0" smtClean="0"/>
              <a:t>    Προϋποθέσεις:</a:t>
            </a:r>
          </a:p>
          <a:p>
            <a:pPr marL="1599927" lvl="1" indent="-685800">
              <a:spcBef>
                <a:spcPts val="2400"/>
              </a:spcBef>
              <a:spcAft>
                <a:spcPts val="1800"/>
              </a:spcAft>
              <a:buFont typeface="Arial" panose="020B0604020202020204" pitchFamily="34" charset="0"/>
              <a:buChar char="•"/>
            </a:pPr>
            <a:r>
              <a:rPr lang="el-GR" sz="3200" dirty="0" smtClean="0"/>
              <a:t>Ολοκλήρωση καταχωρήσεων στο ΟΠΣ των δαπανών Α’ Εξαμήνου 2024</a:t>
            </a:r>
          </a:p>
          <a:p>
            <a:pPr marL="1599927" lvl="1" indent="-685800">
              <a:spcBef>
                <a:spcPts val="2400"/>
              </a:spcBef>
              <a:spcAft>
                <a:spcPts val="1800"/>
              </a:spcAft>
              <a:buFont typeface="Arial" panose="020B0604020202020204" pitchFamily="34" charset="0"/>
              <a:buChar char="•"/>
            </a:pPr>
            <a:r>
              <a:rPr lang="el-GR" sz="3200" dirty="0" smtClean="0"/>
              <a:t>Καταχώρηση όλων των </a:t>
            </a:r>
            <a:r>
              <a:rPr lang="el-GR" sz="3200" dirty="0" smtClean="0"/>
              <a:t> </a:t>
            </a:r>
            <a:r>
              <a:rPr lang="el-GR" sz="3200" dirty="0" smtClean="0"/>
              <a:t>δαπανών προηγούμενων </a:t>
            </a:r>
            <a:r>
              <a:rPr lang="el-GR" sz="3200" dirty="0" smtClean="0"/>
              <a:t>περιόδων που δεν είχαν περιληφθεί σε προηγούμενα </a:t>
            </a:r>
            <a:r>
              <a:rPr lang="en-US" sz="3200" dirty="0" smtClean="0"/>
              <a:t>IFRs</a:t>
            </a:r>
            <a:endParaRPr lang="el-GR" sz="3200" dirty="0" smtClean="0"/>
          </a:p>
          <a:p>
            <a:pPr marL="1599927" lvl="1" indent="-685800">
              <a:spcBef>
                <a:spcPts val="2400"/>
              </a:spcBef>
              <a:spcAft>
                <a:spcPts val="1800"/>
              </a:spcAft>
              <a:buFont typeface="Arial" panose="020B0604020202020204" pitchFamily="34" charset="0"/>
              <a:buChar char="•"/>
            </a:pPr>
            <a:r>
              <a:rPr lang="el-GR" sz="3200" dirty="0" smtClean="0"/>
              <a:t>Διασταύρωση στοιχείων πληρωμών με ΠΔΕ (Αναφορά 5.1.3.2) </a:t>
            </a:r>
            <a:endParaRPr lang="el-GR" sz="3200" dirty="0"/>
          </a:p>
          <a:p>
            <a:pPr marL="685800" indent="-685800">
              <a:spcBef>
                <a:spcPts val="2400"/>
              </a:spcBef>
              <a:spcAft>
                <a:spcPts val="1800"/>
              </a:spcAft>
              <a:buFont typeface="Wingdings" panose="05000000000000000000" pitchFamily="2" charset="2"/>
              <a:buChar char="Ø"/>
            </a:pPr>
            <a:r>
              <a:rPr lang="el-GR" sz="3600" b="1" dirty="0" smtClean="0"/>
              <a:t>15/9/2024</a:t>
            </a:r>
            <a:r>
              <a:rPr lang="el-GR" sz="3600" b="1" dirty="0"/>
              <a:t>: </a:t>
            </a:r>
            <a:r>
              <a:rPr lang="el-GR" sz="3600" b="1" dirty="0" smtClean="0"/>
              <a:t>Υποβολή του τελευταίου </a:t>
            </a:r>
            <a:r>
              <a:rPr lang="en-US" sz="3600" b="1" dirty="0" smtClean="0"/>
              <a:t>IFR </a:t>
            </a:r>
            <a:r>
              <a:rPr lang="el-GR" sz="3600" b="1" dirty="0"/>
              <a:t>από την Αρχή Πιστοποίησης </a:t>
            </a:r>
            <a:r>
              <a:rPr lang="el-GR" sz="3600" b="1" dirty="0" smtClean="0"/>
              <a:t>στον </a:t>
            </a:r>
            <a:r>
              <a:rPr lang="el-GR" sz="3600" b="1" dirty="0" smtClean="0"/>
              <a:t>ΧΜ </a:t>
            </a:r>
            <a:r>
              <a:rPr lang="el-GR" sz="3600" b="1" dirty="0" smtClean="0"/>
              <a:t>ΕΟΧ</a:t>
            </a:r>
            <a:endParaRPr lang="el-GR" sz="3600" b="1" dirty="0"/>
          </a:p>
        </p:txBody>
      </p:sp>
      <p:pic>
        <p:nvPicPr>
          <p:cNvPr id="2" name="Εικόνα 1"/>
          <p:cNvPicPr>
            <a:picLocks noChangeAspect="1"/>
          </p:cNvPicPr>
          <p:nvPr/>
        </p:nvPicPr>
        <p:blipFill>
          <a:blip r:embed="rId4"/>
          <a:stretch>
            <a:fillRect/>
          </a:stretch>
        </p:blipFill>
        <p:spPr>
          <a:xfrm>
            <a:off x="18297161" y="328067"/>
            <a:ext cx="3773751" cy="1700931"/>
          </a:xfrm>
          <a:prstGeom prst="rect">
            <a:avLst/>
          </a:prstGeom>
        </p:spPr>
      </p:pic>
    </p:spTree>
    <p:extLst>
      <p:ext uri="{BB962C8B-B14F-4D97-AF65-F5344CB8AC3E}">
        <p14:creationId xmlns:p14="http://schemas.microsoft.com/office/powerpoint/2010/main" val="1566879404"/>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fade">
                                      <p:cBhvr>
                                        <p:cTn id="7" dur="500"/>
                                        <p:tgtEl>
                                          <p:spTgt spid="10">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3" end="3"/>
                                            </p:txEl>
                                          </p:spTgt>
                                        </p:tgtEl>
                                        <p:attrNameLst>
                                          <p:attrName>style.visibility</p:attrName>
                                        </p:attrNameLst>
                                      </p:cBhvr>
                                      <p:to>
                                        <p:strVal val="visible"/>
                                      </p:to>
                                    </p:set>
                                    <p:animEffect transition="in" filter="fade">
                                      <p:cBhvr>
                                        <p:cTn id="12" dur="500"/>
                                        <p:tgtEl>
                                          <p:spTgt spid="10">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animEffect transition="in" filter="fade">
                                      <p:cBhvr>
                                        <p:cTn id="17" dur="500"/>
                                        <p:tgtEl>
                                          <p:spTgt spid="10">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0">
                                            <p:txEl>
                                              <p:pRg st="5" end="5"/>
                                            </p:txEl>
                                          </p:spTgt>
                                        </p:tgtEl>
                                        <p:attrNameLst>
                                          <p:attrName>style.visibility</p:attrName>
                                        </p:attrNameLst>
                                      </p:cBhvr>
                                      <p:to>
                                        <p:strVal val="visible"/>
                                      </p:to>
                                    </p:set>
                                    <p:animEffect transition="in" filter="fade">
                                      <p:cBhvr>
                                        <p:cTn id="20" dur="500"/>
                                        <p:tgtEl>
                                          <p:spTgt spid="10">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0">
                                            <p:txEl>
                                              <p:pRg st="6" end="6"/>
                                            </p:txEl>
                                          </p:spTgt>
                                        </p:tgtEl>
                                        <p:attrNameLst>
                                          <p:attrName>style.visibility</p:attrName>
                                        </p:attrNameLst>
                                      </p:cBhvr>
                                      <p:to>
                                        <p:strVal val="visible"/>
                                      </p:to>
                                    </p:set>
                                    <p:animEffect transition="in" filter="fade">
                                      <p:cBhvr>
                                        <p:cTn id="23" dur="500"/>
                                        <p:tgtEl>
                                          <p:spTgt spid="10">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0">
                                            <p:txEl>
                                              <p:pRg st="7" end="7"/>
                                            </p:txEl>
                                          </p:spTgt>
                                        </p:tgtEl>
                                        <p:attrNameLst>
                                          <p:attrName>style.visibility</p:attrName>
                                        </p:attrNameLst>
                                      </p:cBhvr>
                                      <p:to>
                                        <p:strVal val="visible"/>
                                      </p:to>
                                    </p:set>
                                    <p:animEffect transition="in" filter="fade">
                                      <p:cBhvr>
                                        <p:cTn id="26" dur="500"/>
                                        <p:tgtEl>
                                          <p:spTgt spid="10">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0">
                                            <p:txEl>
                                              <p:pRg st="8" end="8"/>
                                            </p:txEl>
                                          </p:spTgt>
                                        </p:tgtEl>
                                        <p:attrNameLst>
                                          <p:attrName>style.visibility</p:attrName>
                                        </p:attrNameLst>
                                      </p:cBhvr>
                                      <p:to>
                                        <p:strVal val="visible"/>
                                      </p:to>
                                    </p:set>
                                    <p:animEffect transition="in" filter="fade">
                                      <p:cBhvr>
                                        <p:cTn id="31" dur="500"/>
                                        <p:tgtEl>
                                          <p:spTgt spid="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a:solidFill>
                  <a:schemeClr val="bg2">
                    <a:lumMod val="75000"/>
                  </a:schemeClr>
                </a:solidFill>
                <a:cs typeface="Arial" panose="020B0604020202020204" pitchFamily="34" charset="0"/>
              </a:rPr>
              <a:t>03</a:t>
            </a:r>
            <a:r>
              <a:rPr lang="nb-NO" sz="2800" b="1" dirty="0" smtClean="0">
                <a:solidFill>
                  <a:schemeClr val="bg2">
                    <a:lumMod val="75000"/>
                  </a:schemeClr>
                </a:solidFill>
                <a:cs typeface="Arial" panose="020B0604020202020204" pitchFamily="34" charset="0"/>
              </a:rPr>
              <a:t>.07.202</a:t>
            </a:r>
            <a:r>
              <a:rPr lang="el-GR" sz="2800" b="1" dirty="0">
                <a:solidFill>
                  <a:schemeClr val="bg2">
                    <a:lumMod val="75000"/>
                  </a:schemeClr>
                </a:solidFill>
                <a:cs typeface="Arial" panose="020B0604020202020204" pitchFamily="34" charset="0"/>
              </a:rPr>
              <a:t>4</a:t>
            </a: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9500"/>
            <a:ext cx="3304672" cy="2478505"/>
          </a:xfrm>
          <a:prstGeom prst="rect">
            <a:avLst/>
          </a:prstGeom>
        </p:spPr>
      </p:pic>
      <p:sp>
        <p:nvSpPr>
          <p:cNvPr id="10" name="Ορθογώνιο 9"/>
          <p:cNvSpPr/>
          <p:nvPr/>
        </p:nvSpPr>
        <p:spPr>
          <a:xfrm>
            <a:off x="1435629" y="1903702"/>
            <a:ext cx="21941206" cy="10556736"/>
          </a:xfrm>
          <a:prstGeom prst="rect">
            <a:avLst/>
          </a:prstGeom>
        </p:spPr>
        <p:txBody>
          <a:bodyPr wrap="square">
            <a:spAutoFit/>
          </a:bodyPr>
          <a:lstStyle/>
          <a:p>
            <a:pPr algn="ctr"/>
            <a:r>
              <a:rPr lang="el-GR" sz="4000" b="1" dirty="0" smtClean="0">
                <a:solidFill>
                  <a:srgbClr val="0573BA"/>
                </a:solidFill>
                <a:ea typeface="+mj-ea"/>
                <a:cs typeface="+mj-cs"/>
              </a:rPr>
              <a:t>4. ΦΑΣΗ </a:t>
            </a:r>
            <a:r>
              <a:rPr lang="el-GR" sz="4000" b="1" dirty="0">
                <a:solidFill>
                  <a:srgbClr val="0573BA"/>
                </a:solidFill>
                <a:ea typeface="+mj-ea"/>
                <a:cs typeface="+mj-cs"/>
              </a:rPr>
              <a:t>2η: </a:t>
            </a:r>
            <a:r>
              <a:rPr lang="el-GR" sz="4000" b="1" dirty="0" smtClean="0">
                <a:solidFill>
                  <a:srgbClr val="0573BA"/>
                </a:solidFill>
                <a:ea typeface="+mj-ea"/>
                <a:cs typeface="+mj-cs"/>
              </a:rPr>
              <a:t>Υποβολή Τελικής Έκθεσης Προγραμμάτων </a:t>
            </a:r>
            <a:endParaRPr lang="el-GR" sz="4000" b="1" dirty="0">
              <a:solidFill>
                <a:srgbClr val="0573BA"/>
              </a:solidFill>
              <a:ea typeface="+mj-ea"/>
              <a:cs typeface="+mj-cs"/>
            </a:endParaRPr>
          </a:p>
          <a:p>
            <a:pPr algn="just"/>
            <a:endParaRPr lang="el-GR" sz="2000" b="1" dirty="0"/>
          </a:p>
          <a:p>
            <a:pPr marL="685800" indent="-685800" algn="just">
              <a:buFont typeface="Wingdings" panose="05000000000000000000" pitchFamily="2" charset="2"/>
              <a:buChar char="Ø"/>
            </a:pPr>
            <a:r>
              <a:rPr lang="el-GR" sz="3600" b="1" dirty="0" smtClean="0"/>
              <a:t>1/11/2024</a:t>
            </a:r>
            <a:r>
              <a:rPr lang="el-GR" sz="3600" b="1" dirty="0"/>
              <a:t>: </a:t>
            </a:r>
            <a:r>
              <a:rPr lang="el-GR" sz="3600" b="1" dirty="0" smtClean="0"/>
              <a:t>Δημιουργία </a:t>
            </a:r>
            <a:r>
              <a:rPr lang="en-US" sz="3600" b="1" dirty="0" smtClean="0"/>
              <a:t>FPR </a:t>
            </a:r>
            <a:r>
              <a:rPr lang="el-GR" sz="3600" b="1" dirty="0" smtClean="0"/>
              <a:t>στο</a:t>
            </a:r>
            <a:r>
              <a:rPr lang="en-US" sz="3600" b="1" dirty="0" smtClean="0"/>
              <a:t> </a:t>
            </a:r>
            <a:r>
              <a:rPr lang="en-US" sz="3600" b="1" dirty="0" err="1" smtClean="0"/>
              <a:t>GrACE</a:t>
            </a:r>
            <a:endParaRPr lang="el-GR" sz="3600" b="1" dirty="0" smtClean="0"/>
          </a:p>
          <a:p>
            <a:pPr algn="just"/>
            <a:endParaRPr lang="el-GR" sz="3200" b="1" dirty="0" smtClean="0"/>
          </a:p>
          <a:p>
            <a:pPr algn="just"/>
            <a:r>
              <a:rPr lang="el-GR" sz="3200" b="1" dirty="0" smtClean="0"/>
              <a:t>Βασικά </a:t>
            </a:r>
            <a:r>
              <a:rPr lang="el-GR" sz="3200" b="1" dirty="0" smtClean="0"/>
              <a:t>Σημεία:</a:t>
            </a:r>
          </a:p>
          <a:p>
            <a:pPr marL="1599927" lvl="1" indent="-685800" algn="just">
              <a:lnSpc>
                <a:spcPct val="150000"/>
              </a:lnSpc>
              <a:buFont typeface="Wingdings" panose="05000000000000000000" pitchFamily="2" charset="2"/>
              <a:buChar char="ü"/>
            </a:pPr>
            <a:r>
              <a:rPr lang="el-GR" sz="3200" dirty="0" smtClean="0"/>
              <a:t>Αποτε</a:t>
            </a:r>
            <a:r>
              <a:rPr lang="el-GR" sz="3200" dirty="0" smtClean="0"/>
              <a:t>λέσματα Προγράμματος – </a:t>
            </a:r>
            <a:r>
              <a:rPr lang="el-GR" sz="3200" dirty="0" err="1" smtClean="0"/>
              <a:t>Πραγματοποιηθείσες</a:t>
            </a:r>
            <a:r>
              <a:rPr lang="el-GR" sz="3200" dirty="0" smtClean="0"/>
              <a:t> Δαπάνες </a:t>
            </a:r>
            <a:endParaRPr lang="el-GR" sz="3200" dirty="0" smtClean="0"/>
          </a:p>
          <a:p>
            <a:pPr marL="1599927" lvl="1" indent="-685800" algn="just">
              <a:lnSpc>
                <a:spcPct val="150000"/>
              </a:lnSpc>
              <a:buFont typeface="Wingdings" panose="05000000000000000000" pitchFamily="2" charset="2"/>
              <a:buChar char="ü"/>
            </a:pPr>
            <a:r>
              <a:rPr lang="el-GR" sz="3200" dirty="0" smtClean="0"/>
              <a:t>Παρατυπίες </a:t>
            </a:r>
            <a:endParaRPr lang="el-GR" sz="3200" dirty="0" smtClean="0"/>
          </a:p>
          <a:p>
            <a:pPr marL="1599927" lvl="1" indent="-685800" algn="just">
              <a:lnSpc>
                <a:spcPct val="150000"/>
              </a:lnSpc>
              <a:buFont typeface="Wingdings" panose="05000000000000000000" pitchFamily="2" charset="2"/>
              <a:buChar char="ü"/>
            </a:pPr>
            <a:r>
              <a:rPr lang="el-GR" sz="3200" dirty="0" smtClean="0"/>
              <a:t>Περίληψη των Έργων - </a:t>
            </a:r>
            <a:r>
              <a:rPr lang="en-US" sz="3200" dirty="0" smtClean="0"/>
              <a:t>SUMMARY </a:t>
            </a:r>
            <a:r>
              <a:rPr lang="en-US" sz="3200" dirty="0"/>
              <a:t>OF </a:t>
            </a:r>
            <a:r>
              <a:rPr lang="en-US" sz="3200" dirty="0" smtClean="0"/>
              <a:t>PROJECTS</a:t>
            </a:r>
            <a:endParaRPr lang="el-GR" sz="3200" dirty="0" smtClean="0"/>
          </a:p>
          <a:p>
            <a:pPr marL="1599927" lvl="1" indent="-685800" algn="just">
              <a:lnSpc>
                <a:spcPct val="150000"/>
              </a:lnSpc>
              <a:buFont typeface="Wingdings" panose="05000000000000000000" pitchFamily="2" charset="2"/>
              <a:buChar char="ü"/>
            </a:pPr>
            <a:r>
              <a:rPr lang="el-GR" sz="3200" dirty="0" smtClean="0"/>
              <a:t>Υπολογισμός Τελικού Υπολοίπου - </a:t>
            </a:r>
            <a:r>
              <a:rPr lang="en-US" sz="3200" dirty="0" smtClean="0"/>
              <a:t>FINAL </a:t>
            </a:r>
            <a:r>
              <a:rPr lang="en-US" sz="3200" dirty="0" smtClean="0"/>
              <a:t>BALANCE</a:t>
            </a:r>
            <a:endParaRPr lang="el-GR" sz="3200" dirty="0" smtClean="0"/>
          </a:p>
          <a:p>
            <a:pPr marL="1599927" lvl="1" indent="-685800" algn="just">
              <a:lnSpc>
                <a:spcPct val="150000"/>
              </a:lnSpc>
              <a:buFont typeface="Wingdings" panose="05000000000000000000" pitchFamily="2" charset="2"/>
              <a:buChar char="ü"/>
            </a:pPr>
            <a:r>
              <a:rPr lang="el-GR" sz="3200" dirty="0" smtClean="0"/>
              <a:t>Παράρτημα 1</a:t>
            </a:r>
            <a:r>
              <a:rPr lang="en-US" sz="3200" dirty="0" smtClean="0"/>
              <a:t> :</a:t>
            </a:r>
            <a:r>
              <a:rPr lang="el-GR" sz="3200" dirty="0" smtClean="0"/>
              <a:t> Οικονομική Αναφορά της τελευταίας περιόδου</a:t>
            </a:r>
            <a:endParaRPr lang="en-US" sz="3200" dirty="0" smtClean="0"/>
          </a:p>
          <a:p>
            <a:pPr marL="685800" lvl="1" indent="-685800" algn="just">
              <a:lnSpc>
                <a:spcPct val="200000"/>
              </a:lnSpc>
              <a:buFont typeface="Wingdings" panose="05000000000000000000" pitchFamily="2" charset="2"/>
              <a:buChar char="Ø"/>
            </a:pPr>
            <a:r>
              <a:rPr lang="el-GR" sz="3600" b="1" dirty="0" smtClean="0"/>
              <a:t>31/12/2024</a:t>
            </a:r>
            <a:r>
              <a:rPr lang="el-GR" sz="3600" b="1" dirty="0"/>
              <a:t>: Υποβολή </a:t>
            </a:r>
            <a:r>
              <a:rPr lang="el-GR" sz="3600" b="1" dirty="0" smtClean="0"/>
              <a:t>Προσχεδίου </a:t>
            </a:r>
            <a:r>
              <a:rPr lang="en-US" sz="3600" b="1" dirty="0"/>
              <a:t>FPR(*)</a:t>
            </a:r>
            <a:r>
              <a:rPr lang="el-GR" sz="3600" b="1" dirty="0" smtClean="0"/>
              <a:t> </a:t>
            </a:r>
            <a:r>
              <a:rPr lang="el-GR" sz="3600" b="1" dirty="0"/>
              <a:t>στην Αρχή </a:t>
            </a:r>
            <a:r>
              <a:rPr lang="el-GR" sz="3600" b="1" dirty="0" smtClean="0"/>
              <a:t>Πιστοποίησης </a:t>
            </a:r>
            <a:endParaRPr lang="en-US" sz="3600" b="1" dirty="0" smtClean="0"/>
          </a:p>
          <a:p>
            <a:pPr marL="685800" lvl="1" indent="-685800" algn="just">
              <a:lnSpc>
                <a:spcPct val="200000"/>
              </a:lnSpc>
              <a:buFont typeface="Wingdings" panose="05000000000000000000" pitchFamily="2" charset="2"/>
              <a:buChar char="Ø"/>
            </a:pPr>
            <a:r>
              <a:rPr lang="en-US" sz="3600" b="1" dirty="0" smtClean="0"/>
              <a:t>28</a:t>
            </a:r>
            <a:r>
              <a:rPr lang="el-GR" sz="3600" b="1" dirty="0" smtClean="0"/>
              <a:t>/</a:t>
            </a:r>
            <a:r>
              <a:rPr lang="en-US" sz="3600" b="1" dirty="0" smtClean="0"/>
              <a:t>0</a:t>
            </a:r>
            <a:r>
              <a:rPr lang="el-GR" sz="3600" b="1" dirty="0" smtClean="0"/>
              <a:t>2/202</a:t>
            </a:r>
            <a:r>
              <a:rPr lang="en-US" sz="3600" b="1" dirty="0" smtClean="0"/>
              <a:t>5</a:t>
            </a:r>
            <a:r>
              <a:rPr lang="el-GR" sz="3600" b="1" dirty="0" smtClean="0"/>
              <a:t>: </a:t>
            </a:r>
            <a:r>
              <a:rPr lang="el-GR" sz="3600" b="1" dirty="0"/>
              <a:t>Υποβολή </a:t>
            </a:r>
            <a:r>
              <a:rPr lang="el-GR" sz="3600" b="1" dirty="0" smtClean="0"/>
              <a:t>τελικού </a:t>
            </a:r>
            <a:r>
              <a:rPr lang="en-US" sz="3600" b="1" dirty="0" smtClean="0"/>
              <a:t>FPR</a:t>
            </a:r>
            <a:r>
              <a:rPr lang="en-US" sz="3600" b="1" dirty="0"/>
              <a:t>(*)</a:t>
            </a:r>
            <a:r>
              <a:rPr lang="el-GR" sz="3600" b="1" dirty="0" smtClean="0"/>
              <a:t> </a:t>
            </a:r>
            <a:r>
              <a:rPr lang="el-GR" sz="3600" b="1" dirty="0"/>
              <a:t>στην Αρχή </a:t>
            </a:r>
            <a:r>
              <a:rPr lang="el-GR" sz="3600" b="1" dirty="0" smtClean="0"/>
              <a:t>Πιστοποίησης</a:t>
            </a:r>
          </a:p>
          <a:p>
            <a:pPr marL="685800" lvl="1" indent="-685800" algn="just">
              <a:lnSpc>
                <a:spcPct val="200000"/>
              </a:lnSpc>
              <a:buFont typeface="Wingdings" panose="05000000000000000000" pitchFamily="2" charset="2"/>
              <a:buChar char="Ø"/>
            </a:pPr>
            <a:r>
              <a:rPr lang="el-GR" sz="3600" b="1" dirty="0" smtClean="0"/>
              <a:t>15/04/2025: Υποβολή Συμπληρωματικής </a:t>
            </a:r>
            <a:r>
              <a:rPr lang="el-GR" sz="3600" b="1" dirty="0" err="1" smtClean="0"/>
              <a:t>Επικαιροποιημένης</a:t>
            </a:r>
            <a:r>
              <a:rPr lang="el-GR" sz="3600" b="1" dirty="0" smtClean="0"/>
              <a:t> Έκθεσης στην Αρχή Πιστοποίησης</a:t>
            </a:r>
            <a:endParaRPr lang="en-US" sz="3600" b="1" dirty="0"/>
          </a:p>
          <a:p>
            <a:pPr lvl="1" algn="just"/>
            <a:endParaRPr lang="el-GR" sz="3200" dirty="0" smtClean="0">
              <a:solidFill>
                <a:prstClr val="black"/>
              </a:solidFill>
            </a:endParaRPr>
          </a:p>
          <a:p>
            <a:pPr lvl="1" algn="just"/>
            <a:r>
              <a:rPr lang="el-GR" sz="3200" dirty="0" smtClean="0">
                <a:solidFill>
                  <a:prstClr val="black"/>
                </a:solidFill>
              </a:rPr>
              <a:t>(*) </a:t>
            </a:r>
            <a:r>
              <a:rPr lang="en-US" sz="3200" dirty="0" smtClean="0">
                <a:solidFill>
                  <a:prstClr val="black"/>
                </a:solidFill>
              </a:rPr>
              <a:t>FPR</a:t>
            </a:r>
            <a:r>
              <a:rPr lang="el-GR" sz="3200" dirty="0">
                <a:solidFill>
                  <a:prstClr val="black"/>
                </a:solidFill>
              </a:rPr>
              <a:t>:    </a:t>
            </a:r>
            <a:r>
              <a:rPr lang="el-GR" sz="3200" b="1" dirty="0">
                <a:solidFill>
                  <a:prstClr val="black"/>
                </a:solidFill>
              </a:rPr>
              <a:t>ΤΕΛΙΚΗ </a:t>
            </a:r>
            <a:r>
              <a:rPr lang="el-GR" sz="3200" b="1" dirty="0" smtClean="0">
                <a:solidFill>
                  <a:prstClr val="black"/>
                </a:solidFill>
              </a:rPr>
              <a:t>ΕΚΘΕΣΗ ΠΡΟΓΡΑΜΜΑΤΟΣ</a:t>
            </a:r>
            <a:endParaRPr lang="en-US" sz="3200" dirty="0">
              <a:solidFill>
                <a:srgbClr val="66CCFF"/>
              </a:solidFill>
            </a:endParaRPr>
          </a:p>
        </p:txBody>
      </p:sp>
      <p:pic>
        <p:nvPicPr>
          <p:cNvPr id="2" name="Εικόνα 1"/>
          <p:cNvPicPr>
            <a:picLocks noChangeAspect="1"/>
          </p:cNvPicPr>
          <p:nvPr/>
        </p:nvPicPr>
        <p:blipFill>
          <a:blip r:embed="rId4"/>
          <a:stretch>
            <a:fillRect/>
          </a:stretch>
        </p:blipFill>
        <p:spPr>
          <a:xfrm>
            <a:off x="18326659" y="201795"/>
            <a:ext cx="3773751" cy="1700931"/>
          </a:xfrm>
          <a:prstGeom prst="rect">
            <a:avLst/>
          </a:prstGeom>
        </p:spPr>
      </p:pic>
    </p:spTree>
    <p:extLst>
      <p:ext uri="{BB962C8B-B14F-4D97-AF65-F5344CB8AC3E}">
        <p14:creationId xmlns:p14="http://schemas.microsoft.com/office/powerpoint/2010/main" val="2668645662"/>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fade">
                                      <p:cBhvr>
                                        <p:cTn id="7" dur="500"/>
                                        <p:tgtEl>
                                          <p:spTgt spid="10">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4" end="4"/>
                                            </p:txEl>
                                          </p:spTgt>
                                        </p:tgtEl>
                                        <p:attrNameLst>
                                          <p:attrName>style.visibility</p:attrName>
                                        </p:attrNameLst>
                                      </p:cBhvr>
                                      <p:to>
                                        <p:strVal val="visible"/>
                                      </p:to>
                                    </p:set>
                                    <p:animEffect transition="in" filter="fade">
                                      <p:cBhvr>
                                        <p:cTn id="12" dur="500"/>
                                        <p:tgtEl>
                                          <p:spTgt spid="10">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5" end="5"/>
                                            </p:txEl>
                                          </p:spTgt>
                                        </p:tgtEl>
                                        <p:attrNameLst>
                                          <p:attrName>style.visibility</p:attrName>
                                        </p:attrNameLst>
                                      </p:cBhvr>
                                      <p:to>
                                        <p:strVal val="visible"/>
                                      </p:to>
                                    </p:set>
                                    <p:animEffect transition="in" filter="fade">
                                      <p:cBhvr>
                                        <p:cTn id="17" dur="500"/>
                                        <p:tgtEl>
                                          <p:spTgt spid="10">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0">
                                            <p:txEl>
                                              <p:pRg st="6" end="6"/>
                                            </p:txEl>
                                          </p:spTgt>
                                        </p:tgtEl>
                                        <p:attrNameLst>
                                          <p:attrName>style.visibility</p:attrName>
                                        </p:attrNameLst>
                                      </p:cBhvr>
                                      <p:to>
                                        <p:strVal val="visible"/>
                                      </p:to>
                                    </p:set>
                                    <p:animEffect transition="in" filter="fade">
                                      <p:cBhvr>
                                        <p:cTn id="20" dur="500"/>
                                        <p:tgtEl>
                                          <p:spTgt spid="10">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0">
                                            <p:txEl>
                                              <p:pRg st="7" end="7"/>
                                            </p:txEl>
                                          </p:spTgt>
                                        </p:tgtEl>
                                        <p:attrNameLst>
                                          <p:attrName>style.visibility</p:attrName>
                                        </p:attrNameLst>
                                      </p:cBhvr>
                                      <p:to>
                                        <p:strVal val="visible"/>
                                      </p:to>
                                    </p:set>
                                    <p:animEffect transition="in" filter="fade">
                                      <p:cBhvr>
                                        <p:cTn id="23" dur="500"/>
                                        <p:tgtEl>
                                          <p:spTgt spid="10">
                                            <p:txEl>
                                              <p:pRg st="7" end="7"/>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0">
                                            <p:txEl>
                                              <p:pRg st="8" end="8"/>
                                            </p:txEl>
                                          </p:spTgt>
                                        </p:tgtEl>
                                        <p:attrNameLst>
                                          <p:attrName>style.visibility</p:attrName>
                                        </p:attrNameLst>
                                      </p:cBhvr>
                                      <p:to>
                                        <p:strVal val="visible"/>
                                      </p:to>
                                    </p:set>
                                    <p:animEffect transition="in" filter="fade">
                                      <p:cBhvr>
                                        <p:cTn id="26" dur="500"/>
                                        <p:tgtEl>
                                          <p:spTgt spid="10">
                                            <p:txEl>
                                              <p:pRg st="8" end="8"/>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10">
                                            <p:txEl>
                                              <p:pRg st="9" end="9"/>
                                            </p:txEl>
                                          </p:spTgt>
                                        </p:tgtEl>
                                        <p:attrNameLst>
                                          <p:attrName>style.visibility</p:attrName>
                                        </p:attrNameLst>
                                      </p:cBhvr>
                                      <p:to>
                                        <p:strVal val="visible"/>
                                      </p:to>
                                    </p:set>
                                    <p:animEffect transition="in" filter="fade">
                                      <p:cBhvr>
                                        <p:cTn id="29" dur="500"/>
                                        <p:tgtEl>
                                          <p:spTgt spid="10">
                                            <p:txEl>
                                              <p:pRg st="9" end="9"/>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0">
                                            <p:txEl>
                                              <p:pRg st="10" end="10"/>
                                            </p:txEl>
                                          </p:spTgt>
                                        </p:tgtEl>
                                        <p:attrNameLst>
                                          <p:attrName>style.visibility</p:attrName>
                                        </p:attrNameLst>
                                      </p:cBhvr>
                                      <p:to>
                                        <p:strVal val="visible"/>
                                      </p:to>
                                    </p:set>
                                    <p:animEffect transition="in" filter="fade">
                                      <p:cBhvr>
                                        <p:cTn id="34" dur="500"/>
                                        <p:tgtEl>
                                          <p:spTgt spid="10">
                                            <p:txEl>
                                              <p:pRg st="10" end="1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
                                            <p:txEl>
                                              <p:pRg st="11" end="11"/>
                                            </p:txEl>
                                          </p:spTgt>
                                        </p:tgtEl>
                                        <p:attrNameLst>
                                          <p:attrName>style.visibility</p:attrName>
                                        </p:attrNameLst>
                                      </p:cBhvr>
                                      <p:to>
                                        <p:strVal val="visible"/>
                                      </p:to>
                                    </p:set>
                                    <p:animEffect transition="in" filter="fade">
                                      <p:cBhvr>
                                        <p:cTn id="39" dur="500"/>
                                        <p:tgtEl>
                                          <p:spTgt spid="10">
                                            <p:txEl>
                                              <p:pRg st="11" end="1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0">
                                            <p:txEl>
                                              <p:pRg st="12" end="12"/>
                                            </p:txEl>
                                          </p:spTgt>
                                        </p:tgtEl>
                                        <p:attrNameLst>
                                          <p:attrName>style.visibility</p:attrName>
                                        </p:attrNameLst>
                                      </p:cBhvr>
                                      <p:to>
                                        <p:strVal val="visible"/>
                                      </p:to>
                                    </p:set>
                                    <p:animEffect transition="in" filter="fade">
                                      <p:cBhvr>
                                        <p:cTn id="44" dur="500"/>
                                        <p:tgtEl>
                                          <p:spTgt spid="10">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a:solidFill>
                  <a:schemeClr val="bg2">
                    <a:lumMod val="75000"/>
                  </a:schemeClr>
                </a:solidFill>
                <a:cs typeface="Arial" panose="020B0604020202020204" pitchFamily="34" charset="0"/>
              </a:rPr>
              <a:t>03</a:t>
            </a:r>
            <a:r>
              <a:rPr lang="nb-NO" sz="2800" b="1" dirty="0" smtClean="0">
                <a:solidFill>
                  <a:schemeClr val="bg2">
                    <a:lumMod val="75000"/>
                  </a:schemeClr>
                </a:solidFill>
                <a:cs typeface="Arial" panose="020B0604020202020204" pitchFamily="34" charset="0"/>
              </a:rPr>
              <a:t>.07.202</a:t>
            </a:r>
            <a:r>
              <a:rPr lang="el-GR" sz="2800" b="1" dirty="0">
                <a:solidFill>
                  <a:schemeClr val="bg2">
                    <a:lumMod val="75000"/>
                  </a:schemeClr>
                </a:solidFill>
                <a:cs typeface="Arial" panose="020B0604020202020204" pitchFamily="34" charset="0"/>
              </a:rPr>
              <a:t>4</a:t>
            </a: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8757"/>
            <a:ext cx="3304672" cy="2478505"/>
          </a:xfrm>
          <a:prstGeom prst="rect">
            <a:avLst/>
          </a:prstGeom>
        </p:spPr>
      </p:pic>
      <p:sp>
        <p:nvSpPr>
          <p:cNvPr id="10" name="Ορθογώνιο 9"/>
          <p:cNvSpPr/>
          <p:nvPr/>
        </p:nvSpPr>
        <p:spPr>
          <a:xfrm>
            <a:off x="1570467" y="2657876"/>
            <a:ext cx="21579397" cy="9264075"/>
          </a:xfrm>
          <a:prstGeom prst="rect">
            <a:avLst/>
          </a:prstGeom>
        </p:spPr>
        <p:txBody>
          <a:bodyPr wrap="square">
            <a:spAutoFit/>
          </a:bodyPr>
          <a:lstStyle/>
          <a:p>
            <a:pPr algn="ctr"/>
            <a:r>
              <a:rPr lang="el-GR" sz="4000" b="1" dirty="0" smtClean="0">
                <a:solidFill>
                  <a:srgbClr val="0573BA"/>
                </a:solidFill>
                <a:ea typeface="+mj-ea"/>
                <a:cs typeface="+mj-cs"/>
              </a:rPr>
              <a:t>4.1.  Σύνταξη Προσχεδίου</a:t>
            </a:r>
            <a:r>
              <a:rPr lang="en-US" sz="4000" b="1" dirty="0" smtClean="0">
                <a:solidFill>
                  <a:srgbClr val="0573BA"/>
                </a:solidFill>
                <a:ea typeface="+mj-ea"/>
                <a:cs typeface="+mj-cs"/>
              </a:rPr>
              <a:t> </a:t>
            </a:r>
            <a:r>
              <a:rPr lang="el-GR" sz="4000" b="1" dirty="0" smtClean="0">
                <a:solidFill>
                  <a:srgbClr val="0573BA"/>
                </a:solidFill>
                <a:ea typeface="+mj-ea"/>
                <a:cs typeface="+mj-cs"/>
              </a:rPr>
              <a:t>Τελικής </a:t>
            </a:r>
            <a:r>
              <a:rPr lang="el-GR" sz="4000" b="1" dirty="0">
                <a:solidFill>
                  <a:srgbClr val="0573BA"/>
                </a:solidFill>
                <a:ea typeface="+mj-ea"/>
                <a:cs typeface="+mj-cs"/>
              </a:rPr>
              <a:t>Έκθεσης Προγράμματος</a:t>
            </a:r>
          </a:p>
          <a:p>
            <a:pPr algn="just"/>
            <a:endParaRPr lang="el-GR" sz="3600" dirty="0"/>
          </a:p>
          <a:p>
            <a:pPr algn="just"/>
            <a:r>
              <a:rPr lang="el-GR" sz="4000" dirty="0" smtClean="0"/>
              <a:t>Περιλαμβάνονται δαπάνες από </a:t>
            </a:r>
            <a:r>
              <a:rPr lang="el-GR" sz="4000" b="1" dirty="0" smtClean="0"/>
              <a:t>1/7/2024</a:t>
            </a:r>
            <a:r>
              <a:rPr lang="el-GR" sz="4000" dirty="0" smtClean="0"/>
              <a:t> έως </a:t>
            </a:r>
            <a:r>
              <a:rPr lang="el-GR" sz="4000" b="1" dirty="0" smtClean="0"/>
              <a:t>την υποβολή του Προσχεδίου</a:t>
            </a:r>
          </a:p>
          <a:p>
            <a:pPr algn="just"/>
            <a:endParaRPr lang="el-GR" sz="4000" dirty="0" smtClean="0"/>
          </a:p>
          <a:p>
            <a:pPr algn="just"/>
            <a:r>
              <a:rPr lang="el-GR" sz="4000" dirty="0" smtClean="0"/>
              <a:t>Επίσης : </a:t>
            </a:r>
          </a:p>
          <a:p>
            <a:pPr marL="571500" indent="-571500" algn="just">
              <a:buFont typeface="Wingdings" panose="05000000000000000000" pitchFamily="2" charset="2"/>
              <a:buChar char="Ø"/>
            </a:pPr>
            <a:r>
              <a:rPr lang="el-GR" sz="4000" dirty="0" smtClean="0"/>
              <a:t>Πραγματοποιείται πρόβλεψη δαπανών έως 15/04/2025</a:t>
            </a:r>
          </a:p>
          <a:p>
            <a:pPr algn="just"/>
            <a:endParaRPr lang="en-US" sz="4000" dirty="0"/>
          </a:p>
          <a:p>
            <a:pPr marL="571500" indent="-571500" algn="just">
              <a:buFont typeface="Wingdings" panose="05000000000000000000" pitchFamily="2" charset="2"/>
              <a:buChar char="Ø"/>
            </a:pPr>
            <a:r>
              <a:rPr lang="el-GR" sz="4000" dirty="0" smtClean="0"/>
              <a:t>Ακολουθεί τη δομή του </a:t>
            </a:r>
            <a:r>
              <a:rPr lang="en-US" sz="4000" dirty="0" smtClean="0"/>
              <a:t>IFR (</a:t>
            </a:r>
            <a:r>
              <a:rPr lang="el-GR" sz="4000" dirty="0" smtClean="0"/>
              <a:t>χωρίς </a:t>
            </a:r>
            <a:r>
              <a:rPr lang="en-US" sz="4000" dirty="0" smtClean="0"/>
              <a:t>proposed expenditure</a:t>
            </a:r>
            <a:r>
              <a:rPr lang="el-GR" sz="4000" dirty="0" smtClean="0"/>
              <a:t> - </a:t>
            </a:r>
            <a:r>
              <a:rPr lang="en-US" sz="4000" dirty="0" smtClean="0"/>
              <a:t>Part B):</a:t>
            </a:r>
            <a:endParaRPr lang="el-GR" sz="4000" dirty="0" smtClean="0"/>
          </a:p>
          <a:p>
            <a:pPr algn="just"/>
            <a:endParaRPr lang="el-GR" sz="4000" dirty="0"/>
          </a:p>
          <a:p>
            <a:pPr marL="571500" indent="-571500" algn="just">
              <a:buFont typeface="Wingdings" panose="05000000000000000000" pitchFamily="2" charset="2"/>
              <a:buChar char="§"/>
            </a:pPr>
            <a:r>
              <a:rPr lang="el-GR" sz="4000" i="1" dirty="0" err="1" smtClean="0"/>
              <a:t>Πραγματοποιηθείσες</a:t>
            </a:r>
            <a:r>
              <a:rPr lang="el-GR" sz="4000" i="1" dirty="0" smtClean="0"/>
              <a:t> Δαπάνες - </a:t>
            </a:r>
            <a:r>
              <a:rPr lang="en-US" sz="4000" i="1" dirty="0" smtClean="0"/>
              <a:t>Incurred </a:t>
            </a:r>
            <a:r>
              <a:rPr lang="en-US" sz="4000" i="1" dirty="0"/>
              <a:t>expenditure </a:t>
            </a:r>
            <a:r>
              <a:rPr lang="en-US" sz="4000" dirty="0"/>
              <a:t>: </a:t>
            </a:r>
            <a:r>
              <a:rPr lang="en-US" sz="4000" dirty="0" smtClean="0"/>
              <a:t>Part A, </a:t>
            </a:r>
            <a:r>
              <a:rPr lang="el-GR" sz="4000" dirty="0" smtClean="0"/>
              <a:t>Μόνο για την τελευταία περίοδο αναφοράς</a:t>
            </a:r>
            <a:endParaRPr lang="en-US" sz="4000" dirty="0" smtClean="0"/>
          </a:p>
          <a:p>
            <a:pPr marL="571500" indent="-571500" algn="just">
              <a:buFont typeface="Wingdings" panose="05000000000000000000" pitchFamily="2" charset="2"/>
              <a:buChar char="§"/>
            </a:pPr>
            <a:r>
              <a:rPr lang="el-GR" sz="4000" i="1" dirty="0" smtClean="0"/>
              <a:t>Προσαρμογές - </a:t>
            </a:r>
            <a:r>
              <a:rPr lang="en-US" sz="4000" i="1" dirty="0" smtClean="0"/>
              <a:t>Adjustments</a:t>
            </a:r>
            <a:r>
              <a:rPr lang="en-US" sz="4000" dirty="0" smtClean="0"/>
              <a:t> </a:t>
            </a:r>
            <a:r>
              <a:rPr lang="el-GR" sz="4000" dirty="0" smtClean="0"/>
              <a:t>: Να αιτιολογούνται αναλυτικά</a:t>
            </a:r>
            <a:endParaRPr lang="en-US" sz="4000" dirty="0"/>
          </a:p>
          <a:p>
            <a:pPr marL="571500" indent="-571500" algn="just">
              <a:lnSpc>
                <a:spcPct val="150000"/>
              </a:lnSpc>
              <a:buFont typeface="Wingdings" panose="05000000000000000000" pitchFamily="2" charset="2"/>
              <a:buChar char="§"/>
            </a:pPr>
            <a:r>
              <a:rPr lang="el-GR" sz="4000" i="1" dirty="0" smtClean="0"/>
              <a:t>Τόκοι - </a:t>
            </a:r>
            <a:r>
              <a:rPr lang="en-US" sz="4000" i="1" dirty="0" smtClean="0"/>
              <a:t>Interest earned </a:t>
            </a:r>
            <a:r>
              <a:rPr lang="el-GR" sz="4000" dirty="0" smtClean="0"/>
              <a:t>: Για το 2024, εκτίμηση για το μέρος του 2025 μέχρι την υποβολή του </a:t>
            </a:r>
            <a:r>
              <a:rPr lang="en-US" sz="4000" dirty="0" smtClean="0"/>
              <a:t>FPR</a:t>
            </a:r>
            <a:endParaRPr lang="el-GR" sz="4000" dirty="0" smtClean="0"/>
          </a:p>
        </p:txBody>
      </p:sp>
      <p:pic>
        <p:nvPicPr>
          <p:cNvPr id="2" name="Εικόνα 1"/>
          <p:cNvPicPr>
            <a:picLocks noChangeAspect="1"/>
          </p:cNvPicPr>
          <p:nvPr/>
        </p:nvPicPr>
        <p:blipFill>
          <a:blip r:embed="rId4"/>
          <a:stretch>
            <a:fillRect/>
          </a:stretch>
        </p:blipFill>
        <p:spPr>
          <a:xfrm>
            <a:off x="18385652" y="540997"/>
            <a:ext cx="3773751" cy="1700931"/>
          </a:xfrm>
          <a:prstGeom prst="rect">
            <a:avLst/>
          </a:prstGeom>
        </p:spPr>
      </p:pic>
    </p:spTree>
    <p:extLst>
      <p:ext uri="{BB962C8B-B14F-4D97-AF65-F5344CB8AC3E}">
        <p14:creationId xmlns:p14="http://schemas.microsoft.com/office/powerpoint/2010/main" val="3479112563"/>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5" end="5"/>
                                            </p:txEl>
                                          </p:spTgt>
                                        </p:tgtEl>
                                        <p:attrNameLst>
                                          <p:attrName>style.visibility</p:attrName>
                                        </p:attrNameLst>
                                      </p:cBhvr>
                                      <p:to>
                                        <p:strVal val="visible"/>
                                      </p:to>
                                    </p:set>
                                    <p:animEffect transition="in" filter="fade">
                                      <p:cBhvr>
                                        <p:cTn id="7" dur="500"/>
                                        <p:tgtEl>
                                          <p:spTgt spid="10">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7" end="7"/>
                                            </p:txEl>
                                          </p:spTgt>
                                        </p:tgtEl>
                                        <p:attrNameLst>
                                          <p:attrName>style.visibility</p:attrName>
                                        </p:attrNameLst>
                                      </p:cBhvr>
                                      <p:to>
                                        <p:strVal val="visible"/>
                                      </p:to>
                                    </p:set>
                                    <p:animEffect transition="in" filter="fade">
                                      <p:cBhvr>
                                        <p:cTn id="12" dur="500"/>
                                        <p:tgtEl>
                                          <p:spTgt spid="10">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9" end="9"/>
                                            </p:txEl>
                                          </p:spTgt>
                                        </p:tgtEl>
                                        <p:attrNameLst>
                                          <p:attrName>style.visibility</p:attrName>
                                        </p:attrNameLst>
                                      </p:cBhvr>
                                      <p:to>
                                        <p:strVal val="visible"/>
                                      </p:to>
                                    </p:set>
                                    <p:animEffect transition="in" filter="fade">
                                      <p:cBhvr>
                                        <p:cTn id="17" dur="500"/>
                                        <p:tgtEl>
                                          <p:spTgt spid="10">
                                            <p:txEl>
                                              <p:pRg st="9" end="9"/>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0">
                                            <p:txEl>
                                              <p:pRg st="10" end="10"/>
                                            </p:txEl>
                                          </p:spTgt>
                                        </p:tgtEl>
                                        <p:attrNameLst>
                                          <p:attrName>style.visibility</p:attrName>
                                        </p:attrNameLst>
                                      </p:cBhvr>
                                      <p:to>
                                        <p:strVal val="visible"/>
                                      </p:to>
                                    </p:set>
                                    <p:animEffect transition="in" filter="fade">
                                      <p:cBhvr>
                                        <p:cTn id="20" dur="500"/>
                                        <p:tgtEl>
                                          <p:spTgt spid="10">
                                            <p:txEl>
                                              <p:pRg st="10" end="10"/>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0">
                                            <p:txEl>
                                              <p:pRg st="11" end="11"/>
                                            </p:txEl>
                                          </p:spTgt>
                                        </p:tgtEl>
                                        <p:attrNameLst>
                                          <p:attrName>style.visibility</p:attrName>
                                        </p:attrNameLst>
                                      </p:cBhvr>
                                      <p:to>
                                        <p:strVal val="visible"/>
                                      </p:to>
                                    </p:set>
                                    <p:animEffect transition="in" filter="fade">
                                      <p:cBhvr>
                                        <p:cTn id="23" dur="500"/>
                                        <p:tgtEl>
                                          <p:spTgt spid="10">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smtClean="0">
                <a:solidFill>
                  <a:schemeClr val="bg2">
                    <a:lumMod val="75000"/>
                  </a:schemeClr>
                </a:solidFill>
                <a:cs typeface="Arial" panose="020B0604020202020204" pitchFamily="34" charset="0"/>
              </a:rPr>
              <a:t>03</a:t>
            </a:r>
            <a:r>
              <a:rPr lang="nb-NO" sz="2800" b="1" dirty="0" smtClean="0">
                <a:solidFill>
                  <a:schemeClr val="bg2">
                    <a:lumMod val="75000"/>
                  </a:schemeClr>
                </a:solidFill>
                <a:cs typeface="Arial" panose="020B0604020202020204" pitchFamily="34" charset="0"/>
              </a:rPr>
              <a:t>.0</a:t>
            </a:r>
            <a:r>
              <a:rPr lang="el-GR" sz="2800" b="1" dirty="0" smtClean="0">
                <a:solidFill>
                  <a:schemeClr val="bg2">
                    <a:lumMod val="75000"/>
                  </a:schemeClr>
                </a:solidFill>
                <a:cs typeface="Arial" panose="020B0604020202020204" pitchFamily="34" charset="0"/>
              </a:rPr>
              <a:t>7</a:t>
            </a:r>
            <a:r>
              <a:rPr lang="nb-NO" sz="2800" b="1" dirty="0" smtClean="0">
                <a:solidFill>
                  <a:schemeClr val="bg2">
                    <a:lumMod val="75000"/>
                  </a:schemeClr>
                </a:solidFill>
                <a:cs typeface="Arial" panose="020B0604020202020204" pitchFamily="34" charset="0"/>
              </a:rPr>
              <a:t>.2024</a:t>
            </a:r>
            <a:endParaRPr lang="nb-NO" sz="2800" b="1" dirty="0">
              <a:solidFill>
                <a:schemeClr val="bg2">
                  <a:lumMod val="75000"/>
                </a:schemeClr>
              </a:solidFill>
              <a:cs typeface="Arial" panose="020B0604020202020204" pitchFamily="34" charset="0"/>
            </a:endParaRP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8757"/>
            <a:ext cx="3304672" cy="2478505"/>
          </a:xfrm>
          <a:prstGeom prst="rect">
            <a:avLst/>
          </a:prstGeom>
        </p:spPr>
      </p:pic>
      <p:sp>
        <p:nvSpPr>
          <p:cNvPr id="10" name="Ορθογώνιο 9"/>
          <p:cNvSpPr/>
          <p:nvPr/>
        </p:nvSpPr>
        <p:spPr>
          <a:xfrm>
            <a:off x="647700" y="3004727"/>
            <a:ext cx="21872026" cy="6801862"/>
          </a:xfrm>
          <a:prstGeom prst="rect">
            <a:avLst/>
          </a:prstGeom>
        </p:spPr>
        <p:txBody>
          <a:bodyPr wrap="square">
            <a:spAutoFit/>
          </a:bodyPr>
          <a:lstStyle/>
          <a:p>
            <a:pPr algn="ctr"/>
            <a:r>
              <a:rPr lang="el-GR" sz="4000" b="1" dirty="0" smtClean="0">
                <a:solidFill>
                  <a:srgbClr val="0573BA"/>
                </a:solidFill>
                <a:ea typeface="+mj-ea"/>
                <a:cs typeface="+mj-cs"/>
              </a:rPr>
              <a:t>4.2. Σύνταξη Προσχεδίου Τελικής </a:t>
            </a:r>
            <a:r>
              <a:rPr lang="el-GR" sz="4000" b="1" dirty="0">
                <a:solidFill>
                  <a:srgbClr val="0573BA"/>
                </a:solidFill>
                <a:ea typeface="+mj-ea"/>
                <a:cs typeface="+mj-cs"/>
              </a:rPr>
              <a:t>Έκθεσης Προγράμματος</a:t>
            </a:r>
          </a:p>
          <a:p>
            <a:pPr algn="just"/>
            <a:endParaRPr lang="el-GR" sz="3600" b="1" dirty="0" smtClean="0"/>
          </a:p>
          <a:p>
            <a:pPr algn="just"/>
            <a:r>
              <a:rPr lang="el-GR" sz="3600" b="1" dirty="0" smtClean="0"/>
              <a:t>Αποτύπωση στο ΟΠΣ:</a:t>
            </a:r>
          </a:p>
          <a:p>
            <a:pPr marL="571500" indent="-571500" algn="just">
              <a:buFontTx/>
              <a:buChar char="-"/>
            </a:pPr>
            <a:r>
              <a:rPr lang="el-GR" sz="3600" dirty="0" smtClean="0"/>
              <a:t>Το σύνολο των οικονομικών στοιχείων των έργων : </a:t>
            </a:r>
            <a:r>
              <a:rPr lang="el-GR" sz="3600" b="1" dirty="0" smtClean="0"/>
              <a:t>Δαπάνες – Διορθώσεις</a:t>
            </a:r>
          </a:p>
          <a:p>
            <a:pPr marL="571500" indent="-571500" algn="just">
              <a:buFontTx/>
              <a:buChar char="-"/>
            </a:pPr>
            <a:r>
              <a:rPr lang="el-GR" sz="3600" dirty="0" smtClean="0"/>
              <a:t>Διακριτές Εγγραφές - </a:t>
            </a:r>
            <a:r>
              <a:rPr lang="el-GR" sz="3600" b="1" dirty="0" smtClean="0"/>
              <a:t>Χωρίς Συμψηφισμούς </a:t>
            </a:r>
          </a:p>
          <a:p>
            <a:pPr algn="just"/>
            <a:endParaRPr lang="el-GR" sz="3600" dirty="0" smtClean="0"/>
          </a:p>
          <a:p>
            <a:pPr algn="just"/>
            <a:r>
              <a:rPr lang="el-GR" sz="3600" b="1" i="1" dirty="0" smtClean="0"/>
              <a:t>Οι </a:t>
            </a:r>
            <a:r>
              <a:rPr lang="el-GR" sz="3600" b="1" i="1" dirty="0"/>
              <a:t>διορθώσεις αποτελούν ιδιαίτερο στοιχείο τόσο στη κατάρτιση της Οικονομικής Έκθεσης όσο και στην εξέταση από την Επιτροπή του ΕΟΧ </a:t>
            </a:r>
          </a:p>
          <a:p>
            <a:pPr algn="just"/>
            <a:endParaRPr lang="el-GR" sz="3600" dirty="0"/>
          </a:p>
          <a:p>
            <a:pPr algn="just"/>
            <a:r>
              <a:rPr lang="el-GR" sz="3600" b="1" i="1" dirty="0"/>
              <a:t>Για το λόγο αυτό δεν επιτρέπονται διορθωτικές (αρνητικές) </a:t>
            </a:r>
            <a:r>
              <a:rPr lang="el-GR" sz="3600" b="1" i="1" dirty="0" smtClean="0"/>
              <a:t>στα </a:t>
            </a:r>
            <a:r>
              <a:rPr lang="el-GR" sz="3600" b="1" i="1" dirty="0"/>
              <a:t>ΔΔΔ αλλά καταγράφονται στο ΟΠΣ από τον ΔΠ με ΔΚΔ, ιδίως </a:t>
            </a:r>
            <a:r>
              <a:rPr lang="el-GR" sz="3600" b="1" i="1" dirty="0" smtClean="0"/>
              <a:t>εγγραφές στις </a:t>
            </a:r>
            <a:r>
              <a:rPr lang="el-GR" sz="3600" b="1" i="1" dirty="0"/>
              <a:t>περιπτώσεις που τα ΔΔΔ έχουν περιληφθεί σε Οικονομική </a:t>
            </a:r>
            <a:r>
              <a:rPr lang="el-GR" sz="3600" b="1" i="1" dirty="0" smtClean="0"/>
              <a:t>Έκθεση.</a:t>
            </a:r>
            <a:endParaRPr lang="el-GR" sz="3600" b="1" i="1" dirty="0"/>
          </a:p>
        </p:txBody>
      </p:sp>
      <p:pic>
        <p:nvPicPr>
          <p:cNvPr id="2" name="Εικόνα 1"/>
          <p:cNvPicPr>
            <a:picLocks noChangeAspect="1"/>
          </p:cNvPicPr>
          <p:nvPr/>
        </p:nvPicPr>
        <p:blipFill>
          <a:blip r:embed="rId4"/>
          <a:stretch>
            <a:fillRect/>
          </a:stretch>
        </p:blipFill>
        <p:spPr>
          <a:xfrm>
            <a:off x="18369850" y="347591"/>
            <a:ext cx="3773751" cy="1700931"/>
          </a:xfrm>
          <a:prstGeom prst="rect">
            <a:avLst/>
          </a:prstGeom>
        </p:spPr>
      </p:pic>
    </p:spTree>
    <p:extLst>
      <p:ext uri="{BB962C8B-B14F-4D97-AF65-F5344CB8AC3E}">
        <p14:creationId xmlns:p14="http://schemas.microsoft.com/office/powerpoint/2010/main" val="2548084019"/>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animEffect transition="in" filter="fade">
                                      <p:cBhvr>
                                        <p:cTn id="7" dur="500"/>
                                        <p:tgtEl>
                                          <p:spTgt spid="10">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4" end="4"/>
                                            </p:txEl>
                                          </p:spTgt>
                                        </p:tgtEl>
                                        <p:attrNameLst>
                                          <p:attrName>style.visibility</p:attrName>
                                        </p:attrNameLst>
                                      </p:cBhvr>
                                      <p:to>
                                        <p:strVal val="visible"/>
                                      </p:to>
                                    </p:set>
                                    <p:animEffect transition="in" filter="fade">
                                      <p:cBhvr>
                                        <p:cTn id="12" dur="500"/>
                                        <p:tgtEl>
                                          <p:spTgt spid="10">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6" end="6"/>
                                            </p:txEl>
                                          </p:spTgt>
                                        </p:tgtEl>
                                        <p:attrNameLst>
                                          <p:attrName>style.visibility</p:attrName>
                                        </p:attrNameLst>
                                      </p:cBhvr>
                                      <p:to>
                                        <p:strVal val="visible"/>
                                      </p:to>
                                    </p:set>
                                    <p:animEffect transition="in" filter="fade">
                                      <p:cBhvr>
                                        <p:cTn id="17" dur="500"/>
                                        <p:tgtEl>
                                          <p:spTgt spid="10">
                                            <p:txEl>
                                              <p:pRg st="6" end="6"/>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0">
                                            <p:txEl>
                                              <p:pRg st="8" end="8"/>
                                            </p:txEl>
                                          </p:spTgt>
                                        </p:tgtEl>
                                        <p:attrNameLst>
                                          <p:attrName>style.visibility</p:attrName>
                                        </p:attrNameLst>
                                      </p:cBhvr>
                                      <p:to>
                                        <p:strVal val="visible"/>
                                      </p:to>
                                    </p:set>
                                    <p:animEffect transition="in" filter="fade">
                                      <p:cBhvr>
                                        <p:cTn id="20" dur="500"/>
                                        <p:tgtEl>
                                          <p:spTgt spid="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smtClean="0">
                <a:solidFill>
                  <a:schemeClr val="bg2">
                    <a:lumMod val="75000"/>
                  </a:schemeClr>
                </a:solidFill>
                <a:cs typeface="Arial" panose="020B0604020202020204" pitchFamily="34" charset="0"/>
              </a:rPr>
              <a:t>0</a:t>
            </a:r>
            <a:r>
              <a:rPr lang="en-US" sz="2800" b="1" dirty="0" smtClean="0">
                <a:solidFill>
                  <a:schemeClr val="bg2">
                    <a:lumMod val="75000"/>
                  </a:schemeClr>
                </a:solidFill>
                <a:cs typeface="Arial" panose="020B0604020202020204" pitchFamily="34" charset="0"/>
              </a:rPr>
              <a:t>3</a:t>
            </a:r>
            <a:r>
              <a:rPr lang="nb-NO" sz="2800" b="1" dirty="0" smtClean="0">
                <a:solidFill>
                  <a:schemeClr val="bg2">
                    <a:lumMod val="75000"/>
                  </a:schemeClr>
                </a:solidFill>
                <a:cs typeface="Arial" panose="020B0604020202020204" pitchFamily="34" charset="0"/>
              </a:rPr>
              <a:t>.07.2024</a:t>
            </a:r>
            <a:endParaRPr lang="nb-NO" sz="2800" b="1" dirty="0">
              <a:solidFill>
                <a:schemeClr val="bg2">
                  <a:lumMod val="75000"/>
                </a:schemeClr>
              </a:solidFill>
              <a:cs typeface="Arial" panose="020B0604020202020204" pitchFamily="34" charset="0"/>
            </a:endParaRP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8757"/>
            <a:ext cx="3304672" cy="2478505"/>
          </a:xfrm>
          <a:prstGeom prst="rect">
            <a:avLst/>
          </a:prstGeom>
        </p:spPr>
      </p:pic>
      <p:pic>
        <p:nvPicPr>
          <p:cNvPr id="2" name="Εικόνα 1"/>
          <p:cNvPicPr>
            <a:picLocks noChangeAspect="1"/>
          </p:cNvPicPr>
          <p:nvPr/>
        </p:nvPicPr>
        <p:blipFill>
          <a:blip r:embed="rId4"/>
          <a:stretch>
            <a:fillRect/>
          </a:stretch>
        </p:blipFill>
        <p:spPr>
          <a:xfrm>
            <a:off x="17390524" y="288757"/>
            <a:ext cx="4883319" cy="2200847"/>
          </a:xfrm>
          <a:prstGeom prst="rect">
            <a:avLst/>
          </a:prstGeom>
        </p:spPr>
      </p:pic>
      <p:sp>
        <p:nvSpPr>
          <p:cNvPr id="3" name="Ορθογώνιο 2"/>
          <p:cNvSpPr/>
          <p:nvPr/>
        </p:nvSpPr>
        <p:spPr>
          <a:xfrm>
            <a:off x="6096000" y="5848445"/>
            <a:ext cx="12188825" cy="646203"/>
          </a:xfrm>
          <a:prstGeom prst="rect">
            <a:avLst/>
          </a:prstGeom>
        </p:spPr>
        <p:txBody>
          <a:bodyPr>
            <a:spAutoFit/>
          </a:bodyPr>
          <a:lstStyle/>
          <a:p>
            <a:endParaRPr lang="el-GR" dirty="0"/>
          </a:p>
        </p:txBody>
      </p:sp>
      <p:sp>
        <p:nvSpPr>
          <p:cNvPr id="6" name="TextBox 5"/>
          <p:cNvSpPr txBox="1"/>
          <p:nvPr/>
        </p:nvSpPr>
        <p:spPr>
          <a:xfrm>
            <a:off x="1238250" y="2489604"/>
            <a:ext cx="20364450" cy="7786747"/>
          </a:xfrm>
          <a:prstGeom prst="rect">
            <a:avLst/>
          </a:prstGeom>
          <a:noFill/>
        </p:spPr>
        <p:txBody>
          <a:bodyPr wrap="square" rtlCol="0">
            <a:spAutoFit/>
          </a:bodyPr>
          <a:lstStyle/>
          <a:p>
            <a:pPr algn="ctr"/>
            <a:r>
              <a:rPr lang="el-GR" sz="4000" b="1" dirty="0" smtClean="0">
                <a:solidFill>
                  <a:srgbClr val="0573BA"/>
                </a:solidFill>
                <a:ea typeface="+mj-ea"/>
                <a:cs typeface="+mj-cs"/>
              </a:rPr>
              <a:t>5. Προσαρμογές στην </a:t>
            </a:r>
            <a:r>
              <a:rPr lang="en-US" sz="4000" b="1" dirty="0" smtClean="0">
                <a:solidFill>
                  <a:srgbClr val="0573BA"/>
                </a:solidFill>
                <a:ea typeface="+mj-ea"/>
                <a:cs typeface="+mj-cs"/>
              </a:rPr>
              <a:t>GrACE</a:t>
            </a:r>
            <a:r>
              <a:rPr lang="el-GR" sz="4000" b="1" dirty="0" smtClean="0">
                <a:solidFill>
                  <a:srgbClr val="0573BA"/>
                </a:solidFill>
                <a:ea typeface="+mj-ea"/>
                <a:cs typeface="+mj-cs"/>
              </a:rPr>
              <a:t>  </a:t>
            </a:r>
            <a:r>
              <a:rPr lang="en-US" sz="4000" b="1" dirty="0" smtClean="0">
                <a:solidFill>
                  <a:srgbClr val="0573BA"/>
                </a:solidFill>
                <a:ea typeface="+mj-ea"/>
                <a:cs typeface="+mj-cs"/>
              </a:rPr>
              <a:t>(</a:t>
            </a:r>
            <a:r>
              <a:rPr lang="el-GR" sz="4000" b="1" dirty="0" smtClean="0">
                <a:solidFill>
                  <a:srgbClr val="0573BA"/>
                </a:solidFill>
                <a:ea typeface="+mj-ea"/>
                <a:cs typeface="+mj-cs"/>
              </a:rPr>
              <a:t>τελευταίο </a:t>
            </a:r>
            <a:r>
              <a:rPr lang="en-US" sz="4000" b="1" dirty="0" smtClean="0">
                <a:solidFill>
                  <a:srgbClr val="0573BA"/>
                </a:solidFill>
                <a:ea typeface="+mj-ea"/>
                <a:cs typeface="+mj-cs"/>
              </a:rPr>
              <a:t>IFR </a:t>
            </a:r>
            <a:r>
              <a:rPr lang="en-US" sz="4000" b="1" dirty="0">
                <a:solidFill>
                  <a:srgbClr val="0573BA"/>
                </a:solidFill>
                <a:ea typeface="+mj-ea"/>
                <a:cs typeface="+mj-cs"/>
              </a:rPr>
              <a:t>/ FPR Annex 1)</a:t>
            </a:r>
          </a:p>
          <a:p>
            <a:r>
              <a:rPr lang="el-GR" sz="3600" b="1" dirty="0" smtClean="0">
                <a:solidFill>
                  <a:srgbClr val="0E3B74"/>
                </a:solidFill>
                <a:latin typeface="Arial" panose="020B0604020202020204" pitchFamily="34" charset="0"/>
              </a:rPr>
              <a:t>Τύποι Προσαρμογών</a:t>
            </a:r>
            <a:endParaRPr lang="en-GB" sz="3600" dirty="0">
              <a:solidFill>
                <a:srgbClr val="0E3B74"/>
              </a:solidFill>
              <a:latin typeface="Arial" panose="020B0604020202020204" pitchFamily="34" charset="0"/>
            </a:endParaRPr>
          </a:p>
          <a:p>
            <a:endParaRPr lang="el-GR" sz="3200" dirty="0">
              <a:solidFill>
                <a:srgbClr val="000000"/>
              </a:solidFill>
              <a:latin typeface="Arial" panose="020B0604020202020204" pitchFamily="34" charset="0"/>
            </a:endParaRPr>
          </a:p>
          <a:p>
            <a:pPr marL="571500" indent="-571500">
              <a:buFont typeface="Arial" panose="020B0604020202020204" pitchFamily="34" charset="0"/>
              <a:buChar char="•"/>
            </a:pPr>
            <a:r>
              <a:rPr lang="el-GR" sz="3600" dirty="0">
                <a:solidFill>
                  <a:srgbClr val="1E1E1C"/>
                </a:solidFill>
                <a:latin typeface="Arial" panose="020B0604020202020204" pitchFamily="34" charset="0"/>
              </a:rPr>
              <a:t>Προσαρμογή λόγω </a:t>
            </a:r>
            <a:r>
              <a:rPr lang="el-GR" sz="3600" dirty="0" smtClean="0">
                <a:solidFill>
                  <a:srgbClr val="1E1E1C"/>
                </a:solidFill>
                <a:latin typeface="Arial" panose="020B0604020202020204" pitchFamily="34" charset="0"/>
              </a:rPr>
              <a:t>παρατυπίας					</a:t>
            </a:r>
            <a:r>
              <a:rPr lang="el-GR" sz="3600" dirty="0" smtClean="0">
                <a:solidFill>
                  <a:srgbClr val="FF0000"/>
                </a:solidFill>
                <a:latin typeface="Arial" panose="020B0604020202020204" pitchFamily="34" charset="0"/>
              </a:rPr>
              <a:t>Πάντα αρνητική</a:t>
            </a:r>
            <a:r>
              <a:rPr lang="en-GB" sz="3600" dirty="0" smtClean="0">
                <a:solidFill>
                  <a:srgbClr val="FF0000"/>
                </a:solidFill>
                <a:latin typeface="Arial" panose="020B0604020202020204" pitchFamily="34" charset="0"/>
              </a:rPr>
              <a:t> </a:t>
            </a:r>
            <a:r>
              <a:rPr lang="en-GB" sz="3600" dirty="0">
                <a:solidFill>
                  <a:srgbClr val="FF0000"/>
                </a:solidFill>
                <a:latin typeface="Arial" panose="020B0604020202020204" pitchFamily="34" charset="0"/>
              </a:rPr>
              <a:t>(-)</a:t>
            </a:r>
          </a:p>
          <a:p>
            <a:pPr marL="571500" indent="-571500">
              <a:buFont typeface="Arial" panose="020B0604020202020204" pitchFamily="34" charset="0"/>
              <a:buChar char="•"/>
            </a:pPr>
            <a:endParaRPr lang="en-GB" sz="3600" dirty="0" smtClean="0">
              <a:solidFill>
                <a:srgbClr val="1E1E1C"/>
              </a:solidFill>
              <a:latin typeface="Arial" panose="020B0604020202020204" pitchFamily="34" charset="0"/>
            </a:endParaRPr>
          </a:p>
          <a:p>
            <a:pPr marL="571500" indent="-571500">
              <a:buFont typeface="Arial" panose="020B0604020202020204" pitchFamily="34" charset="0"/>
              <a:buChar char="•"/>
            </a:pPr>
            <a:r>
              <a:rPr lang="el-GR" sz="3600" dirty="0">
                <a:solidFill>
                  <a:srgbClr val="1E1E1C"/>
                </a:solidFill>
                <a:latin typeface="Arial" panose="020B0604020202020204" pitchFamily="34" charset="0"/>
              </a:rPr>
              <a:t>Προσαρμογή λόγω </a:t>
            </a:r>
            <a:r>
              <a:rPr lang="el-GR" sz="3600" dirty="0" smtClean="0">
                <a:solidFill>
                  <a:srgbClr val="1E1E1C"/>
                </a:solidFill>
                <a:latin typeface="Arial" panose="020B0604020202020204" pitchFamily="34" charset="0"/>
              </a:rPr>
              <a:t>μη δηλωθείσας μέχρι τώρα παρατυπίας 		</a:t>
            </a:r>
            <a:r>
              <a:rPr lang="el-GR" sz="3600" dirty="0">
                <a:solidFill>
                  <a:srgbClr val="FF0000"/>
                </a:solidFill>
                <a:latin typeface="Arial" panose="020B0604020202020204" pitchFamily="34" charset="0"/>
              </a:rPr>
              <a:t> Πάντα αρνητική</a:t>
            </a:r>
            <a:r>
              <a:rPr lang="en-GB" sz="3600" dirty="0" smtClean="0">
                <a:solidFill>
                  <a:srgbClr val="FF0000"/>
                </a:solidFill>
                <a:latin typeface="Arial" panose="020B0604020202020204" pitchFamily="34" charset="0"/>
              </a:rPr>
              <a:t> </a:t>
            </a:r>
            <a:r>
              <a:rPr lang="en-GB" sz="3600" dirty="0">
                <a:solidFill>
                  <a:srgbClr val="FF0000"/>
                </a:solidFill>
                <a:latin typeface="Arial" panose="020B0604020202020204" pitchFamily="34" charset="0"/>
              </a:rPr>
              <a:t>(-)</a:t>
            </a:r>
          </a:p>
          <a:p>
            <a:pPr marL="571500" indent="-571500">
              <a:buFont typeface="Arial" panose="020B0604020202020204" pitchFamily="34" charset="0"/>
              <a:buChar char="•"/>
            </a:pPr>
            <a:endParaRPr lang="en-GB" sz="3600" dirty="0">
              <a:solidFill>
                <a:srgbClr val="1E1E1C"/>
              </a:solidFill>
              <a:latin typeface="Arial" panose="020B0604020202020204" pitchFamily="34" charset="0"/>
            </a:endParaRPr>
          </a:p>
          <a:p>
            <a:pPr marL="571500" indent="-571500">
              <a:buFont typeface="Arial" panose="020B0604020202020204" pitchFamily="34" charset="0"/>
              <a:buChar char="•"/>
            </a:pPr>
            <a:r>
              <a:rPr lang="el-GR" sz="3600" dirty="0" smtClean="0">
                <a:solidFill>
                  <a:srgbClr val="1E1E1C"/>
                </a:solidFill>
                <a:latin typeface="Arial" panose="020B0604020202020204" pitchFamily="34" charset="0"/>
              </a:rPr>
              <a:t>Επιστροφή μη δαπανηθέντων πόρων				</a:t>
            </a:r>
            <a:r>
              <a:rPr lang="el-GR" sz="3600" dirty="0">
                <a:solidFill>
                  <a:srgbClr val="FF0000"/>
                </a:solidFill>
                <a:latin typeface="Arial" panose="020B0604020202020204" pitchFamily="34" charset="0"/>
              </a:rPr>
              <a:t> Πάντα αρνητική </a:t>
            </a:r>
            <a:r>
              <a:rPr lang="en-GB" sz="3600" dirty="0" smtClean="0">
                <a:solidFill>
                  <a:srgbClr val="FF0000"/>
                </a:solidFill>
                <a:latin typeface="Arial" panose="020B0604020202020204" pitchFamily="34" charset="0"/>
              </a:rPr>
              <a:t> </a:t>
            </a:r>
            <a:r>
              <a:rPr lang="en-GB" sz="3600" dirty="0">
                <a:solidFill>
                  <a:srgbClr val="FF0000"/>
                </a:solidFill>
                <a:latin typeface="Arial" panose="020B0604020202020204" pitchFamily="34" charset="0"/>
              </a:rPr>
              <a:t>(-)</a:t>
            </a:r>
          </a:p>
          <a:p>
            <a:pPr marL="571500" indent="-571500">
              <a:buFont typeface="Arial" panose="020B0604020202020204" pitchFamily="34" charset="0"/>
              <a:buChar char="•"/>
            </a:pPr>
            <a:endParaRPr lang="en-GB" sz="3600" dirty="0">
              <a:solidFill>
                <a:srgbClr val="1E1E1C"/>
              </a:solidFill>
              <a:latin typeface="Arial" panose="020B0604020202020204" pitchFamily="34" charset="0"/>
            </a:endParaRPr>
          </a:p>
          <a:p>
            <a:pPr marL="571500" indent="-571500">
              <a:buFont typeface="Arial" panose="020B0604020202020204" pitchFamily="34" charset="0"/>
              <a:buChar char="•"/>
            </a:pPr>
            <a:r>
              <a:rPr lang="el-GR" sz="3600" dirty="0" smtClean="0">
                <a:solidFill>
                  <a:srgbClr val="1E1E1C"/>
                </a:solidFill>
                <a:latin typeface="Arial" panose="020B0604020202020204" pitchFamily="34" charset="0"/>
              </a:rPr>
              <a:t>Προσαρμογή λόγω μη (ή μερικής) ολοκλήρωσης έργου 		</a:t>
            </a:r>
            <a:r>
              <a:rPr lang="el-GR" sz="3600" dirty="0">
                <a:solidFill>
                  <a:srgbClr val="FF0000"/>
                </a:solidFill>
                <a:latin typeface="Arial" panose="020B0604020202020204" pitchFamily="34" charset="0"/>
              </a:rPr>
              <a:t> Πάντα αρνητική</a:t>
            </a:r>
            <a:r>
              <a:rPr lang="en-GB" sz="3600" dirty="0" smtClean="0">
                <a:solidFill>
                  <a:srgbClr val="FF0000"/>
                </a:solidFill>
                <a:latin typeface="Arial" panose="020B0604020202020204" pitchFamily="34" charset="0"/>
              </a:rPr>
              <a:t> </a:t>
            </a:r>
            <a:r>
              <a:rPr lang="en-GB" sz="3600" dirty="0">
                <a:solidFill>
                  <a:srgbClr val="FF0000"/>
                </a:solidFill>
                <a:latin typeface="Arial" panose="020B0604020202020204" pitchFamily="34" charset="0"/>
              </a:rPr>
              <a:t>(-)</a:t>
            </a:r>
          </a:p>
          <a:p>
            <a:pPr marL="571500" indent="-571500">
              <a:buFont typeface="Arial" panose="020B0604020202020204" pitchFamily="34" charset="0"/>
              <a:buChar char="•"/>
            </a:pPr>
            <a:endParaRPr lang="en-US" sz="3600" dirty="0">
              <a:solidFill>
                <a:srgbClr val="1E1E1C"/>
              </a:solidFill>
              <a:latin typeface="Arial" panose="020B0604020202020204" pitchFamily="34" charset="0"/>
            </a:endParaRPr>
          </a:p>
          <a:p>
            <a:pPr marL="571500" indent="-571500">
              <a:buFont typeface="Arial" panose="020B0604020202020204" pitchFamily="34" charset="0"/>
              <a:buChar char="•"/>
            </a:pPr>
            <a:r>
              <a:rPr lang="el-GR" sz="3600" dirty="0" smtClean="0">
                <a:solidFill>
                  <a:srgbClr val="1E1E1C"/>
                </a:solidFill>
                <a:latin typeface="Arial" panose="020B0604020202020204" pitchFamily="34" charset="0"/>
              </a:rPr>
              <a:t>Δαπάνη μη υποβληθείσα		</a:t>
            </a:r>
            <a:r>
              <a:rPr lang="el-GR" sz="3600" dirty="0">
                <a:solidFill>
                  <a:srgbClr val="1E1E1C"/>
                </a:solidFill>
                <a:latin typeface="Arial" panose="020B0604020202020204" pitchFamily="34" charset="0"/>
              </a:rPr>
              <a:t>	</a:t>
            </a:r>
            <a:r>
              <a:rPr lang="el-GR" sz="3600" dirty="0" smtClean="0">
                <a:solidFill>
                  <a:srgbClr val="1E1E1C"/>
                </a:solidFill>
                <a:latin typeface="Arial" panose="020B0604020202020204" pitchFamily="34" charset="0"/>
              </a:rPr>
              <a:t>		</a:t>
            </a:r>
            <a:r>
              <a:rPr lang="el-GR" sz="3600" dirty="0" smtClean="0">
                <a:solidFill>
                  <a:srgbClr val="00AF50"/>
                </a:solidFill>
                <a:latin typeface="Arial" panose="020B0604020202020204" pitchFamily="34" charset="0"/>
              </a:rPr>
              <a:t>Πάντα θετική </a:t>
            </a:r>
            <a:r>
              <a:rPr lang="en-GB" sz="3600" dirty="0" smtClean="0">
                <a:solidFill>
                  <a:srgbClr val="00AF50"/>
                </a:solidFill>
                <a:latin typeface="Arial" panose="020B0604020202020204" pitchFamily="34" charset="0"/>
              </a:rPr>
              <a:t>+)</a:t>
            </a:r>
            <a:endParaRPr lang="en-GB" sz="3600" dirty="0">
              <a:solidFill>
                <a:srgbClr val="00AF50"/>
              </a:solidFill>
              <a:latin typeface="Arial" panose="020B0604020202020204" pitchFamily="34" charset="0"/>
            </a:endParaRPr>
          </a:p>
          <a:p>
            <a:pPr marL="571500" indent="-571500">
              <a:buFont typeface="Arial" panose="020B0604020202020204" pitchFamily="34" charset="0"/>
              <a:buChar char="•"/>
            </a:pPr>
            <a:endParaRPr lang="en-GB" sz="3600" dirty="0">
              <a:solidFill>
                <a:srgbClr val="1E1E1C"/>
              </a:solidFill>
              <a:latin typeface="Arial" panose="020B0604020202020204" pitchFamily="34" charset="0"/>
            </a:endParaRPr>
          </a:p>
          <a:p>
            <a:pPr marL="571500" indent="-571500">
              <a:buFont typeface="Arial" panose="020B0604020202020204" pitchFamily="34" charset="0"/>
              <a:buChar char="•"/>
            </a:pPr>
            <a:r>
              <a:rPr lang="el-GR" sz="3600" dirty="0" smtClean="0">
                <a:solidFill>
                  <a:srgbClr val="1E1E1C"/>
                </a:solidFill>
                <a:latin typeface="Arial" panose="020B0604020202020204" pitchFamily="34" charset="0"/>
              </a:rPr>
              <a:t>Άλλο 								</a:t>
            </a:r>
            <a:r>
              <a:rPr lang="el-GR" sz="3600" dirty="0" smtClean="0">
                <a:solidFill>
                  <a:srgbClr val="00AF50"/>
                </a:solidFill>
                <a:latin typeface="Arial" panose="020B0604020202020204" pitchFamily="34" charset="0"/>
              </a:rPr>
              <a:t>Θετική</a:t>
            </a:r>
            <a:r>
              <a:rPr lang="en-GB" sz="3600" dirty="0" smtClean="0">
                <a:solidFill>
                  <a:srgbClr val="00AF50"/>
                </a:solidFill>
                <a:latin typeface="Arial" panose="020B0604020202020204" pitchFamily="34" charset="0"/>
              </a:rPr>
              <a:t> </a:t>
            </a:r>
            <a:r>
              <a:rPr lang="en-GB" sz="3600" dirty="0">
                <a:solidFill>
                  <a:srgbClr val="00AF50"/>
                </a:solidFill>
                <a:latin typeface="Arial" panose="020B0604020202020204" pitchFamily="34" charset="0"/>
              </a:rPr>
              <a:t>(+) </a:t>
            </a:r>
            <a:r>
              <a:rPr lang="el-GR" sz="3600" dirty="0">
                <a:solidFill>
                  <a:srgbClr val="1E1E1C"/>
                </a:solidFill>
                <a:latin typeface="Arial" panose="020B0604020202020204" pitchFamily="34" charset="0"/>
              </a:rPr>
              <a:t>ή</a:t>
            </a:r>
            <a:r>
              <a:rPr lang="el-GR" sz="3600" dirty="0" smtClean="0">
                <a:solidFill>
                  <a:srgbClr val="1E1E1C"/>
                </a:solidFill>
                <a:latin typeface="Arial" panose="020B0604020202020204" pitchFamily="34" charset="0"/>
              </a:rPr>
              <a:t> </a:t>
            </a:r>
            <a:r>
              <a:rPr lang="el-GR" sz="3600" dirty="0" smtClean="0">
                <a:solidFill>
                  <a:srgbClr val="FF0000"/>
                </a:solidFill>
                <a:latin typeface="Arial" panose="020B0604020202020204" pitchFamily="34" charset="0"/>
              </a:rPr>
              <a:t>Αρνητική</a:t>
            </a:r>
            <a:r>
              <a:rPr lang="en-GB" sz="3600" dirty="0" smtClean="0">
                <a:solidFill>
                  <a:srgbClr val="FF0000"/>
                </a:solidFill>
                <a:latin typeface="Arial" panose="020B0604020202020204" pitchFamily="34" charset="0"/>
              </a:rPr>
              <a:t> (-)</a:t>
            </a:r>
            <a:endParaRPr lang="el-GR" dirty="0"/>
          </a:p>
        </p:txBody>
      </p:sp>
      <p:sp>
        <p:nvSpPr>
          <p:cNvPr id="10" name="Δεξί βέλος 9"/>
          <p:cNvSpPr/>
          <p:nvPr/>
        </p:nvSpPr>
        <p:spPr>
          <a:xfrm>
            <a:off x="8791575" y="4244526"/>
            <a:ext cx="6667500" cy="4091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Δεξί βέλος 10"/>
          <p:cNvSpPr/>
          <p:nvPr/>
        </p:nvSpPr>
        <p:spPr>
          <a:xfrm>
            <a:off x="14144625" y="5369033"/>
            <a:ext cx="1314450" cy="360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Δεξί βέλος 12"/>
          <p:cNvSpPr/>
          <p:nvPr/>
        </p:nvSpPr>
        <p:spPr>
          <a:xfrm>
            <a:off x="9763125" y="6376898"/>
            <a:ext cx="5695950" cy="38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Δεξί βέλος 14"/>
          <p:cNvSpPr/>
          <p:nvPr/>
        </p:nvSpPr>
        <p:spPr>
          <a:xfrm>
            <a:off x="13192125" y="7501583"/>
            <a:ext cx="2266950" cy="4187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Δεξί βέλος 15"/>
          <p:cNvSpPr/>
          <p:nvPr/>
        </p:nvSpPr>
        <p:spPr>
          <a:xfrm>
            <a:off x="7362825" y="8613655"/>
            <a:ext cx="8096250" cy="3841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Δεξί βέλος 16"/>
          <p:cNvSpPr/>
          <p:nvPr/>
        </p:nvSpPr>
        <p:spPr>
          <a:xfrm>
            <a:off x="3343275" y="9564082"/>
            <a:ext cx="11963400" cy="459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Έκρηξη 1 3"/>
          <p:cNvSpPr/>
          <p:nvPr/>
        </p:nvSpPr>
        <p:spPr>
          <a:xfrm>
            <a:off x="19832183" y="6761405"/>
            <a:ext cx="2441660" cy="1654578"/>
          </a:xfrm>
          <a:prstGeom prst="irregularSeal1">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l-GR" dirty="0" smtClean="0"/>
              <a:t>ΝΕΟ</a:t>
            </a:r>
            <a:endParaRPr lang="el-GR" dirty="0"/>
          </a:p>
        </p:txBody>
      </p:sp>
    </p:spTree>
    <p:extLst>
      <p:ext uri="{BB962C8B-B14F-4D97-AF65-F5344CB8AC3E}">
        <p14:creationId xmlns:p14="http://schemas.microsoft.com/office/powerpoint/2010/main" val="2034428627"/>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tekst 4"/>
          <p:cNvSpPr>
            <a:spLocks noGrp="1"/>
          </p:cNvSpPr>
          <p:nvPr>
            <p:ph type="body" sz="quarter" idx="13"/>
          </p:nvPr>
        </p:nvSpPr>
        <p:spPr>
          <a:xfrm>
            <a:off x="2037347" y="12724244"/>
            <a:ext cx="19813660" cy="430887"/>
          </a:xfrm>
        </p:spPr>
        <p:txBody>
          <a:bodyPr/>
          <a:lstStyle/>
          <a:p>
            <a:pPr lvl="0" algn="ctr"/>
            <a:r>
              <a:rPr lang="el-GR" sz="2800" dirty="0">
                <a:solidFill>
                  <a:srgbClr val="0070C0"/>
                </a:solidFill>
              </a:rPr>
              <a:t>Ε.Υ. ΑΡΧΗ ΠΙΣΤΟΠΟΙΗΣΗΣ</a:t>
            </a:r>
            <a:endParaRPr lang="en-GB" sz="2800" dirty="0">
              <a:solidFill>
                <a:srgbClr val="0070C0"/>
              </a:solidFill>
            </a:endParaRPr>
          </a:p>
        </p:txBody>
      </p:sp>
      <p:sp>
        <p:nvSpPr>
          <p:cNvPr id="9" name="Plassholder for dato 8"/>
          <p:cNvSpPr>
            <a:spLocks noGrp="1"/>
          </p:cNvSpPr>
          <p:nvPr>
            <p:ph type="dt" sz="half" idx="10"/>
          </p:nvPr>
        </p:nvSpPr>
        <p:spPr>
          <a:xfrm>
            <a:off x="19029328" y="12486779"/>
            <a:ext cx="3985698" cy="523220"/>
          </a:xfrm>
        </p:spPr>
        <p:txBody>
          <a:bodyPr/>
          <a:lstStyle/>
          <a:p>
            <a:pPr algn="r"/>
            <a:r>
              <a:rPr lang="el-GR" sz="2800" b="1" dirty="0" smtClean="0">
                <a:solidFill>
                  <a:schemeClr val="bg2">
                    <a:lumMod val="75000"/>
                  </a:schemeClr>
                </a:solidFill>
                <a:cs typeface="Arial" panose="020B0604020202020204" pitchFamily="34" charset="0"/>
              </a:rPr>
              <a:t>0</a:t>
            </a:r>
            <a:r>
              <a:rPr lang="en-US" sz="2800" b="1" dirty="0" smtClean="0">
                <a:solidFill>
                  <a:schemeClr val="bg2">
                    <a:lumMod val="75000"/>
                  </a:schemeClr>
                </a:solidFill>
                <a:cs typeface="Arial" panose="020B0604020202020204" pitchFamily="34" charset="0"/>
              </a:rPr>
              <a:t>3</a:t>
            </a:r>
            <a:r>
              <a:rPr lang="nb-NO" sz="2800" b="1" dirty="0" smtClean="0">
                <a:solidFill>
                  <a:schemeClr val="bg2">
                    <a:lumMod val="75000"/>
                  </a:schemeClr>
                </a:solidFill>
                <a:cs typeface="Arial" panose="020B0604020202020204" pitchFamily="34" charset="0"/>
              </a:rPr>
              <a:t>.07.2024</a:t>
            </a:r>
            <a:endParaRPr lang="nb-NO" sz="2800" b="1" dirty="0">
              <a:solidFill>
                <a:schemeClr val="bg2">
                  <a:lumMod val="75000"/>
                </a:schemeClr>
              </a:solidFill>
              <a:cs typeface="Arial" panose="020B0604020202020204" pitchFamily="34" charset="0"/>
            </a:endParaRP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11" y="288757"/>
            <a:ext cx="3304672" cy="2478505"/>
          </a:xfrm>
          <a:prstGeom prst="rect">
            <a:avLst/>
          </a:prstGeom>
        </p:spPr>
      </p:pic>
      <p:pic>
        <p:nvPicPr>
          <p:cNvPr id="2" name="Εικόνα 1"/>
          <p:cNvPicPr>
            <a:picLocks noChangeAspect="1"/>
          </p:cNvPicPr>
          <p:nvPr/>
        </p:nvPicPr>
        <p:blipFill>
          <a:blip r:embed="rId4"/>
          <a:stretch>
            <a:fillRect/>
          </a:stretch>
        </p:blipFill>
        <p:spPr>
          <a:xfrm>
            <a:off x="17390524" y="288757"/>
            <a:ext cx="4883319" cy="2200847"/>
          </a:xfrm>
          <a:prstGeom prst="rect">
            <a:avLst/>
          </a:prstGeom>
        </p:spPr>
      </p:pic>
      <p:sp>
        <p:nvSpPr>
          <p:cNvPr id="3" name="Ορθογώνιο 2"/>
          <p:cNvSpPr/>
          <p:nvPr/>
        </p:nvSpPr>
        <p:spPr>
          <a:xfrm>
            <a:off x="6096000" y="5848445"/>
            <a:ext cx="12188825" cy="646203"/>
          </a:xfrm>
          <a:prstGeom prst="rect">
            <a:avLst/>
          </a:prstGeom>
        </p:spPr>
        <p:txBody>
          <a:bodyPr>
            <a:spAutoFit/>
          </a:bodyPr>
          <a:lstStyle/>
          <a:p>
            <a:endParaRPr lang="el-GR" dirty="0"/>
          </a:p>
        </p:txBody>
      </p:sp>
      <p:sp>
        <p:nvSpPr>
          <p:cNvPr id="7" name="Ορθογώνιο 6"/>
          <p:cNvSpPr/>
          <p:nvPr/>
        </p:nvSpPr>
        <p:spPr>
          <a:xfrm>
            <a:off x="2989262" y="2747311"/>
            <a:ext cx="18402300" cy="6862135"/>
          </a:xfrm>
          <a:prstGeom prst="rect">
            <a:avLst/>
          </a:prstGeom>
        </p:spPr>
        <p:txBody>
          <a:bodyPr wrap="square">
            <a:spAutoFit/>
          </a:bodyPr>
          <a:lstStyle/>
          <a:p>
            <a:r>
              <a:rPr lang="el-GR" sz="4000" b="1" dirty="0">
                <a:solidFill>
                  <a:srgbClr val="006FC0"/>
                </a:solidFill>
                <a:latin typeface="Arial" panose="020B0604020202020204" pitchFamily="34" charset="0"/>
              </a:rPr>
              <a:t>6. Έχουν εφαρμοστεί μέτρα ευελιξίας προϋπολογισμού (</a:t>
            </a:r>
            <a:r>
              <a:rPr lang="en-US" sz="4000" b="1" dirty="0">
                <a:solidFill>
                  <a:srgbClr val="006FC0"/>
                </a:solidFill>
                <a:latin typeface="Arial" panose="020B0604020202020204" pitchFamily="34" charset="0"/>
              </a:rPr>
              <a:t>budget flexibility measures</a:t>
            </a:r>
            <a:r>
              <a:rPr lang="el-GR" sz="4000" b="1" dirty="0">
                <a:solidFill>
                  <a:srgbClr val="006FC0"/>
                </a:solidFill>
                <a:latin typeface="Arial" panose="020B0604020202020204" pitchFamily="34" charset="0"/>
              </a:rPr>
              <a:t>)</a:t>
            </a:r>
            <a:r>
              <a:rPr lang="en-US" sz="4000" b="1" dirty="0">
                <a:solidFill>
                  <a:srgbClr val="006FC0"/>
                </a:solidFill>
                <a:latin typeface="Arial" panose="020B0604020202020204" pitchFamily="34" charset="0"/>
              </a:rPr>
              <a:t>?</a:t>
            </a:r>
          </a:p>
          <a:p>
            <a:endParaRPr lang="el-GR" dirty="0"/>
          </a:p>
          <a:p>
            <a:r>
              <a:rPr lang="el-GR" dirty="0"/>
              <a:t>Εάν </a:t>
            </a:r>
            <a:r>
              <a:rPr lang="el-GR" b="1" dirty="0"/>
              <a:t>ΝΑ</a:t>
            </a:r>
            <a:r>
              <a:rPr lang="en-US" b="1" dirty="0"/>
              <a:t>I</a:t>
            </a:r>
            <a:r>
              <a:rPr lang="el-GR" dirty="0"/>
              <a:t>:</a:t>
            </a:r>
          </a:p>
          <a:p>
            <a:pPr marL="571500" indent="-571500">
              <a:buFont typeface="Arial" panose="020B0604020202020204" pitchFamily="34" charset="0"/>
              <a:buChar char="•"/>
            </a:pPr>
            <a:r>
              <a:rPr lang="el-GR" dirty="0" err="1"/>
              <a:t>Τικάρετε</a:t>
            </a:r>
            <a:r>
              <a:rPr lang="el-GR" dirty="0"/>
              <a:t> το </a:t>
            </a:r>
            <a:r>
              <a:rPr lang="en-US" dirty="0"/>
              <a:t>tick-box!</a:t>
            </a:r>
          </a:p>
          <a:p>
            <a:pPr marL="571500" indent="-571500">
              <a:buFont typeface="Arial" panose="020B0604020202020204" pitchFamily="34" charset="0"/>
              <a:buChar char="•"/>
            </a:pPr>
            <a:r>
              <a:rPr lang="el-GR" dirty="0"/>
              <a:t>Συμπληρώστε τα γαλάζια πεδία στον πίνακα του </a:t>
            </a:r>
            <a:r>
              <a:rPr lang="en-US" dirty="0"/>
              <a:t>GrACE</a:t>
            </a:r>
            <a:r>
              <a:rPr lang="el-GR" dirty="0"/>
              <a:t> </a:t>
            </a:r>
            <a:r>
              <a:rPr lang="en-US" dirty="0"/>
              <a:t>Blue cells (</a:t>
            </a:r>
            <a:r>
              <a:rPr lang="el-GR" dirty="0"/>
              <a:t>εξαιρείται η  Διαχείριση Προγραμμάτων - ΡΜ)</a:t>
            </a:r>
            <a:endParaRPr lang="en-US" dirty="0"/>
          </a:p>
          <a:p>
            <a:pPr marL="571500" indent="-571500">
              <a:buFont typeface="Arial" panose="020B0604020202020204" pitchFamily="34" charset="0"/>
              <a:buChar char="•"/>
            </a:pPr>
            <a:r>
              <a:rPr lang="el-GR" dirty="0"/>
              <a:t>Οι τιμές αυτές θα χρησιμοποιηθούν σαν αναφορά για το «Σύνολο Προϋπολογισμού» σε όλους τους επόμενους πίνακες. </a:t>
            </a:r>
          </a:p>
          <a:p>
            <a:pPr marL="571500" indent="-571500">
              <a:buFont typeface="Arial" panose="020B0604020202020204" pitchFamily="34" charset="0"/>
              <a:buChar char="•"/>
            </a:pPr>
            <a:endParaRPr lang="en-US" dirty="0"/>
          </a:p>
          <a:p>
            <a:endParaRPr lang="el-GR" dirty="0"/>
          </a:p>
          <a:p>
            <a:endParaRPr lang="el-GR" dirty="0"/>
          </a:p>
        </p:txBody>
      </p:sp>
      <p:pic>
        <p:nvPicPr>
          <p:cNvPr id="18" name="Εικόνα 17"/>
          <p:cNvPicPr/>
          <p:nvPr/>
        </p:nvPicPr>
        <p:blipFill>
          <a:blip r:embed="rId5">
            <a:extLst>
              <a:ext uri="{28A0092B-C50C-407E-A947-70E740481C1C}">
                <a14:useLocalDpi xmlns:a14="http://schemas.microsoft.com/office/drawing/2010/main" val="0"/>
              </a:ext>
            </a:extLst>
          </a:blip>
          <a:srcRect/>
          <a:stretch>
            <a:fillRect/>
          </a:stretch>
        </p:blipFill>
        <p:spPr bwMode="auto">
          <a:xfrm>
            <a:off x="3689683" y="8310648"/>
            <a:ext cx="15150767" cy="3488238"/>
          </a:xfrm>
          <a:prstGeom prst="rect">
            <a:avLst/>
          </a:prstGeom>
          <a:noFill/>
          <a:ln>
            <a:noFill/>
          </a:ln>
        </p:spPr>
      </p:pic>
    </p:spTree>
    <p:extLst>
      <p:ext uri="{BB962C8B-B14F-4D97-AF65-F5344CB8AC3E}">
        <p14:creationId xmlns:p14="http://schemas.microsoft.com/office/powerpoint/2010/main" val="493142286"/>
      </p:ext>
    </p:extLst>
  </p:cSld>
  <p:clrMapOvr>
    <a:masterClrMapping/>
  </p:clrMapOvr>
  <mc:AlternateContent xmlns:mc="http://schemas.openxmlformats.org/markup-compatibility/2006" xmlns:p14="http://schemas.microsoft.com/office/powerpoint/2010/main">
    <mc:Choice Requires="p14">
      <p:transition spd="slow" p14:dur="4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PPT-mal_EØSMidlene</Template>
  <TotalTime>9686</TotalTime>
  <Words>1025</Words>
  <Application>Microsoft Office PowerPoint</Application>
  <PresentationFormat>Προσαρμογή</PresentationFormat>
  <Paragraphs>171</Paragraphs>
  <Slides>13</Slides>
  <Notes>13</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13</vt:i4>
      </vt:variant>
    </vt:vector>
  </HeadingPairs>
  <TitlesOfParts>
    <vt:vector size="17" baseType="lpstr">
      <vt:lpstr>Arial</vt:lpstr>
      <vt:lpstr>Calibri</vt:lpstr>
      <vt:lpstr>Wingdings</vt:lpstr>
      <vt:lpstr>Office-tema</vt:lpstr>
      <vt:lpstr> ΧΜ ΕΟΧ 2014-2021    ΚΛΕΙΣΙΜΟ ΤΩΝ ΠΡΟΓΡΑΜΜΑΤΩΝ ΤΟΥ ΧΜ ΕΟΧ 2014-2021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vt:lpstr>
    </vt:vector>
  </TitlesOfParts>
  <Company>EFTA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FOTEINI AKINOSOGLOU</cp:lastModifiedBy>
  <cp:revision>634</cp:revision>
  <cp:lastPrinted>2017-09-05T11:51:06Z</cp:lastPrinted>
  <dcterms:created xsi:type="dcterms:W3CDTF">2017-06-12T12:11:38Z</dcterms:created>
  <dcterms:modified xsi:type="dcterms:W3CDTF">2024-07-02T20:07:20Z</dcterms:modified>
</cp:coreProperties>
</file>