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5"/>
  </p:notesMasterIdLst>
  <p:sldIdLst>
    <p:sldId id="411" r:id="rId2"/>
    <p:sldId id="595" r:id="rId3"/>
    <p:sldId id="669" r:id="rId4"/>
    <p:sldId id="673" r:id="rId5"/>
    <p:sldId id="670" r:id="rId6"/>
    <p:sldId id="674" r:id="rId7"/>
    <p:sldId id="671" r:id="rId8"/>
    <p:sldId id="675" r:id="rId9"/>
    <p:sldId id="631" r:id="rId10"/>
    <p:sldId id="606" r:id="rId11"/>
    <p:sldId id="608" r:id="rId12"/>
    <p:sldId id="680" r:id="rId13"/>
    <p:sldId id="629" r:id="rId14"/>
    <p:sldId id="664" r:id="rId15"/>
    <p:sldId id="677" r:id="rId16"/>
    <p:sldId id="634" r:id="rId17"/>
    <p:sldId id="678" r:id="rId18"/>
    <p:sldId id="672" r:id="rId19"/>
    <p:sldId id="679" r:id="rId20"/>
    <p:sldId id="613" r:id="rId21"/>
    <p:sldId id="681" r:id="rId22"/>
    <p:sldId id="682" r:id="rId23"/>
    <p:sldId id="458" r:id="rId24"/>
  </p:sldIdLst>
  <p:sldSz cx="9144000" cy="5143500" type="screen16x9"/>
  <p:notesSz cx="6797675" cy="9928225"/>
  <p:embeddedFontLst>
    <p:embeddedFont>
      <p:font typeface="Roboto Condensed" panose="020B0604020202020204" charset="0"/>
      <p:regular r:id="rId26"/>
      <p:bold r:id="rId27"/>
      <p:italic r:id="rId28"/>
      <p:boldItalic r:id="rId29"/>
    </p:embeddedFont>
    <p:embeddedFont>
      <p:font typeface="Roboto Condensed Light" panose="020B060402020202020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Arvo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33CCFF"/>
    <a:srgbClr val="FFFF99"/>
    <a:srgbClr val="009999"/>
    <a:srgbClr val="33CCCC"/>
    <a:srgbClr val="000000"/>
    <a:srgbClr val="DBCFAD"/>
    <a:srgbClr val="26557C"/>
    <a:srgbClr val="0B0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29777-47AE-4AE8-8971-A93D649AB909}">
  <a:tblStyle styleId="{6D629777-47AE-4AE8-8971-A93D649AB9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6" autoAdjust="0"/>
    <p:restoredTop sz="93416" autoAdjust="0"/>
  </p:normalViewPr>
  <p:slideViewPr>
    <p:cSldViewPr>
      <p:cViewPr varScale="1">
        <p:scale>
          <a:sx n="150" d="100"/>
          <a:sy n="150" d="100"/>
        </p:scale>
        <p:origin x="114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95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 hasCustomPrompt="1"/>
          </p:nvPr>
        </p:nvSpPr>
        <p:spPr>
          <a:xfrm>
            <a:off x="683568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aseline="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l-GR" dirty="0"/>
              <a:t>Λειτουργικότητα δελτίου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grpSp>
        <p:nvGrpSpPr>
          <p:cNvPr id="22" name="Google Shape;435;p27"/>
          <p:cNvGrpSpPr/>
          <p:nvPr userDrawn="1"/>
        </p:nvGrpSpPr>
        <p:grpSpPr>
          <a:xfrm>
            <a:off x="147489" y="629920"/>
            <a:ext cx="392063" cy="291505"/>
            <a:chOff x="5247525" y="3007275"/>
            <a:chExt cx="517575" cy="384825"/>
          </a:xfrm>
        </p:grpSpPr>
        <p:sp>
          <p:nvSpPr>
            <p:cNvPr id="23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864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 hasCustomPrompt="1"/>
          </p:nvPr>
        </p:nvSpPr>
        <p:spPr>
          <a:xfrm>
            <a:off x="683568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aseline="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l-GR" dirty="0" err="1"/>
              <a:t>Μπλα</a:t>
            </a:r>
            <a:r>
              <a:rPr lang="el-GR" dirty="0"/>
              <a:t> </a:t>
            </a:r>
            <a:r>
              <a:rPr lang="el-GR" dirty="0" err="1"/>
              <a:t>μπλα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ΟΠΣ ΕΣΠΑ 2014-2020</a:t>
            </a:r>
          </a:p>
        </p:txBody>
      </p:sp>
      <p:grpSp>
        <p:nvGrpSpPr>
          <p:cNvPr id="25" name="Google Shape;536;p37"/>
          <p:cNvGrpSpPr/>
          <p:nvPr userDrawn="1"/>
        </p:nvGrpSpPr>
        <p:grpSpPr>
          <a:xfrm>
            <a:off x="210204" y="565317"/>
            <a:ext cx="309041" cy="403123"/>
            <a:chOff x="590250" y="244200"/>
            <a:chExt cx="407975" cy="532175"/>
          </a:xfrm>
        </p:grpSpPr>
        <p:sp>
          <p:nvSpPr>
            <p:cNvPr id="26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6579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 hasCustomPrompt="1"/>
          </p:nvPr>
        </p:nvSpPr>
        <p:spPr>
          <a:xfrm>
            <a:off x="683568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aseline="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l-GR" dirty="0"/>
              <a:t>γενική οθόνη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grpSp>
        <p:nvGrpSpPr>
          <p:cNvPr id="25" name="Google Shape;613;p37"/>
          <p:cNvGrpSpPr/>
          <p:nvPr userDrawn="1"/>
        </p:nvGrpSpPr>
        <p:grpSpPr>
          <a:xfrm>
            <a:off x="179512" y="600370"/>
            <a:ext cx="333016" cy="333016"/>
            <a:chOff x="2594050" y="1631825"/>
            <a:chExt cx="439625" cy="439625"/>
          </a:xfrm>
        </p:grpSpPr>
        <p:sp>
          <p:nvSpPr>
            <p:cNvPr id="26" name="Google Shape;614;p3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615;p3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616;p3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617;p3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9476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A5A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EB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EB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 userDrawn="1"/>
        </p:nvGrpSpPr>
        <p:grpSpPr>
          <a:xfrm rot="10800000" flipH="1">
            <a:off x="1" y="1090763"/>
            <a:ext cx="8847502" cy="2961975"/>
            <a:chOff x="-8178042" y="-4493254"/>
            <a:chExt cx="19483599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67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6" y="-4493254"/>
              <a:ext cx="6522601" cy="6522599"/>
            </a:xfrm>
            <a:prstGeom prst="rtTriangle">
              <a:avLst/>
            </a:prstGeom>
            <a:solidFill>
              <a:srgbClr val="367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44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-38169"/>
            <a:ext cx="7072430" cy="1061751"/>
            <a:chOff x="-4" y="126425"/>
            <a:chExt cx="7072430" cy="1061751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164594"/>
              <a:ext cx="6756168" cy="1023582"/>
              <a:chOff x="-2168138" y="508281"/>
              <a:chExt cx="8650663" cy="1310603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508287"/>
                <a:ext cx="6958200" cy="1310597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4" y="508281"/>
                <a:ext cx="1699501" cy="1310599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663149"/>
              <a:chOff x="-9092084" y="569218"/>
              <a:chExt cx="15574609" cy="1460358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569218"/>
                <a:ext cx="13882200" cy="1460358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569218"/>
                <a:ext cx="1699500" cy="1460358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sp>
        <p:nvSpPr>
          <p:cNvPr id="22" name="Google Shape;79;p5"/>
          <p:cNvSpPr txBox="1">
            <a:spLocks noGrp="1"/>
          </p:cNvSpPr>
          <p:nvPr>
            <p:ph type="body" idx="1"/>
          </p:nvPr>
        </p:nvSpPr>
        <p:spPr>
          <a:xfrm>
            <a:off x="611560" y="1203598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>
                <a:latin typeface="+mn-l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31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-38169"/>
            <a:ext cx="7072430" cy="1061751"/>
            <a:chOff x="-4" y="126425"/>
            <a:chExt cx="7072430" cy="1061751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164594"/>
              <a:ext cx="6756168" cy="1023582"/>
              <a:chOff x="-2168138" y="508281"/>
              <a:chExt cx="8650663" cy="1310603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508287"/>
                <a:ext cx="6958200" cy="1310597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4" y="508281"/>
                <a:ext cx="1699501" cy="1310599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663149"/>
              <a:chOff x="-9092084" y="569218"/>
              <a:chExt cx="15574609" cy="1460358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569218"/>
                <a:ext cx="13882200" cy="1460358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569218"/>
                <a:ext cx="1699500" cy="1460358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sp>
        <p:nvSpPr>
          <p:cNvPr id="22" name="Google Shape;79;p5"/>
          <p:cNvSpPr txBox="1">
            <a:spLocks noGrp="1"/>
          </p:cNvSpPr>
          <p:nvPr>
            <p:ph type="body" idx="1"/>
          </p:nvPr>
        </p:nvSpPr>
        <p:spPr>
          <a:xfrm>
            <a:off x="611560" y="1203598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>
                <a:latin typeface="+mn-l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39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2" name="Ορθογώνιο 21"/>
          <p:cNvSpPr/>
          <p:nvPr userDrawn="1"/>
        </p:nvSpPr>
        <p:spPr>
          <a:xfrm>
            <a:off x="7237473" y="4686475"/>
            <a:ext cx="6511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ΕΥ  ΟΠΣ</a:t>
            </a:r>
          </a:p>
        </p:txBody>
      </p:sp>
    </p:spTree>
    <p:extLst>
      <p:ext uri="{BB962C8B-B14F-4D97-AF65-F5344CB8AC3E}">
        <p14:creationId xmlns:p14="http://schemas.microsoft.com/office/powerpoint/2010/main" val="89880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4" r:id="rId4"/>
    <p:sldLayoutId id="2147483666" r:id="rId5"/>
    <p:sldLayoutId id="2147483667" r:id="rId6"/>
    <p:sldLayoutId id="214748366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/>
          <p:nvPr/>
        </p:nvSpPr>
        <p:spPr>
          <a:xfrm>
            <a:off x="35496" y="4176465"/>
            <a:ext cx="6524640" cy="987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l-GR"/>
            </a:pPr>
            <a:endParaRPr lang="el-GR" dirty="0">
              <a:solidFill>
                <a:srgbClr val="7A5D00"/>
              </a:solidFill>
              <a:latin typeface="+mj-lt"/>
              <a:ea typeface="Roboto Condensed" panose="020B0604020202020204" charset="0"/>
              <a:cs typeface="Tahoma" panose="020B06040305040402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4308" y="3715299"/>
            <a:ext cx="170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lang="el-GR"/>
            </a:pPr>
            <a:r>
              <a:rPr lang="el-GR" alt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Ιούλιος 2024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79512" y="1540976"/>
            <a:ext cx="5868652" cy="18150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30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Ολοκληρωμένο</a:t>
            </a:r>
            <a:r>
              <a:rPr lang="en-US" sz="30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 </a:t>
            </a:r>
            <a:br>
              <a:rPr lang="en-US" sz="30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</a:br>
            <a:r>
              <a:rPr lang="el-GR" sz="30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Πληροφοριακό Σύστημα </a:t>
            </a:r>
          </a:p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30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ΕΣΠΑ 2014-2020</a:t>
            </a:r>
          </a:p>
          <a:p>
            <a:pPr>
              <a:tabLst>
                <a:tab pos="2636838" algn="ctr"/>
                <a:tab pos="5273675" algn="r"/>
              </a:tabLst>
            </a:pPr>
            <a:r>
              <a:rPr lang="el-GR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Ολοκλήρωση Πράξεων</a:t>
            </a:r>
            <a:endParaRPr lang="en-US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-635">
              <a:tabLst>
                <a:tab pos="2636520" algn="ctr"/>
                <a:tab pos="5273675" algn="r"/>
              </a:tabLst>
              <a:defRPr lang="el-GR"/>
            </a:pPr>
            <a:endParaRPr lang="el-GR" sz="3000" b="1" dirty="0">
              <a:solidFill>
                <a:srgbClr val="FFFFFF"/>
              </a:solidFill>
              <a:latin typeface="+mj-lt"/>
              <a:ea typeface="Roboto Condensed" panose="020B0604020202020204" charset="0"/>
            </a:endParaRPr>
          </a:p>
          <a:p>
            <a:pPr defTabSz="-635">
              <a:tabLst>
                <a:tab pos="2636520" algn="ctr"/>
                <a:tab pos="5273675" algn="r"/>
              </a:tabLst>
              <a:defRPr lang="el-GR"/>
            </a:pPr>
            <a:endParaRPr lang="el-GR" sz="300" b="1" dirty="0">
              <a:solidFill>
                <a:srgbClr val="FFFFFF"/>
              </a:solidFill>
              <a:latin typeface="+mj-lt"/>
              <a:ea typeface="Roboto Condensed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299744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el-GR"/>
            </a:pPr>
            <a:r>
              <a:rPr lang="el-GR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Εισηγητές: Άννα Γιάνναρου </a:t>
            </a:r>
          </a:p>
          <a:p>
            <a:pPr>
              <a:defRPr lang="el-GR"/>
            </a:pP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Ειδική Υπηρεσία Θεσμικής Υποστήριξης  &amp; Πληροφοριακών Συστημάτων</a:t>
            </a:r>
          </a:p>
          <a:p>
            <a:pPr>
              <a:defRPr lang="el-GR"/>
            </a:pP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Υποδιεύθυνση ΟΠΣ </a:t>
            </a:r>
            <a:endParaRPr lang="el-GR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496" y="4445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el-GR"/>
            </a:pPr>
            <a:r>
              <a:rPr lang="el-GR" sz="1200" dirty="0">
                <a:solidFill>
                  <a:srgbClr val="7A5D00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Υπουργείο Εθνικής Οικονομίας και Οικονομικών</a:t>
            </a:r>
          </a:p>
          <a:p>
            <a:pPr lvl="0">
              <a:defRPr lang="el-GR"/>
            </a:pPr>
            <a:r>
              <a:rPr lang="el-GR" sz="1200" dirty="0">
                <a:solidFill>
                  <a:srgbClr val="7A5D00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Γενική Γραμματεία Δημοσίων Επενδύσεων &amp; ΕΣΠΑ</a:t>
            </a:r>
          </a:p>
          <a:p>
            <a:pPr lvl="0">
              <a:defRPr lang="el-GR"/>
            </a:pPr>
            <a:r>
              <a:rPr lang="el-GR" sz="1200" dirty="0">
                <a:solidFill>
                  <a:srgbClr val="7A5D00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Εθνική Αρχή Συντονισμού</a:t>
            </a:r>
            <a:endParaRPr lang="en-US" sz="1200" dirty="0">
              <a:solidFill>
                <a:srgbClr val="7A5D00"/>
              </a:solidFill>
              <a:latin typeface="Calibri" panose="020F0502020204030204" pitchFamily="34" charset="0"/>
              <a:ea typeface="Roboto Condensed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23978"/>
            <a:ext cx="24685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42" y="4591400"/>
            <a:ext cx="885897" cy="343333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85" y="4627077"/>
            <a:ext cx="768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Υποβολή ΤΔΥ ολοκλήρωσης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323528" y="843558"/>
            <a:ext cx="8172908" cy="2749456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</a:rPr>
              <a:t>Οικονομικά Στοιχεία Υποέργων </a:t>
            </a:r>
          </a:p>
          <a:p>
            <a:pPr marL="7620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Βλέπουμε καταχωρισμένα ποσά ΔΔΔ και Ακυρωτικές Διορθώσεις (ΔΚΔ Κατηγορίας 2). Οι στήλες που μας ενδιαφέρουν είναι: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777680"/>
            <a:ext cx="6635133" cy="184629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771800" y="2777680"/>
            <a:ext cx="1692188" cy="33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5220072" y="2777680"/>
            <a:ext cx="649888" cy="33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6531102" y="2777680"/>
            <a:ext cx="649888" cy="33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207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sym typeface="Arial"/>
              </a:rPr>
              <a:t>Υποβολή ΤΔΥ ολοκλήρωσης</a:t>
            </a:r>
            <a:r>
              <a:rPr lang="el-GR" dirty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611560" y="1203598"/>
            <a:ext cx="8280920" cy="3145500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</a:rPr>
              <a:t>Αφαιρούμε </a:t>
            </a:r>
            <a:r>
              <a:rPr lang="el-GR" sz="2000" b="1" dirty="0">
                <a:latin typeface="Calibri" panose="020F0502020204030204" pitchFamily="34" charset="0"/>
              </a:rPr>
              <a:t>ΜΟΝΟ</a:t>
            </a:r>
            <a:r>
              <a:rPr lang="el-GR" sz="2000" dirty="0">
                <a:latin typeface="Calibri" panose="020F0502020204030204" pitchFamily="34" charset="0"/>
              </a:rPr>
              <a:t> τα ΔΚΔ Κατηγορίας 2 </a:t>
            </a:r>
          </a:p>
          <a:p>
            <a:endParaRPr lang="el-GR" sz="2000" dirty="0">
              <a:latin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</a:endParaRPr>
          </a:p>
          <a:p>
            <a:pPr marL="76200" indent="0">
              <a:buNone/>
            </a:pPr>
            <a:endParaRPr lang="el-GR" sz="2000" dirty="0">
              <a:latin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</a:rPr>
              <a:t>Στην Καρτέλα 4.1 από τα ποσά Δημόσιας και Επιλέξιμης Δαπάνης έχουν ήδη αφαιρεθεί τα ΔΚΔ Κατηγορίας 2 </a:t>
            </a:r>
          </a:p>
          <a:p>
            <a:r>
              <a:rPr lang="el-GR" sz="2000" dirty="0">
                <a:latin typeface="Calibri" panose="020F0502020204030204" pitchFamily="34" charset="0"/>
              </a:rPr>
              <a:t>Τα υπόλοιπα είδη ΔΚΔ </a:t>
            </a:r>
            <a:r>
              <a:rPr lang="el-GR" sz="2000" b="1" u="sng" dirty="0">
                <a:latin typeface="Calibri" panose="020F0502020204030204" pitchFamily="34" charset="0"/>
              </a:rPr>
              <a:t>είναι σαν να μην υπάρχουν</a:t>
            </a:r>
          </a:p>
          <a:p>
            <a:r>
              <a:rPr lang="el-GR" sz="2000" dirty="0">
                <a:latin typeface="Calibri" panose="020F0502020204030204" pitchFamily="34" charset="0"/>
              </a:rPr>
              <a:t>Λαμβάνονται υπόψη στον υπολογισμό της Συγχρηματοδοτούμενης Δαπάνης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35646"/>
            <a:ext cx="7524328" cy="70770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203848" y="1563638"/>
            <a:ext cx="1313892" cy="707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768244" y="1576012"/>
            <a:ext cx="1511660" cy="707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244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sym typeface="Arial"/>
              </a:rPr>
              <a:t>Πως υπολογίζεται η Δημόσια Δαπάνη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13" b="-2682"/>
          <a:stretch>
            <a:fillRect/>
          </a:stretch>
        </p:blipFill>
        <p:spPr bwMode="auto">
          <a:xfrm>
            <a:off x="683568" y="1059582"/>
            <a:ext cx="54673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7"/>
          <p:cNvCxnSpPr/>
          <p:nvPr/>
        </p:nvCxnSpPr>
        <p:spPr>
          <a:xfrm flipV="1">
            <a:off x="4101696" y="2487179"/>
            <a:ext cx="2053550" cy="12563"/>
          </a:xfrm>
          <a:prstGeom prst="straightConnector1">
            <a:avLst/>
          </a:prstGeom>
          <a:ln w="19050">
            <a:solidFill>
              <a:srgbClr val="F67A00"/>
            </a:solidFill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20396" y="1815666"/>
            <a:ext cx="2244092" cy="139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Στο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π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εδίο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Ποσό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Υπ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οέργου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ο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χρήστης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κατα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χωρίζει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το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μέρος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του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Συνολικού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Ποσού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του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παρα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στ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ατικού Πληρωμής που αφορά σε πληρωμές Δημόσιας Δαπάνης του τρέχοντος υποέργου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74" y="2254685"/>
            <a:ext cx="353630" cy="353630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827584" y="2427734"/>
            <a:ext cx="3204356" cy="180581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Θέση κειμένου 3">
            <a:extLst>
              <a:ext uri="{FF2B5EF4-FFF2-40B4-BE49-F238E27FC236}">
                <a16:creationId xmlns:a16="http://schemas.microsoft.com/office/drawing/2014/main" id="{D98B7487-1658-F511-9167-4814671F6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3432547"/>
            <a:ext cx="9097655" cy="795387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ποσό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Υποέργου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διαφορετικό από το Συνολικό ποσό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όταν το παραστατικό εξοφλεί δαπάνες διαφορετικών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υποέργων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1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107504" y="1023578"/>
            <a:ext cx="8028892" cy="504056"/>
          </a:xfrm>
        </p:spPr>
        <p:txBody>
          <a:bodyPr/>
          <a:lstStyle/>
          <a:p>
            <a:pPr marL="76200" indent="0">
              <a:buNone/>
            </a:pPr>
            <a:r>
              <a:rPr lang="el-GR" sz="1800" dirty="0"/>
              <a:t>4.1 Καρτέλα Ολοκλήρωσης Πράξης – Οικονομικά Στοιχεία Υποέργων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sym typeface="Arial"/>
              </a:rPr>
              <a:t>Υποβολή ΤΔΥ ολοκλήρωσης</a:t>
            </a:r>
            <a:r>
              <a:rPr lang="el-GR" dirty="0"/>
              <a:t> </a:t>
            </a:r>
          </a:p>
        </p:txBody>
      </p:sp>
      <p:pic>
        <p:nvPicPr>
          <p:cNvPr id="10" name="Εικόνα 9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D0DBCA25-0C1A-2381-3AEA-C274277E0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1541213"/>
            <a:ext cx="5754396" cy="3139799"/>
          </a:xfrm>
          <a:prstGeom prst="rect">
            <a:avLst/>
          </a:prstGeom>
        </p:spPr>
      </p:pic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C62731DD-8A96-AE2B-D4B5-E3FE19A2C5CC}"/>
              </a:ext>
            </a:extLst>
          </p:cNvPr>
          <p:cNvSpPr/>
          <p:nvPr/>
        </p:nvSpPr>
        <p:spPr>
          <a:xfrm rot="10800000">
            <a:off x="5760132" y="1959682"/>
            <a:ext cx="540060" cy="18002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DBD33-467D-E640-9F6F-4FE166F2F8C9}"/>
              </a:ext>
            </a:extLst>
          </p:cNvPr>
          <p:cNvSpPr txBox="1"/>
          <p:nvPr/>
        </p:nvSpPr>
        <p:spPr>
          <a:xfrm>
            <a:off x="6313918" y="1815666"/>
            <a:ext cx="26282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Εάν δεν υπάρχουν άλλες δαπάνες για καταχώριση αυτά είναι τα τελικά ποσά που πρέπει να καταχωριστούν στο ΤΔΥ Ολοκλήρωσης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EF7800E9-9610-6E92-A4BC-4217492EED40}"/>
              </a:ext>
            </a:extLst>
          </p:cNvPr>
          <p:cNvSpPr/>
          <p:nvPr/>
        </p:nvSpPr>
        <p:spPr>
          <a:xfrm>
            <a:off x="3995936" y="2165688"/>
            <a:ext cx="17641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sym typeface="Arial"/>
              </a:rPr>
              <a:t>Υποβολή ΤΔΥ ολοκλήρωσης</a:t>
            </a:r>
            <a:r>
              <a:rPr lang="el-GR" dirty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611560" y="591530"/>
            <a:ext cx="7956884" cy="3145500"/>
          </a:xfrm>
        </p:spPr>
        <p:txBody>
          <a:bodyPr/>
          <a:lstStyle/>
          <a:p>
            <a:pPr marL="7620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         Η διαφορά Δημόσιας – Επιλέξιμη Δημόσια Δαπάνη πρέπει να είναι αποτυπωμένη: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</a:rPr>
              <a:t>είτε ως </a:t>
            </a:r>
            <a:r>
              <a:rPr lang="el-GR" sz="2000" b="1" dirty="0">
                <a:latin typeface="Calibri" panose="020F0502020204030204" pitchFamily="34" charset="0"/>
              </a:rPr>
              <a:t>Μη επιλέξιμο ποσό Δικαιούχου </a:t>
            </a:r>
            <a:r>
              <a:rPr lang="el-GR" sz="2000" dirty="0">
                <a:latin typeface="Calibri" panose="020F0502020204030204" pitchFamily="34" charset="0"/>
              </a:rPr>
              <a:t>(είτε αφορά σε Συμμετοχή Φορέα είτε σε κατηγορία του αρ. 33 του 4314/14)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</a:rPr>
              <a:t>είτε στη </a:t>
            </a:r>
            <a:r>
              <a:rPr lang="el-GR" sz="2000" b="1" dirty="0">
                <a:latin typeface="Calibri" panose="020F0502020204030204" pitchFamily="34" charset="0"/>
              </a:rPr>
              <a:t>Διοικητική Επαλήθευση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39602"/>
            <a:ext cx="432048" cy="43204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5" y="3147814"/>
            <a:ext cx="3608079" cy="1023569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</p:pic>
      <p:sp>
        <p:nvSpPr>
          <p:cNvPr id="8" name="Ορθογώνιο 7"/>
          <p:cNvSpPr/>
          <p:nvPr/>
        </p:nvSpPr>
        <p:spPr>
          <a:xfrm>
            <a:off x="719572" y="3507854"/>
            <a:ext cx="3456384" cy="18002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002" y="3579975"/>
            <a:ext cx="3952502" cy="1260218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</p:pic>
      <p:sp>
        <p:nvSpPr>
          <p:cNvPr id="10" name="Ορθογώνιο 9"/>
          <p:cNvSpPr/>
          <p:nvPr/>
        </p:nvSpPr>
        <p:spPr>
          <a:xfrm>
            <a:off x="4610839" y="4434582"/>
            <a:ext cx="2229413" cy="20191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141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DBD872-68EE-CC3B-C218-2E4FE9B2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Που οφείλεται η διαφορά?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F62E174-D65E-FDF4-2117-9BFA24D5F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26346CD-80A9-9B40-9BC3-2CB6D0A8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843558"/>
            <a:ext cx="7992888" cy="2124236"/>
          </a:xfrm>
        </p:spPr>
        <p:txBody>
          <a:bodyPr/>
          <a:lstStyle/>
          <a:p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Υπάρχουν περιπτώσεις που το ποσό δήλωσης είναι μικρότερο από το ποσό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υποέργου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Εάν η πράξη δεν έχει Αιτιολογία μη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Επιλεξιμότητας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στις δαπάνες του ΠΔΕ, τότε αυτή η πρακτική δεν είναι αποδεκτή.</a:t>
            </a:r>
          </a:p>
          <a:p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Εάν μέρος της πληρωμής έχει επιστραφεί στα αδιάθετα ΠΡΙΝ την υποβολή του ΔΔΔ τότε πρέπει να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απομειώνεται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το ποσό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υποέργου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E75E6E-3F35-8E0D-4A80-25C69A267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14" y="2823778"/>
            <a:ext cx="764509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5544616" cy="766200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ΤΔΠ Ολοκλήρωσης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B88494B-59B3-8015-3EEE-B665E1595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32" y="1015142"/>
            <a:ext cx="7776864" cy="504056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ΟΠΣ δημιουργεί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προσυμπληρωμένο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ΤΔΠ Ολοκλήρωσης βασιζόμενο στα οριστικοποιημένα ΤΔΥ σε ισχύ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210F2F3-4225-D138-11C2-CB893F91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1572654"/>
            <a:ext cx="5034854" cy="33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2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79535-FD8E-C65B-1691-92B3AA2D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ΤΔΠ Ολοκλήρωσης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CD2F0A0-FA72-6B31-EC3F-354D726B91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F9614EF-C85F-0FBF-1C4E-E76EDAD07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203598"/>
            <a:ext cx="8136904" cy="1548172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Συμπλήρωση Ημερομηνίας Λήξης Πράξης</a:t>
            </a: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η μεταγενέστερη ημερομηνία από τη λήξη Φυσικού και Οικονομικού Αντικειμένου</a:t>
            </a: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κανόνα η λήξη Οικονομικού Αντικειμένου</a:t>
            </a: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 βρίσκω στην Καρτέλα 4.2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CAF321C-06D4-B194-5BAF-969B48B6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111810"/>
            <a:ext cx="7559695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1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F70C87-057E-85EE-1BA6-72263A0E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ΤΔΠ Ολοκλήρωσης Αποτύπωση τελικής υλοποίησης δεικτών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2AA5D63-05C7-DF91-CAD6-721A424D28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3CA7FA7-6A2D-C40C-3F03-2C3080548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64385"/>
            <a:ext cx="8637856" cy="3145500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Θα πρέπει καταρχήν να έχει υποβληθεί ΔΕΔ με ένδειξη «Ολοκλήρωση». Η εκκρεμότητα αυτή φαίνεται στην Καρτέλα 4.2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διευκόλυνση της καταχώρισης στο ΤΔΠ, στην Καρτέλα 4.1 έχουμε προσθέσει τον πίνακα Τελική Υλοποίηση Δεικτών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Καταχώριση της αναλυτικής υλοποίησης δεικτών καταχωρίζεται όταν υπάρχει η παρακάτω επιλογή στους δείκτες.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B6DFD56-6EE0-EF37-D265-732C3B124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927924"/>
            <a:ext cx="3672408" cy="561429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γραμματοσειρά, στιγμιότυπο οθόνης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AD765B68-B704-5405-28D5-EAD8DBA0C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814322"/>
            <a:ext cx="5112384" cy="9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8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3C818-0549-E3A0-AE5A-FE25809E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ΤΔΠ Ολοκλήρωσης Αποτύπωση τελικής υλοποίησης δεικτών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5EC658E-BE74-034D-1969-21C33FD441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0189540-3BAC-4F57-3B8F-409E359F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31590"/>
            <a:ext cx="5558896" cy="27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2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5400600" cy="766200"/>
          </a:xfrm>
        </p:spPr>
        <p:txBody>
          <a:bodyPr/>
          <a:lstStyle/>
          <a:p>
            <a:r>
              <a:rPr lang="el-GR" dirty="0"/>
              <a:t>Βήματα Ολοκλήρωσης Πράξης στο ΟΠΣ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285577" y="1452767"/>
            <a:ext cx="8496436" cy="3145500"/>
          </a:xfrm>
        </p:spPr>
        <p:txBody>
          <a:bodyPr/>
          <a:lstStyle/>
          <a:p>
            <a:pPr marL="76200" lvl="1" indent="0">
              <a:spcBef>
                <a:spcPts val="600"/>
              </a:spcBef>
              <a:buNone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1.	Εξαγωγή αναφορών</a:t>
            </a:r>
          </a:p>
          <a:p>
            <a:pPr marL="76200" lvl="1" indent="0">
              <a:spcBef>
                <a:spcPts val="600"/>
              </a:spcBef>
              <a:buNone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2.	Υποβολή ΔΔΔ που εκκρεμούν</a:t>
            </a:r>
          </a:p>
          <a:p>
            <a:pPr marL="76200" lvl="1" indent="0">
              <a:spcBef>
                <a:spcPts val="600"/>
              </a:spcBef>
              <a:buNone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3.	Υποβολή ΤΔΥ ολοκλήρωσης </a:t>
            </a:r>
          </a:p>
          <a:p>
            <a:pPr marL="76200" lvl="1" indent="0">
              <a:spcBef>
                <a:spcPts val="600"/>
              </a:spcBef>
              <a:buNone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4.	Υποβολή ΤΔΠ ολοκλήρωσης</a:t>
            </a:r>
          </a:p>
        </p:txBody>
      </p:sp>
      <p:grpSp>
        <p:nvGrpSpPr>
          <p:cNvPr id="3" name="Google Shape;536;p37"/>
          <p:cNvGrpSpPr/>
          <p:nvPr/>
        </p:nvGrpSpPr>
        <p:grpSpPr>
          <a:xfrm>
            <a:off x="143508" y="368427"/>
            <a:ext cx="309041" cy="403123"/>
            <a:chOff x="590250" y="244200"/>
            <a:chExt cx="407975" cy="532175"/>
          </a:xfrm>
        </p:grpSpPr>
        <p:sp>
          <p:nvSpPr>
            <p:cNvPr id="8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60446690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ΤΔΠ Ολοκλήρωσης – Αποτύπωση Διοικητικής Επαλήθευσης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611560" y="1203598"/>
            <a:ext cx="8352928" cy="3145500"/>
          </a:xfrm>
        </p:spPr>
        <p:txBody>
          <a:bodyPr/>
          <a:lstStyle/>
          <a:p>
            <a:pPr marL="76200" indent="0">
              <a:buNone/>
            </a:pPr>
            <a:r>
              <a:rPr lang="el-GR" sz="2000" b="1" dirty="0">
                <a:latin typeface="Calibri" panose="020F0502020204030204" pitchFamily="34" charset="0"/>
              </a:rPr>
              <a:t>ΠΡΟΣΟΧΗ με τα ποσά διόρθωσης από Διοικητική Επαλήθευση :</a:t>
            </a:r>
          </a:p>
          <a:p>
            <a:r>
              <a:rPr lang="el-GR" sz="2000" u="sng" dirty="0">
                <a:latin typeface="Calibri" panose="020F0502020204030204" pitchFamily="34" charset="0"/>
              </a:rPr>
              <a:t>Στο ΤΔΠ ολοκλήρωσης</a:t>
            </a:r>
            <a:r>
              <a:rPr lang="el-GR" sz="2000" dirty="0">
                <a:latin typeface="Calibri" panose="020F0502020204030204" pitchFamily="34" charset="0"/>
              </a:rPr>
              <a:t>, η Διόρθωση από Διοικητική Επαλήθευση συμπεριλαμβάνεται στο Μη Επιλέξιμο Ποσό</a:t>
            </a:r>
          </a:p>
          <a:p>
            <a:r>
              <a:rPr lang="el-GR" sz="2000" dirty="0">
                <a:latin typeface="Calibri" panose="020F0502020204030204" pitchFamily="34" charset="0"/>
              </a:rPr>
              <a:t>Πηγή χρηματοδότησης για τα ποσά της διοικητικής επαλήθευσης είναι το Πρόγραμμα Δημοσίων Επενδύσεων</a:t>
            </a:r>
          </a:p>
        </p:txBody>
      </p:sp>
    </p:spTree>
    <p:extLst>
      <p:ext uri="{BB962C8B-B14F-4D97-AF65-F5344CB8AC3E}">
        <p14:creationId xmlns:p14="http://schemas.microsoft.com/office/powerpoint/2010/main" val="231200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Μελέτη Περίπτωσης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239601"/>
            <a:ext cx="7956884" cy="2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97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CE7A8A-CB8E-5141-9EC3-D23DFA43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Περίπτωσης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FD9E952-743F-C59C-617E-4888D7F58E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D78584A-116E-001B-DA99-AA0D0D08E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203598"/>
            <a:ext cx="8316924" cy="3145500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Επόμενες κινήσεις: Εξαγωγή αναφορών οικονομικά στοιχεία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Υποέργου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αρχικά και Αναλυτική Συσχετισμών στη συνέχεια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Υλοποίηση τυχόν διορθωτικών κινήσεων που προκύπτουν από τις αναφορές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Υποβολή Δελτίου Επίτευξης Δεικτών που θα δηλώνεται η πλήρης υλοποίηση της πράξης.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3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Ευχαριστούμε για την προσοχή σας </a:t>
            </a:r>
          </a:p>
        </p:txBody>
      </p:sp>
      <p:grpSp>
        <p:nvGrpSpPr>
          <p:cNvPr id="7" name="Google Shape;613;p37"/>
          <p:cNvGrpSpPr/>
          <p:nvPr/>
        </p:nvGrpSpPr>
        <p:grpSpPr>
          <a:xfrm>
            <a:off x="107504" y="411510"/>
            <a:ext cx="333016" cy="333016"/>
            <a:chOff x="2594050" y="1631825"/>
            <a:chExt cx="439625" cy="439625"/>
          </a:xfrm>
        </p:grpSpPr>
        <p:sp>
          <p:nvSpPr>
            <p:cNvPr id="8" name="Google Shape;614;p3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615;p3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616;p3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17;p3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2" name="Εικόνα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1095586"/>
            <a:ext cx="3569085" cy="35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4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89681D-8231-D5DE-6361-1F9FC6B2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Εξαγωγή Αναφορών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E11C9CC-485A-FEF9-4DD8-8C7305740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pic>
        <p:nvPicPr>
          <p:cNvPr id="8" name="Εικόνα 7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13933E1C-A17C-6E7D-7E69-5FED4803C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95586"/>
            <a:ext cx="6607113" cy="2804403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A9B3324-996F-B0BD-C0CA-CEBF3A5F4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3795886"/>
            <a:ext cx="7668852" cy="1008112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Καρτέλα 4.1 έχει υλοποίηση δεικτών ανά ΑΤΠ βάσει των αποδεκτών ΔΕΔ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98EF7D-6990-ED5B-1ED4-F6386445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Εξαγωγή Αναφορών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D338DD8-5BEF-573B-6463-EEDF3C8CD7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63DD285-8D45-9420-FF88-042629D22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32" y="3939902"/>
            <a:ext cx="7740860" cy="766200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Αναφορά 5.1.6.1 είναι πολύ χρήσιμη για τον εντοπισμό διαφορών μεταξύ ποσού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υποέργου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ποσού δήλωσης των παραστατικών πληρωμής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916C642-4A23-AF75-098E-31630F16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44" y="1247672"/>
            <a:ext cx="6873836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8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E90C0E-FBAE-620E-55CF-C99002A4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Τι πληροφορίες παίρνουμε από τις αναφορές?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2EFC132-9F42-C858-FFD2-25544437F3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C314EE-EF4C-D4E8-574D-716C2B463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06" y="999000"/>
            <a:ext cx="8280920" cy="3145500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Τελική εικόνα για Δημόσια Δαπάνη και Επιλέξιμη Δημόσια Δαπάνη ανά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υποέργο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Πιθανή εκκρεμότητα για υποβολή ΔΔΔ ή επιστροφή ποσών στα αδιάθετα υπόλοιπα</a:t>
            </a:r>
          </a:p>
          <a:p>
            <a:pPr marL="762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Τελική εικόνα επίτευξης δεικτών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0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816285-FF41-1872-EEF1-CECC7E08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Εκκρεμότητες σε καταχώριση δαπανών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E53028A-64C9-E28D-07AC-933E55F987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E9E6771-9538-F3A6-4842-C51FAD06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46" y="1054707"/>
            <a:ext cx="4909101" cy="3753651"/>
          </a:xfrm>
          <a:prstGeom prst="rect">
            <a:avLst/>
          </a:prstGeom>
        </p:spPr>
      </p:pic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1457A0E5-2C5B-4F13-51FC-D250FCAD58F1}"/>
              </a:ext>
            </a:extLst>
          </p:cNvPr>
          <p:cNvSpPr/>
          <p:nvPr/>
        </p:nvSpPr>
        <p:spPr>
          <a:xfrm rot="10800000">
            <a:off x="4463988" y="3435846"/>
            <a:ext cx="540060" cy="18002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2200590C-8601-ADE9-3330-8A1C61703AB7}"/>
              </a:ext>
            </a:extLst>
          </p:cNvPr>
          <p:cNvSpPr/>
          <p:nvPr/>
        </p:nvSpPr>
        <p:spPr>
          <a:xfrm rot="10800000">
            <a:off x="3599893" y="4443957"/>
            <a:ext cx="540060" cy="18002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A575AD-7A56-5A4F-FC55-FEA2B1ED26AB}"/>
              </a:ext>
            </a:extLst>
          </p:cNvPr>
          <p:cNvSpPr txBox="1"/>
          <p:nvPr/>
        </p:nvSpPr>
        <p:spPr>
          <a:xfrm>
            <a:off x="5076056" y="3371967"/>
            <a:ext cx="2628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Στοιχεία από το εν ισχύ ΤΔΠ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911C0-175E-2449-0C78-47CEABEB0690}"/>
              </a:ext>
            </a:extLst>
          </p:cNvPr>
          <p:cNvSpPr txBox="1"/>
          <p:nvPr/>
        </p:nvSpPr>
        <p:spPr>
          <a:xfrm>
            <a:off x="4211960" y="405691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διαφορά μου δείχνει  είτε ότι εκκρεμεί η καταχώριση δαπανών στο ΟΠΣ είτε επιστροφή στα αδιάθετα υπόλοιπα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5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DCE129-B378-87E8-1C75-D8E0C9E5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5486"/>
            <a:ext cx="5760640" cy="766200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Αποτύπωση πληρωμών εκτός περιόδου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επιλεξιμότητας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BE9BF91-7978-2BBE-456E-5D63FF5C00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98B7487-1658-F511-9167-4814671F6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4" y="999000"/>
            <a:ext cx="9097655" cy="1428734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δαπάνες που έχουν υλοποιηθεί εκτός περιόδου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επιλεξιμότητας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αποτυπώνονται στο ΔΔΔ με επιλέξιμο ποσό δήλωσης Δικαιούχου μηδέν (0) και καταχώριση του ποσού ως Μη επιλέξιμο κατά δήλωση Δικαιούχου με αιτιολογία μη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επιλεξιμότητας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«Ποσά της κατηγορίας γ’ του άρθρου 33.2 του Ν. 4314/2014»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DC7E4EC-51F8-ECA0-675D-11CE52A0A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65048"/>
            <a:ext cx="5069768" cy="24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6A6F65-55E5-8778-3A6F-07C197CE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Εκκρεμότητες σε καταχώριση δαπανών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BEA1FBB-D3A8-2841-7921-22A67DB942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54F37A5-4BF6-92AA-7A4C-57468DD54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082618"/>
            <a:ext cx="8493840" cy="1440160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να ολοκληρωθεί μια πράξη δεν πρέπει να υπάρχουν εκκρεμή δελτία δήλωσης δαπάνης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20C2A95-BBB5-1D09-AC1B-00D9F2BF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46024"/>
            <a:ext cx="5159187" cy="26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sym typeface="Arial"/>
              </a:rPr>
              <a:t>Υποβολή ΤΔΥ ολοκλήρωσης</a:t>
            </a:r>
            <a:r>
              <a:rPr lang="el-GR" dirty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sp>
        <p:nvSpPr>
          <p:cNvPr id="5" name="Θέση κειμένου 3"/>
          <p:cNvSpPr>
            <a:spLocks noGrp="1"/>
          </p:cNvSpPr>
          <p:nvPr>
            <p:ph type="body" idx="1"/>
          </p:nvPr>
        </p:nvSpPr>
        <p:spPr>
          <a:xfrm>
            <a:off x="611560" y="1131590"/>
            <a:ext cx="7956884" cy="3145500"/>
          </a:xfrm>
        </p:spPr>
        <p:txBody>
          <a:bodyPr/>
          <a:lstStyle/>
          <a:p>
            <a:pPr marL="7620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         Για τον υπολογισμό της Δημόσιας και της Επιλέξιμη Δημόσια Δαπάνης λαμβάνουμε υπόψη την εικόνα του Υποέργου που προκύπτει από τα οριστικοποιημένα Δελτία Δήλωσης Δαπανών (ΔΔΔ).</a:t>
            </a:r>
          </a:p>
          <a:p>
            <a:pPr marL="76200" indent="0">
              <a:buNone/>
            </a:pPr>
            <a:endParaRPr lang="el-GR" sz="2000" dirty="0">
              <a:latin typeface="Calibri" panose="020F0502020204030204" pitchFamily="34" charset="0"/>
            </a:endParaRPr>
          </a:p>
          <a:p>
            <a:pPr marL="7620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Στην περίπτωση που η καταχώρηση δαπανών στα ΔΔΔ δεν είναι ορθή τότε ανά περίπτωση θα δούμε πως μπορεί να διορθωθεί η αποτύπωση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71650"/>
            <a:ext cx="353630" cy="3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28894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7780</TotalTime>
  <Words>742</Words>
  <Application>Microsoft Office PowerPoint</Application>
  <PresentationFormat>Προβολή στην οθόνη (16:9)</PresentationFormat>
  <Paragraphs>104</Paragraphs>
  <Slides>23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0" baseType="lpstr">
      <vt:lpstr>Roboto Condensed</vt:lpstr>
      <vt:lpstr>Arial</vt:lpstr>
      <vt:lpstr>Roboto Condensed Light</vt:lpstr>
      <vt:lpstr>Tahoma</vt:lpstr>
      <vt:lpstr>Arvo</vt:lpstr>
      <vt:lpstr>Calibri</vt:lpstr>
      <vt:lpstr>Salerio template</vt:lpstr>
      <vt:lpstr>Παρουσίαση του PowerPoint</vt:lpstr>
      <vt:lpstr>Βήματα Ολοκλήρωσης Πράξης στο ΟΠΣ</vt:lpstr>
      <vt:lpstr>Εξαγωγή Αναφορών</vt:lpstr>
      <vt:lpstr>Εξαγωγή Αναφορών</vt:lpstr>
      <vt:lpstr>Τι πληροφορίες παίρνουμε από τις αναφορές?</vt:lpstr>
      <vt:lpstr>Εκκρεμότητες σε καταχώριση δαπανών</vt:lpstr>
      <vt:lpstr>Αποτύπωση πληρωμών εκτός περιόδου επιλεξιμότητας</vt:lpstr>
      <vt:lpstr>Εκκρεμότητες σε καταχώριση δαπανών</vt:lpstr>
      <vt:lpstr>Υποβολή ΤΔΥ ολοκλήρωσης </vt:lpstr>
      <vt:lpstr>Υποβολή ΤΔΥ ολοκλήρωσης </vt:lpstr>
      <vt:lpstr>Υποβολή ΤΔΥ ολοκλήρωσης </vt:lpstr>
      <vt:lpstr>Πως υπολογίζεται η Δημόσια Δαπάνη</vt:lpstr>
      <vt:lpstr>Υποβολή ΤΔΥ ολοκλήρωσης </vt:lpstr>
      <vt:lpstr>Υποβολή ΤΔΥ ολοκλήρωσης </vt:lpstr>
      <vt:lpstr>Που οφείλεται η διαφορά?</vt:lpstr>
      <vt:lpstr>ΤΔΠ Ολοκλήρωσης</vt:lpstr>
      <vt:lpstr>ΤΔΠ Ολοκλήρωσης</vt:lpstr>
      <vt:lpstr>ΤΔΠ Ολοκλήρωσης Αποτύπωση τελικής υλοποίησης δεικτών</vt:lpstr>
      <vt:lpstr>ΤΔΠ Ολοκλήρωσης Αποτύπωση τελικής υλοποίησης δεικτών</vt:lpstr>
      <vt:lpstr>ΤΔΠ Ολοκλήρωσης – Αποτύπωση Διοικητικής Επαλήθευσης</vt:lpstr>
      <vt:lpstr>Μελέτη Περίπτωσης</vt:lpstr>
      <vt:lpstr>Μελέτη Περίπτωσης</vt:lpstr>
      <vt:lpstr>Ευχαριστούμε για την προσοχή σας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gr</dc:creator>
  <cp:lastModifiedBy>Ελλη Βάζου</cp:lastModifiedBy>
  <cp:revision>673</cp:revision>
  <cp:lastPrinted>2023-09-28T15:19:49Z</cp:lastPrinted>
  <dcterms:modified xsi:type="dcterms:W3CDTF">2024-07-16T09:52:10Z</dcterms:modified>
</cp:coreProperties>
</file>