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title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630275" y="1545950"/>
            <a:ext cx="10932276" cy="45945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Click to add text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 hasCustomPrompt="1"/>
          </p:nvPr>
        </p:nvSpPr>
        <p:spPr>
          <a:xfrm>
            <a:off x="629862" y="1315554"/>
            <a:ext cx="10932275" cy="480131"/>
          </a:xfrm>
        </p:spPr>
        <p:txBody>
          <a:bodyPr>
            <a:spAutoFit/>
          </a:bodyPr>
          <a:lstStyle>
            <a:lvl1pPr marL="0" indent="0">
              <a:buNone/>
              <a:defRPr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nb-NO" err="1"/>
              <a:t>Click</a:t>
            </a:r>
            <a:r>
              <a:rPr lang="nb-NO"/>
              <a:t> to </a:t>
            </a:r>
            <a:r>
              <a:rPr lang="nb-NO" err="1"/>
              <a:t>add</a:t>
            </a:r>
            <a:r>
              <a:rPr lang="nb-NO"/>
              <a:t> </a:t>
            </a:r>
            <a:r>
              <a:rPr lang="nb-NO" err="1"/>
              <a:t>subtitle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6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e.kontaxaki@mou.gr" TargetMode="Externa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3956539" y="1370195"/>
            <a:ext cx="6981091" cy="2397882"/>
          </a:xfrm>
        </p:spPr>
        <p:txBody>
          <a:bodyPr/>
          <a:lstStyle/>
          <a:p>
            <a:pPr algn="l"/>
            <a:r>
              <a:rPr lang="el-GR" dirty="0" smtClean="0"/>
              <a:t>Προκλήσεις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l-GR" dirty="0" smtClean="0"/>
              <a:t>καλές πρακτικές </a:t>
            </a:r>
            <a:br>
              <a:rPr lang="el-GR" dirty="0" smtClean="0"/>
            </a:br>
            <a:r>
              <a:rPr lang="el-GR" dirty="0" smtClean="0"/>
              <a:t>και διδάγματα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273667" y="3790631"/>
            <a:ext cx="4892503" cy="473539"/>
          </a:xfrm>
        </p:spPr>
        <p:txBody>
          <a:bodyPr/>
          <a:lstStyle/>
          <a:p>
            <a:r>
              <a:rPr lang="el-GR" dirty="0" smtClean="0"/>
              <a:t>Μετατρέποντας την εμπειρία σε γνώση</a:t>
            </a:r>
            <a:endParaRPr lang="el-GR" dirty="0"/>
          </a:p>
        </p:txBody>
      </p:sp>
      <p:sp>
        <p:nvSpPr>
          <p:cNvPr id="4" name="Υπότιτλος 2"/>
          <p:cNvSpPr txBox="1">
            <a:spLocks/>
          </p:cNvSpPr>
          <p:nvPr/>
        </p:nvSpPr>
        <p:spPr>
          <a:xfrm>
            <a:off x="0" y="6080423"/>
            <a:ext cx="3833447" cy="6081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l-GR" sz="1200" dirty="0" smtClean="0"/>
              <a:t>Ελένη Κονταξάκη</a:t>
            </a:r>
          </a:p>
          <a:p>
            <a:pPr algn="l">
              <a:spcBef>
                <a:spcPts val="0"/>
              </a:spcBef>
            </a:pPr>
            <a:r>
              <a:rPr lang="el-GR" sz="1200" dirty="0" smtClean="0"/>
              <a:t>ΕΥ ΧΜ ΕΟΧ - Εθνικό Σημείο Επαφής</a:t>
            </a:r>
          </a:p>
          <a:p>
            <a:pPr algn="l"/>
            <a:r>
              <a:rPr lang="el-GR" sz="1000" i="1" dirty="0" smtClean="0"/>
              <a:t>2 Ιουλίου 2024</a:t>
            </a: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92" y="158261"/>
            <a:ext cx="1383975" cy="1383975"/>
          </a:xfrm>
          <a:prstGeom prst="rect">
            <a:avLst/>
          </a:prstGeom>
        </p:spPr>
      </p:pic>
      <p:pic>
        <p:nvPicPr>
          <p:cNvPr id="7" name="Εικόνα 6" descr="EEA30_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660" y="521463"/>
            <a:ext cx="1099038" cy="72536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Εικόνα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990" y="6044068"/>
            <a:ext cx="1539855" cy="6445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975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215656"/>
            <a:ext cx="10515600" cy="1325563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Προκλήσεις και διδάγματα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</a:rPr>
              <a:t>Ανιχνεύοντας προς τα πίσω την εμπειρία της υλοποίησης</a:t>
            </a:r>
            <a:endParaRPr lang="en-GB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2707" y="1327272"/>
            <a:ext cx="1090246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Δ</a:t>
            </a: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υσκολίες που συζητήθηκαν περισσότερο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Αλλαγές αρμόδιων φορέων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Ανώριμα έργα (ή επιμέρους δραστηριότητες) που συμπεριλήφθηκαν από τον σχεδιασμό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Συσσώρευση πολλών έργων/</a:t>
            </a:r>
            <a:r>
              <a:rPr lang="en-US" sz="1600" b="1" dirty="0" smtClean="0"/>
              <a:t>outputs/outcomes</a:t>
            </a:r>
            <a:r>
              <a:rPr lang="el-GR" sz="1600" b="1" dirty="0" smtClean="0"/>
              <a:t> στους ίδιους φορείς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Μεγάλη </a:t>
            </a:r>
            <a:r>
              <a:rPr lang="el-GR" sz="1600" b="1" dirty="0"/>
              <a:t>διάρκεια διαπραγμάτευσης με ΧΜ ΕΟΧ στα διάφορα στάδια (από τον σχεδιασμό έως την ολοκλήρωση)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/>
              <a:t>Περιπλοκότητα διαδικασιών στο εθνικό επίπεδο – κατάρτιση και γνώση επί των διαδικασιών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Περιπλοκότητα </a:t>
            </a:r>
            <a:r>
              <a:rPr lang="el-GR" sz="1600" b="1" dirty="0"/>
              <a:t>και καθυστερήσεις στην διαδικασία αξιολόγησης/ένταξης των έργων</a:t>
            </a:r>
            <a:endParaRPr lang="en-US" sz="1600" b="1" dirty="0"/>
          </a:p>
          <a:p>
            <a:pPr marL="342900" indent="-342900">
              <a:buFont typeface="+mj-lt"/>
              <a:buAutoNum type="arabicPeriod"/>
            </a:pPr>
            <a:r>
              <a:rPr lang="el-GR" sz="1600" b="1" dirty="0"/>
              <a:t>Καθυστερήσεις κατά τη διενέργεια των διαγωνισμών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/>
              <a:t>Μειωμένη στελέχωση/τεχνογνωσία των φορέων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/>
              <a:t>Ελλιπής υποστήριξη των φορέων μέσα από τους πόρους για το διαχειριστικό κόστος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Συντονισμός και καθυστερήσεις από την συνεργασία με </a:t>
            </a:r>
            <a:r>
              <a:rPr lang="en-US" sz="1600" b="1" dirty="0" smtClean="0"/>
              <a:t>Donor partners/IPOs</a:t>
            </a:r>
            <a:endParaRPr lang="el-GR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Πανδημία</a:t>
            </a:r>
          </a:p>
          <a:p>
            <a:pPr marL="342900" indent="-342900">
              <a:buFont typeface="+mj-lt"/>
              <a:buAutoNum type="arabicPeriod"/>
            </a:pPr>
            <a:endParaRPr lang="el-GR" sz="1600" b="1" dirty="0" smtClean="0"/>
          </a:p>
          <a:p>
            <a:r>
              <a:rPr lang="el-GR" sz="1600" b="1" dirty="0">
                <a:solidFill>
                  <a:schemeClr val="accent1">
                    <a:lumMod val="75000"/>
                  </a:schemeClr>
                </a:solidFill>
              </a:rPr>
              <a:t>Ερωτήσεις προς απάντηση:</a:t>
            </a:r>
          </a:p>
          <a:p>
            <a:pPr marL="342900" indent="-342900">
              <a:buFont typeface="+mj-lt"/>
              <a:buAutoNum type="arabicPeriod"/>
            </a:pPr>
            <a:endParaRPr lang="el-GR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Ποια είναι η δική σας εμπειρία από αυτά τα προβλήματα;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Πώς αντιμετωπίστηκαν, ποιες οι συνέπειες;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Τι θα πρέπει να κάνουμε διαφορετικά στο μέλλον;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Ποιες είναι οι καλές πρακτικές που μπορούμε να επαναλάβουμε;</a:t>
            </a:r>
            <a:endParaRPr lang="el-GR" b="1" dirty="0" smtClean="0"/>
          </a:p>
        </p:txBody>
      </p:sp>
    </p:spTree>
    <p:extLst>
      <p:ext uri="{BB962C8B-B14F-4D97-AF65-F5344CB8AC3E}">
        <p14:creationId xmlns:p14="http://schemas.microsoft.com/office/powerpoint/2010/main" val="162511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215656"/>
            <a:ext cx="10515600" cy="1325563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Προκλήσεις και διδάγματα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</a:rPr>
              <a:t>Ανιχνεύοντας προς τα πίσω την εμπειρία της υλοποίησης</a:t>
            </a:r>
            <a:endParaRPr lang="en-GB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032" y="1432047"/>
            <a:ext cx="1090246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Προκαθορισμένα έργα </a:t>
            </a:r>
            <a:r>
              <a:rPr lang="en-US" sz="1600" b="1" u="sng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vs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Ανοιχτές προσκλήσεις</a:t>
            </a:r>
          </a:p>
          <a:p>
            <a:pPr algn="ctr"/>
            <a:endParaRPr lang="el-GR" sz="24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el-GR" sz="1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Ερωτήσεις προς απάντηση</a:t>
            </a:r>
            <a:r>
              <a:rPr lang="el-GR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:</a:t>
            </a:r>
          </a:p>
          <a:p>
            <a:endParaRPr lang="el-GR" sz="16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Υπήρξαν καθυστερήσεις; Σε ποια φάση και για ποιον λόγο; Πότε είχαμε Απόφαση ένταξης; Ολοκληρώθηκαν έγκαιρα και υλοποιώντας το σύνολο των δραστηριοτήτων;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Πόσες τροποποιήσεις προγραμματικής συμφωνίας χρειάστηκαν;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Ποιος σχεδιασμός ή επιμέρους επιλογές μπορούν να χαρακτηριστούν ως καλές πρακτικές;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Ποια </a:t>
            </a:r>
            <a:r>
              <a:rPr lang="el-GR" sz="1600" b="1" dirty="0"/>
              <a:t>είναι τα μαθήματα που παίρνουμε; </a:t>
            </a:r>
            <a:endParaRPr lang="el-GR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Τι να επαναλάβουμε και τι να αποφύγουμε την επόμενη φορά; </a:t>
            </a:r>
            <a:endParaRPr lang="el-GR" sz="1600" b="1" dirty="0"/>
          </a:p>
          <a:p>
            <a:endParaRPr lang="el-GR" b="1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581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215656"/>
            <a:ext cx="10515600" cy="1325563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Προκλήσεις και διδάγματα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</a:rPr>
              <a:t>Ανιχνεύοντας προς τα πίσω την εμπειρία της υλοποίησης</a:t>
            </a:r>
            <a:endParaRPr lang="en-GB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032" y="1432047"/>
            <a:ext cx="109024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Δημιουργία Δομών: 3 </a:t>
            </a:r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παραδείγματα</a:t>
            </a:r>
          </a:p>
          <a:p>
            <a:pPr algn="ctr"/>
            <a:endParaRPr lang="el-GR" sz="24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el-GR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Ερωτήσεις </a:t>
            </a:r>
            <a:r>
              <a:rPr lang="el-GR" sz="1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προς απάντηση: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/>
              <a:t>Σε ποιο πλαίσιο συμπεριλήφθηκε; </a:t>
            </a:r>
            <a:endParaRPr lang="el-GR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Τι προέκυψε στην πορεία; 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Ποια </a:t>
            </a:r>
            <a:r>
              <a:rPr lang="el-GR" sz="1600" b="1" dirty="0"/>
              <a:t>είναι τα μαθήματα που παίρνουμε; </a:t>
            </a:r>
            <a:endParaRPr lang="el-GR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Έπρεπε </a:t>
            </a:r>
            <a:r>
              <a:rPr lang="el-GR" sz="1600" b="1" dirty="0"/>
              <a:t>να συμπεριληφθεί αρχικά; </a:t>
            </a:r>
            <a:endParaRPr lang="el-GR" sz="1600" b="1" dirty="0" smtClean="0"/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Υπήρχαν </a:t>
            </a:r>
            <a:r>
              <a:rPr lang="el-GR" sz="1600" b="1" dirty="0"/>
              <a:t>πράγματα που έπρεπε να γίνουν διαφορετικά;</a:t>
            </a:r>
          </a:p>
          <a:p>
            <a:endParaRPr lang="el-GR" b="1" dirty="0" smtClean="0"/>
          </a:p>
          <a:p>
            <a:endParaRPr lang="el-GR" dirty="0"/>
          </a:p>
          <a:p>
            <a:r>
              <a:rPr lang="el-GR" sz="24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Οικισμός </a:t>
            </a:r>
            <a:r>
              <a:rPr lang="el-GR" sz="2400" dirty="0" err="1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Ρομά</a:t>
            </a:r>
            <a:r>
              <a:rPr lang="el-GR" sz="24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στην Κατερίνη: </a:t>
            </a:r>
            <a:r>
              <a:rPr lang="el-GR" b="1" dirty="0" smtClean="0"/>
              <a:t>Δεν υλοποιήθηκε. </a:t>
            </a:r>
            <a:endParaRPr lang="el-GR" dirty="0" smtClean="0"/>
          </a:p>
          <a:p>
            <a:endParaRPr lang="el-GR" dirty="0" smtClean="0"/>
          </a:p>
          <a:p>
            <a:r>
              <a:rPr lang="el-GR" sz="24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Δομή φιλοξενίας ευάλωτων στον Πύργο: </a:t>
            </a:r>
            <a:r>
              <a:rPr lang="el-GR" b="1" dirty="0" smtClean="0"/>
              <a:t>Υλοποιήθηκε με καθυστέρηση. </a:t>
            </a:r>
          </a:p>
          <a:p>
            <a:endParaRPr lang="el-GR" dirty="0" smtClean="0"/>
          </a:p>
          <a:p>
            <a:r>
              <a:rPr lang="el-GR" sz="24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Παράρτημα Συνηγόρου του Πολίτη στην Θεσσαλονίκη: </a:t>
            </a:r>
            <a:r>
              <a:rPr lang="el-GR" b="1" dirty="0" smtClean="0"/>
              <a:t>Υλοποιήθηκε</a:t>
            </a:r>
          </a:p>
        </p:txBody>
      </p:sp>
    </p:spTree>
    <p:extLst>
      <p:ext uri="{BB962C8B-B14F-4D97-AF65-F5344CB8AC3E}">
        <p14:creationId xmlns:p14="http://schemas.microsoft.com/office/powerpoint/2010/main" val="300606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215656"/>
            <a:ext cx="10515600" cy="1325563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Προκλήσεις και διδάγματα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</a:rPr>
              <a:t>Ανιχνεύοντας προς τα πίσω την εμπειρία της υλοποίησης</a:t>
            </a:r>
            <a:endParaRPr lang="en-GB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032" y="1432047"/>
            <a:ext cx="1090246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Μελέτη περίπτωσης</a:t>
            </a:r>
          </a:p>
          <a:p>
            <a:pPr algn="ctr"/>
            <a:r>
              <a:rPr lang="el-GR" sz="14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5 έργα με ΦΥ τις υπηρεσίες του υπουργείου Μετανάστευσης και Ασύλου</a:t>
            </a:r>
          </a:p>
          <a:p>
            <a:pPr algn="ctr"/>
            <a:endParaRPr lang="el-GR" sz="24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el-GR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Προκλήσεις:</a:t>
            </a:r>
            <a:endParaRPr lang="el-GR" sz="16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Τομέας πολιτικής με μικρή εμπειρία (10-15 χρόνια) για το ελληνικό πολιτικό σύστημα και δημόσια διοίκηση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Πολλές οργανωτικές αλλαγές και μεταφορά αρμοδιοτήτων μέσα στα χρόνια στο πλαίσιο της ωρίμανσης του τομέα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Δημιουργία ενός νέου υπουργείου αλλά με μειωμένη στελέχωση για τον όγκο του έργου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Ανέλαβε με τις διάφορες υπηρεσίες του μέσα από τα προκαθορισμένα έργα της προγραμματικής συμφωνίας 5 από τα 8 συνολικά έργα του προγράμματος Άσυλο &amp; Μετανάστευση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Για όλα τα 5 έργα, την ευθύνη δημοπράτησης τους έχει η ίδια Δ/</a:t>
            </a:r>
            <a:r>
              <a:rPr lang="el-GR" sz="1600" b="1" dirty="0" err="1" smtClean="0"/>
              <a:t>νση</a:t>
            </a:r>
            <a:r>
              <a:rPr lang="el-GR" sz="1600" b="1" dirty="0" smtClean="0"/>
              <a:t> του κεντρικού υπουργείου με την ευθύνη  και για όλα τα έργα από όλα τα ταμεία 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/>
              <a:t>Τ</a:t>
            </a:r>
            <a:r>
              <a:rPr lang="el-GR" sz="1600" b="1" dirty="0" smtClean="0"/>
              <a:t>α 5 έργα σχεδιάστηκαν </a:t>
            </a:r>
            <a:r>
              <a:rPr lang="el-GR" sz="1600" b="1" dirty="0"/>
              <a:t>σ</a:t>
            </a:r>
            <a:r>
              <a:rPr lang="el-GR" sz="1600" b="1" dirty="0" smtClean="0"/>
              <a:t>υνολικά με 75 </a:t>
            </a:r>
            <a:r>
              <a:rPr lang="el-GR" sz="1600" b="1" dirty="0" err="1" smtClean="0"/>
              <a:t>υποέργα</a:t>
            </a:r>
            <a:r>
              <a:rPr lang="el-GR" sz="1600" b="1" dirty="0" smtClean="0"/>
              <a:t>, δηλαδή 75 διαφορετικές συμβάσεις, δηλαδή στην πραγματικότητα είχαμε όχι 5 αλλά 75 έργα!</a:t>
            </a:r>
          </a:p>
          <a:p>
            <a:pPr marL="342900" indent="-342900">
              <a:buFont typeface="+mj-lt"/>
              <a:buAutoNum type="arabicPeriod"/>
            </a:pPr>
            <a:endParaRPr lang="el-GR" sz="1600" b="1" dirty="0"/>
          </a:p>
          <a:p>
            <a:pPr algn="ctr"/>
            <a:r>
              <a:rPr lang="el-GR" sz="1600" b="1" i="1" dirty="0" smtClean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Στους ηρωικούς συναδέλφους της εν λόγω Δ/</a:t>
            </a:r>
            <a:r>
              <a:rPr lang="el-GR" sz="1600" b="1" i="1" dirty="0" err="1" smtClean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νσης</a:t>
            </a:r>
            <a:r>
              <a:rPr lang="el-GR" sz="1600" b="1" i="1" dirty="0" smtClean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στέλνουμε τον ειλικρινή σεβασμό και τις ευχαριστίες μας!</a:t>
            </a:r>
          </a:p>
          <a:p>
            <a:pPr algn="ctr"/>
            <a:endParaRPr lang="el-GR" sz="1600" b="1" i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l-GR" b="1" dirty="0" smtClean="0"/>
          </a:p>
        </p:txBody>
      </p:sp>
    </p:spTree>
    <p:extLst>
      <p:ext uri="{BB962C8B-B14F-4D97-AF65-F5344CB8AC3E}">
        <p14:creationId xmlns:p14="http://schemas.microsoft.com/office/powerpoint/2010/main" val="73251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CDE9AD1-E0C6-92E2-B35F-0CB350D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138" y="215656"/>
            <a:ext cx="10515600" cy="1325563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Καλές πρακτικές και διδάγματα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l-G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</a:rPr>
              <a:t>Ανιχνεύοντας προς τα πίσω την εμπειρία της υλοποίησης</a:t>
            </a:r>
            <a:endParaRPr lang="en-GB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032" y="1432047"/>
            <a:ext cx="1090246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sz="1600" b="1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en-US" sz="1600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Takeaways: </a:t>
            </a:r>
          </a:p>
          <a:p>
            <a:endParaRPr lang="el-GR" sz="16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Όχι εξαντλητική περιγραφή στην Προγραμματική Συμφωνία – Ευελιξία στην διατύπωση όρων και στην επιλογή ΦΥ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Τα έργα </a:t>
            </a:r>
            <a:r>
              <a:rPr lang="el-GR" sz="1600" b="1" dirty="0"/>
              <a:t>να εξειδικεύονται κατά την Αξιολόγηση-Απόφαση ένταξης ώστε να είναι επίκαιρα - όσο γίνεται πιο κοντά χρονικά στην υλοποίηση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/>
              <a:t>Αξιοποίηση των πόρων για το Διαχειριστικό κόστος – Από την έναρξη του προγράμματος έργα για την υποστήριξη των </a:t>
            </a:r>
            <a:r>
              <a:rPr lang="el-GR" sz="1600" b="1" dirty="0" smtClean="0"/>
              <a:t>φορέων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Λεπτομερής έλεγχος ωριμότητας έργων, κυρίως όταν αφορούν Δομές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Σχεδιασμός έργων με λιγότερα </a:t>
            </a:r>
            <a:r>
              <a:rPr lang="el-GR" sz="1600" b="1" dirty="0" err="1" smtClean="0"/>
              <a:t>υποέργα</a:t>
            </a:r>
            <a:r>
              <a:rPr lang="el-GR" sz="1600" b="1" dirty="0"/>
              <a:t> </a:t>
            </a:r>
            <a:r>
              <a:rPr lang="el-GR" sz="1600" b="1" dirty="0" smtClean="0"/>
              <a:t>και έλεγχος για την πραγματική δυναμικότητα των φορέων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1600" b="1" dirty="0" smtClean="0"/>
              <a:t>Συντονισμός και συστηματική συνεργασία με διμερείς εταίρους και </a:t>
            </a:r>
            <a:r>
              <a:rPr lang="en-US" sz="1600" b="1" dirty="0" smtClean="0"/>
              <a:t>IPOs</a:t>
            </a:r>
            <a:endParaRPr lang="el-GR" sz="1600" b="1" dirty="0"/>
          </a:p>
          <a:p>
            <a:endParaRPr lang="el-GR" sz="1600" b="1" dirty="0"/>
          </a:p>
        </p:txBody>
      </p:sp>
    </p:spTree>
    <p:extLst>
      <p:ext uri="{BB962C8B-B14F-4D97-AF65-F5344CB8AC3E}">
        <p14:creationId xmlns:p14="http://schemas.microsoft.com/office/powerpoint/2010/main" val="140673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80754" y="3984817"/>
            <a:ext cx="5872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Σας ευχαριστώ προσωπικά και σας ευχαριστούμε </a:t>
            </a:r>
          </a:p>
          <a:p>
            <a:pPr algn="ctr"/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για όλη την εποικοδομητική και ωραία συνεργασία!</a:t>
            </a:r>
          </a:p>
          <a:p>
            <a:pPr algn="ctr"/>
            <a:endParaRPr lang="el-GR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52692" y="4295494"/>
            <a:ext cx="41351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l-GR" sz="2400" b="1" dirty="0" smtClean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/>
            <a:endParaRPr lang="el-GR" sz="12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el-GR" sz="1200" b="1" dirty="0" smtClean="0">
                <a:latin typeface="+mj-lt"/>
                <a:ea typeface="+mj-ea"/>
                <a:cs typeface="+mj-cs"/>
              </a:rPr>
              <a:t>Ελένη </a:t>
            </a:r>
            <a:r>
              <a:rPr lang="el-GR" sz="1200" b="1" dirty="0" err="1" smtClean="0">
                <a:latin typeface="+mj-lt"/>
                <a:ea typeface="+mj-ea"/>
                <a:cs typeface="+mj-cs"/>
              </a:rPr>
              <a:t>Κονταξάκη</a:t>
            </a:r>
            <a:r>
              <a:rPr lang="el-GR" sz="1200" b="1" dirty="0" smtClean="0">
                <a:latin typeface="+mj-lt"/>
                <a:ea typeface="+mj-ea"/>
                <a:cs typeface="+mj-cs"/>
              </a:rPr>
              <a:t>, ΕΥ ΧΜ ΕΟΧ – Εθνικό Σημείο Επαφής</a:t>
            </a:r>
          </a:p>
          <a:p>
            <a:r>
              <a:rPr lang="el-GR" sz="1200" b="1" dirty="0" err="1" smtClean="0">
                <a:latin typeface="+mj-lt"/>
                <a:ea typeface="+mj-ea"/>
                <a:cs typeface="+mj-cs"/>
              </a:rPr>
              <a:t>Τηλ</a:t>
            </a:r>
            <a:r>
              <a:rPr lang="el-GR" sz="1200" b="1" dirty="0" smtClean="0">
                <a:latin typeface="+mj-lt"/>
                <a:ea typeface="+mj-ea"/>
                <a:cs typeface="+mj-cs"/>
              </a:rPr>
              <a:t>. 210 325881</a:t>
            </a:r>
            <a:r>
              <a:rPr lang="en-US" sz="1200" b="1" dirty="0" smtClean="0">
                <a:latin typeface="+mj-lt"/>
                <a:ea typeface="+mj-ea"/>
                <a:cs typeface="+mj-cs"/>
              </a:rPr>
              <a:t>8, </a:t>
            </a:r>
            <a:r>
              <a:rPr lang="en-US" sz="1200" b="1" dirty="0" smtClean="0">
                <a:latin typeface="+mj-lt"/>
                <a:ea typeface="+mj-ea"/>
                <a:cs typeface="+mj-cs"/>
                <a:hlinkClick r:id="rId2"/>
              </a:rPr>
              <a:t>e.kontaxaki@mou.gr</a:t>
            </a:r>
            <a:r>
              <a:rPr lang="en-US" sz="1200" b="1" dirty="0" smtClean="0">
                <a:latin typeface="+mj-lt"/>
                <a:ea typeface="+mj-ea"/>
                <a:cs typeface="+mj-cs"/>
              </a:rPr>
              <a:t> </a:t>
            </a:r>
            <a:endParaRPr lang="el-GR" sz="1200" b="1" dirty="0" smtClean="0"/>
          </a:p>
        </p:txBody>
      </p:sp>
      <p:sp>
        <p:nvSpPr>
          <p:cNvPr id="5" name="Υπότιτλος 2"/>
          <p:cNvSpPr txBox="1">
            <a:spLocks/>
          </p:cNvSpPr>
          <p:nvPr/>
        </p:nvSpPr>
        <p:spPr>
          <a:xfrm>
            <a:off x="815079" y="2526757"/>
            <a:ext cx="4892503" cy="473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dirty="0" smtClean="0"/>
              <a:t>Μετατρέποντας την εμπειρία σε γνώση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815079" y="1442727"/>
            <a:ext cx="8408052" cy="1320800"/>
          </a:xfrm>
        </p:spPr>
        <p:txBody>
          <a:bodyPr>
            <a:normAutofit/>
          </a:bodyPr>
          <a:lstStyle/>
          <a:p>
            <a:r>
              <a:rPr lang="el-GR" dirty="0"/>
              <a:t>Προκλήσεις</a:t>
            </a:r>
            <a:r>
              <a:rPr lang="en-US" dirty="0"/>
              <a:t>,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καλές πρακτικές και </a:t>
            </a:r>
            <a:r>
              <a:rPr lang="el-GR" dirty="0"/>
              <a:t>διδάγματα</a:t>
            </a: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92" y="158261"/>
            <a:ext cx="1383975" cy="1383975"/>
          </a:xfrm>
          <a:prstGeom prst="rect">
            <a:avLst/>
          </a:prstGeom>
        </p:spPr>
      </p:pic>
      <p:pic>
        <p:nvPicPr>
          <p:cNvPr id="7" name="Εικόνα 6" descr="EEA30_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660" y="521463"/>
            <a:ext cx="1099038" cy="72536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Εικόνα 7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990" y="6044068"/>
            <a:ext cx="1539855" cy="6445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770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641</Words>
  <Application>Microsoft Office PowerPoint</Application>
  <PresentationFormat>Ευρεία οθόνη</PresentationFormat>
  <Paragraphs>82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Calibri Light</vt:lpstr>
      <vt:lpstr>Trebuchet MS</vt:lpstr>
      <vt:lpstr>Wingdings 3</vt:lpstr>
      <vt:lpstr>Όψη</vt:lpstr>
      <vt:lpstr>Προκλήσεις,  καλές πρακτικές  και διδάγματα</vt:lpstr>
      <vt:lpstr>Προκλήσεις και διδάγματα Ανιχνεύοντας προς τα πίσω την εμπειρία της υλοποίησης</vt:lpstr>
      <vt:lpstr>Προκλήσεις και διδάγματα Ανιχνεύοντας προς τα πίσω την εμπειρία της υλοποίησης</vt:lpstr>
      <vt:lpstr>Προκλήσεις και διδάγματα Ανιχνεύοντας προς τα πίσω την εμπειρία της υλοποίησης</vt:lpstr>
      <vt:lpstr>Προκλήσεις και διδάγματα Ανιχνεύοντας προς τα πίσω την εμπειρία της υλοποίησης</vt:lpstr>
      <vt:lpstr>Καλές πρακτικές και διδάγματα Ανιχνεύοντας προς τα πίσω την εμπειρία της υλοποίησης</vt:lpstr>
      <vt:lpstr>Προκλήσεις,  καλές πρακτικές και διδάγματα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Challenges,  good practices  and lessons learned</dc:title>
  <dc:creator>User</dc:creator>
  <cp:lastModifiedBy>Κονταξάκη, Ελένη</cp:lastModifiedBy>
  <cp:revision>33</cp:revision>
  <cp:lastPrinted>2024-07-01T11:11:32Z</cp:lastPrinted>
  <dcterms:created xsi:type="dcterms:W3CDTF">2024-06-30T06:36:58Z</dcterms:created>
  <dcterms:modified xsi:type="dcterms:W3CDTF">2024-07-01T11:12:18Z</dcterms:modified>
</cp:coreProperties>
</file>