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7" r:id="rId1"/>
  </p:sldMasterIdLst>
  <p:notesMasterIdLst>
    <p:notesMasterId r:id="rId28"/>
  </p:notesMasterIdLst>
  <p:sldIdLst>
    <p:sldId id="411" r:id="rId2"/>
    <p:sldId id="595" r:id="rId3"/>
    <p:sldId id="669" r:id="rId4"/>
    <p:sldId id="673" r:id="rId5"/>
    <p:sldId id="670" r:id="rId6"/>
    <p:sldId id="674" r:id="rId7"/>
    <p:sldId id="671" r:id="rId8"/>
    <p:sldId id="675" r:id="rId9"/>
    <p:sldId id="631" r:id="rId10"/>
    <p:sldId id="606" r:id="rId11"/>
    <p:sldId id="608" r:id="rId12"/>
    <p:sldId id="680" r:id="rId13"/>
    <p:sldId id="629" r:id="rId14"/>
    <p:sldId id="664" r:id="rId15"/>
    <p:sldId id="677" r:id="rId16"/>
    <p:sldId id="634" r:id="rId17"/>
    <p:sldId id="678" r:id="rId18"/>
    <p:sldId id="672" r:id="rId19"/>
    <p:sldId id="679" r:id="rId20"/>
    <p:sldId id="613" r:id="rId21"/>
    <p:sldId id="683" r:id="rId22"/>
    <p:sldId id="641" r:id="rId23"/>
    <p:sldId id="642" r:id="rId24"/>
    <p:sldId id="681" r:id="rId25"/>
    <p:sldId id="682" r:id="rId26"/>
    <p:sldId id="458" r:id="rId27"/>
  </p:sldIdLst>
  <p:sldSz cx="9144000" cy="5143500" type="screen16x9"/>
  <p:notesSz cx="6797675" cy="9928225"/>
  <p:embeddedFontLst>
    <p:embeddedFont>
      <p:font typeface="Roboto Condensed Light" panose="020B0604020202020204" charset="0"/>
      <p:regular r:id="rId29"/>
      <p:bold r:id="rId30"/>
      <p:italic r:id="rId31"/>
      <p:boldItalic r:id="rId32"/>
    </p:embeddedFont>
    <p:embeddedFont>
      <p:font typeface="Tahoma" panose="020B0604030504040204" pitchFamily="34" charset="0"/>
      <p:regular r:id="rId33"/>
      <p:bold r:id="rId34"/>
    </p:embeddedFont>
    <p:embeddedFont>
      <p:font typeface="Arvo" panose="020B0604020202020204" charset="0"/>
      <p:regular r:id="rId35"/>
      <p:bold r:id="rId36"/>
      <p:italic r:id="rId37"/>
      <p:boldItalic r:id="rId38"/>
    </p:embeddedFont>
    <p:embeddedFont>
      <p:font typeface="Roboto Condensed" panose="020B0604020202020204" charset="0"/>
      <p:regular r:id="rId39"/>
      <p:bold r:id="rId40"/>
      <p:italic r:id="rId41"/>
      <p:boldItalic r:id="rId42"/>
    </p:embeddedFont>
    <p:embeddedFont>
      <p:font typeface="Calibri" panose="020F0502020204030204" pitchFamily="34" charset="0"/>
      <p:regular r:id="rId43"/>
      <p:bold r:id="rId44"/>
      <p:italic r:id="rId45"/>
      <p:boldItalic r:id="rId4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FFFFFF"/>
    <a:srgbClr val="33CCFF"/>
    <a:srgbClr val="FFFF99"/>
    <a:srgbClr val="009999"/>
    <a:srgbClr val="33CCCC"/>
    <a:srgbClr val="000000"/>
    <a:srgbClr val="DBCFAD"/>
    <a:srgbClr val="26557C"/>
    <a:srgbClr val="0B02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D629777-47AE-4AE8-8971-A93D649AB909}">
  <a:tblStyle styleId="{6D629777-47AE-4AE8-8971-A93D649AB90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35758FB7-9AC5-4552-8A53-C91805E547FA}" styleName="Στυλ με θέμα 1 - Έμφαση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75DCB02-9BB8-47FD-8907-85C794F793BA}" styleName="Στυλ με θέμα 1 - Έμφαση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716" autoAdjust="0"/>
    <p:restoredTop sz="93416" autoAdjust="0"/>
  </p:normalViewPr>
  <p:slideViewPr>
    <p:cSldViewPr>
      <p:cViewPr varScale="1">
        <p:scale>
          <a:sx n="150" d="100"/>
          <a:sy n="150" d="100"/>
        </p:scale>
        <p:origin x="114" y="15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1.fntdata"/><Relationship Id="rId21" Type="http://schemas.openxmlformats.org/officeDocument/2006/relationships/slide" Target="slides/slide20.xml"/><Relationship Id="rId34" Type="http://schemas.openxmlformats.org/officeDocument/2006/relationships/font" Target="fonts/font6.fntdata"/><Relationship Id="rId42" Type="http://schemas.openxmlformats.org/officeDocument/2006/relationships/font" Target="fonts/font14.fntdata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1.fntdata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4.fntdata"/><Relationship Id="rId37" Type="http://schemas.openxmlformats.org/officeDocument/2006/relationships/font" Target="fonts/font9.fntdata"/><Relationship Id="rId40" Type="http://schemas.openxmlformats.org/officeDocument/2006/relationships/font" Target="fonts/font12.fntdata"/><Relationship Id="rId45" Type="http://schemas.openxmlformats.org/officeDocument/2006/relationships/font" Target="fonts/font1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36" Type="http://schemas.openxmlformats.org/officeDocument/2006/relationships/font" Target="fonts/font8.fntdata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3.fntdata"/><Relationship Id="rId44" Type="http://schemas.openxmlformats.org/officeDocument/2006/relationships/font" Target="fonts/font1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2.fntdata"/><Relationship Id="rId35" Type="http://schemas.openxmlformats.org/officeDocument/2006/relationships/font" Target="fonts/font7.fntdata"/><Relationship Id="rId43" Type="http://schemas.openxmlformats.org/officeDocument/2006/relationships/font" Target="fonts/font15.fntdata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5.fntdata"/><Relationship Id="rId38" Type="http://schemas.openxmlformats.org/officeDocument/2006/relationships/font" Target="fonts/font10.fntdata"/><Relationship Id="rId46" Type="http://schemas.openxmlformats.org/officeDocument/2006/relationships/font" Target="fonts/font18.fntdata"/><Relationship Id="rId20" Type="http://schemas.openxmlformats.org/officeDocument/2006/relationships/slide" Target="slides/slide19.xml"/><Relationship Id="rId41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649575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35f391192_00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 preserve="1">
  <p:cSld name="1_Title only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5" name="Google Shape;125;p8"/>
          <p:cNvGrpSpPr/>
          <p:nvPr/>
        </p:nvGrpSpPr>
        <p:grpSpPr>
          <a:xfrm>
            <a:off x="-4" y="40"/>
            <a:ext cx="7072430" cy="1327315"/>
            <a:chOff x="-4" y="40"/>
            <a:chExt cx="7072430" cy="1327315"/>
          </a:xfrm>
        </p:grpSpPr>
        <p:sp>
          <p:nvSpPr>
            <p:cNvPr id="126" name="Google Shape;126;p8"/>
            <p:cNvSpPr/>
            <p:nvPr/>
          </p:nvSpPr>
          <p:spPr>
            <a:xfrm>
              <a:off x="6292649" y="126425"/>
              <a:ext cx="779700" cy="259800"/>
            </a:xfrm>
            <a:prstGeom prst="triangle">
              <a:avLst>
                <a:gd name="adj" fmla="val 32425"/>
              </a:avLst>
            </a:prstGeom>
            <a:solidFill>
              <a:srgbClr val="2A5A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Arvo"/>
                <a:ea typeface="Arvo"/>
                <a:cs typeface="Arvo"/>
                <a:sym typeface="Arvo"/>
              </a:endParaRPr>
            </a:p>
          </p:txBody>
        </p:sp>
        <p:grpSp>
          <p:nvGrpSpPr>
            <p:cNvPr id="127" name="Google Shape;127;p8"/>
            <p:cNvGrpSpPr/>
            <p:nvPr/>
          </p:nvGrpSpPr>
          <p:grpSpPr>
            <a:xfrm rot="10800000" flipH="1">
              <a:off x="3" y="40"/>
              <a:ext cx="6756168" cy="1327315"/>
              <a:chOff x="-2168138" y="330075"/>
              <a:chExt cx="8650663" cy="1699506"/>
            </a:xfrm>
          </p:grpSpPr>
          <p:sp>
            <p:nvSpPr>
              <p:cNvPr id="128" name="Google Shape;128;p8"/>
              <p:cNvSpPr/>
              <p:nvPr/>
            </p:nvSpPr>
            <p:spPr>
              <a:xfrm>
                <a:off x="-2168138" y="330081"/>
                <a:ext cx="6958200" cy="1699500"/>
              </a:xfrm>
              <a:prstGeom prst="rect">
                <a:avLst/>
              </a:prstGeom>
              <a:solidFill>
                <a:srgbClr val="EBE4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129" name="Google Shape;129;p8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rgbClr val="EBE4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  <p:grpSp>
          <p:nvGrpSpPr>
            <p:cNvPr id="130" name="Google Shape;130;p8"/>
            <p:cNvGrpSpPr/>
            <p:nvPr/>
          </p:nvGrpSpPr>
          <p:grpSpPr>
            <a:xfrm rot="10800000" flipH="1">
              <a:off x="-4" y="381007"/>
              <a:ext cx="7072430" cy="771744"/>
              <a:chOff x="-9092084" y="330075"/>
              <a:chExt cx="15574609" cy="1699501"/>
            </a:xfrm>
          </p:grpSpPr>
          <p:sp>
            <p:nvSpPr>
              <p:cNvPr id="131" name="Google Shape;131;p8"/>
              <p:cNvSpPr/>
              <p:nvPr/>
            </p:nvSpPr>
            <p:spPr>
              <a:xfrm>
                <a:off x="-9092084" y="330076"/>
                <a:ext cx="13882200" cy="1699500"/>
              </a:xfrm>
              <a:prstGeom prst="rect">
                <a:avLst/>
              </a:prstGeom>
              <a:solidFill>
                <a:srgbClr val="3674A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132" name="Google Shape;132;p8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rgbClr val="3674A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</p:grpSp>
      <p:grpSp>
        <p:nvGrpSpPr>
          <p:cNvPr id="133" name="Google Shape;133;p8"/>
          <p:cNvGrpSpPr/>
          <p:nvPr/>
        </p:nvGrpSpPr>
        <p:grpSpPr>
          <a:xfrm>
            <a:off x="6946842" y="4472723"/>
            <a:ext cx="2202830" cy="670795"/>
            <a:chOff x="5575242" y="4472723"/>
            <a:chExt cx="2202830" cy="670795"/>
          </a:xfrm>
        </p:grpSpPr>
        <p:sp>
          <p:nvSpPr>
            <p:cNvPr id="134" name="Google Shape;134;p8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rgbClr val="D26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35" name="Google Shape;135;p8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136" name="Google Shape;136;p8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rgbClr val="EBE4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37" name="Google Shape;137;p8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rgbClr val="EBE4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8" name="Google Shape;138;p8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139" name="Google Shape;139;p8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40" name="Google Shape;140;p8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sp>
        <p:nvSpPr>
          <p:cNvPr id="141" name="Google Shape;141;p8"/>
          <p:cNvSpPr txBox="1">
            <a:spLocks noGrp="1"/>
          </p:cNvSpPr>
          <p:nvPr>
            <p:ph type="title" hasCustomPrompt="1"/>
          </p:nvPr>
        </p:nvSpPr>
        <p:spPr>
          <a:xfrm>
            <a:off x="683568" y="392575"/>
            <a:ext cx="5258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baseline="0">
                <a:latin typeface="+mj-l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r>
              <a:rPr lang="el-GR" dirty="0"/>
              <a:t>Λειτουργικότητα δελτίου</a:t>
            </a:r>
            <a:endParaRPr dirty="0"/>
          </a:p>
        </p:txBody>
      </p:sp>
      <p:sp>
        <p:nvSpPr>
          <p:cNvPr id="142" name="Google Shape;142;p8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latin typeface="+mn-lt"/>
              </a:defRPr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21" name="Ορθογώνιο 20"/>
          <p:cNvSpPr/>
          <p:nvPr userDrawn="1"/>
        </p:nvSpPr>
        <p:spPr>
          <a:xfrm>
            <a:off x="7380312" y="4686475"/>
            <a:ext cx="1354858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-635">
              <a:tabLst>
                <a:tab pos="2636520" algn="ctr"/>
                <a:tab pos="5273675" algn="r"/>
              </a:tabLst>
              <a:defRPr lang="el-GR"/>
            </a:pPr>
            <a:r>
              <a:rPr lang="el-GR" sz="900" b="1" dirty="0">
                <a:solidFill>
                  <a:srgbClr val="FFFFFF"/>
                </a:solidFill>
                <a:latin typeface="+mn-lt"/>
                <a:ea typeface="Roboto Condensed" panose="020B0604020202020204" charset="0"/>
              </a:rPr>
              <a:t>ΟΠΣ ΕΣΠΑ 2014-2020</a:t>
            </a:r>
          </a:p>
        </p:txBody>
      </p:sp>
      <p:grpSp>
        <p:nvGrpSpPr>
          <p:cNvPr id="22" name="Google Shape;435;p27"/>
          <p:cNvGrpSpPr/>
          <p:nvPr userDrawn="1"/>
        </p:nvGrpSpPr>
        <p:grpSpPr>
          <a:xfrm>
            <a:off x="147489" y="629920"/>
            <a:ext cx="392063" cy="291505"/>
            <a:chOff x="5247525" y="3007275"/>
            <a:chExt cx="517575" cy="384825"/>
          </a:xfrm>
        </p:grpSpPr>
        <p:sp>
          <p:nvSpPr>
            <p:cNvPr id="23" name="Google Shape;436;p27"/>
            <p:cNvSpPr/>
            <p:nvPr/>
          </p:nvSpPr>
          <p:spPr>
            <a:xfrm>
              <a:off x="5247525" y="3007275"/>
              <a:ext cx="348900" cy="348900"/>
            </a:xfrm>
            <a:custGeom>
              <a:avLst/>
              <a:gdLst/>
              <a:ahLst/>
              <a:cxnLst/>
              <a:rect l="l" t="t" r="r" b="b"/>
              <a:pathLst>
                <a:path w="13956" h="13956" fill="none" extrusionOk="0">
                  <a:moveTo>
                    <a:pt x="13323" y="5772"/>
                  </a:moveTo>
                  <a:lnTo>
                    <a:pt x="11861" y="5626"/>
                  </a:lnTo>
                  <a:lnTo>
                    <a:pt x="11861" y="5626"/>
                  </a:lnTo>
                  <a:lnTo>
                    <a:pt x="11788" y="5334"/>
                  </a:lnTo>
                  <a:lnTo>
                    <a:pt x="11667" y="5042"/>
                  </a:lnTo>
                  <a:lnTo>
                    <a:pt x="11545" y="4750"/>
                  </a:lnTo>
                  <a:lnTo>
                    <a:pt x="11399" y="4482"/>
                  </a:lnTo>
                  <a:lnTo>
                    <a:pt x="12300" y="3337"/>
                  </a:lnTo>
                  <a:lnTo>
                    <a:pt x="12300" y="3337"/>
                  </a:lnTo>
                  <a:lnTo>
                    <a:pt x="12373" y="3240"/>
                  </a:lnTo>
                  <a:lnTo>
                    <a:pt x="12422" y="3118"/>
                  </a:lnTo>
                  <a:lnTo>
                    <a:pt x="12446" y="2996"/>
                  </a:lnTo>
                  <a:lnTo>
                    <a:pt x="12446" y="2850"/>
                  </a:lnTo>
                  <a:lnTo>
                    <a:pt x="12422" y="2728"/>
                  </a:lnTo>
                  <a:lnTo>
                    <a:pt x="12397" y="2606"/>
                  </a:lnTo>
                  <a:lnTo>
                    <a:pt x="12324" y="2485"/>
                  </a:lnTo>
                  <a:lnTo>
                    <a:pt x="12251" y="2387"/>
                  </a:lnTo>
                  <a:lnTo>
                    <a:pt x="11569" y="1705"/>
                  </a:lnTo>
                  <a:lnTo>
                    <a:pt x="11569" y="1705"/>
                  </a:lnTo>
                  <a:lnTo>
                    <a:pt x="11472" y="1632"/>
                  </a:lnTo>
                  <a:lnTo>
                    <a:pt x="11350" y="1559"/>
                  </a:lnTo>
                  <a:lnTo>
                    <a:pt x="11228" y="1510"/>
                  </a:lnTo>
                  <a:lnTo>
                    <a:pt x="11106" y="1510"/>
                  </a:lnTo>
                  <a:lnTo>
                    <a:pt x="10960" y="1510"/>
                  </a:lnTo>
                  <a:lnTo>
                    <a:pt x="10838" y="1535"/>
                  </a:lnTo>
                  <a:lnTo>
                    <a:pt x="10717" y="1583"/>
                  </a:lnTo>
                  <a:lnTo>
                    <a:pt x="10619" y="1656"/>
                  </a:lnTo>
                  <a:lnTo>
                    <a:pt x="9475" y="2558"/>
                  </a:lnTo>
                  <a:lnTo>
                    <a:pt x="9475" y="2558"/>
                  </a:lnTo>
                  <a:lnTo>
                    <a:pt x="9207" y="2411"/>
                  </a:lnTo>
                  <a:lnTo>
                    <a:pt x="8914" y="2290"/>
                  </a:lnTo>
                  <a:lnTo>
                    <a:pt x="8622" y="2168"/>
                  </a:lnTo>
                  <a:lnTo>
                    <a:pt x="8330" y="2070"/>
                  </a:lnTo>
                  <a:lnTo>
                    <a:pt x="8159" y="634"/>
                  </a:lnTo>
                  <a:lnTo>
                    <a:pt x="8159" y="634"/>
                  </a:lnTo>
                  <a:lnTo>
                    <a:pt x="8135" y="512"/>
                  </a:lnTo>
                  <a:lnTo>
                    <a:pt x="8086" y="390"/>
                  </a:lnTo>
                  <a:lnTo>
                    <a:pt x="8013" y="293"/>
                  </a:lnTo>
                  <a:lnTo>
                    <a:pt x="7940" y="195"/>
                  </a:lnTo>
                  <a:lnTo>
                    <a:pt x="7818" y="122"/>
                  </a:lnTo>
                  <a:lnTo>
                    <a:pt x="7721" y="49"/>
                  </a:lnTo>
                  <a:lnTo>
                    <a:pt x="7575" y="25"/>
                  </a:lnTo>
                  <a:lnTo>
                    <a:pt x="7453" y="0"/>
                  </a:lnTo>
                  <a:lnTo>
                    <a:pt x="6479" y="0"/>
                  </a:lnTo>
                  <a:lnTo>
                    <a:pt x="6479" y="0"/>
                  </a:lnTo>
                  <a:lnTo>
                    <a:pt x="6357" y="25"/>
                  </a:lnTo>
                  <a:lnTo>
                    <a:pt x="6235" y="49"/>
                  </a:lnTo>
                  <a:lnTo>
                    <a:pt x="6114" y="122"/>
                  </a:lnTo>
                  <a:lnTo>
                    <a:pt x="6016" y="195"/>
                  </a:lnTo>
                  <a:lnTo>
                    <a:pt x="5919" y="293"/>
                  </a:lnTo>
                  <a:lnTo>
                    <a:pt x="5846" y="390"/>
                  </a:lnTo>
                  <a:lnTo>
                    <a:pt x="5797" y="512"/>
                  </a:lnTo>
                  <a:lnTo>
                    <a:pt x="5773" y="634"/>
                  </a:lnTo>
                  <a:lnTo>
                    <a:pt x="5602" y="2070"/>
                  </a:lnTo>
                  <a:lnTo>
                    <a:pt x="5602" y="2070"/>
                  </a:lnTo>
                  <a:lnTo>
                    <a:pt x="5310" y="2168"/>
                  </a:lnTo>
                  <a:lnTo>
                    <a:pt x="5018" y="2290"/>
                  </a:lnTo>
                  <a:lnTo>
                    <a:pt x="4750" y="2411"/>
                  </a:lnTo>
                  <a:lnTo>
                    <a:pt x="4482" y="2558"/>
                  </a:lnTo>
                  <a:lnTo>
                    <a:pt x="3337" y="1656"/>
                  </a:lnTo>
                  <a:lnTo>
                    <a:pt x="3337" y="1656"/>
                  </a:lnTo>
                  <a:lnTo>
                    <a:pt x="3215" y="1583"/>
                  </a:lnTo>
                  <a:lnTo>
                    <a:pt x="3094" y="1535"/>
                  </a:lnTo>
                  <a:lnTo>
                    <a:pt x="2972" y="1510"/>
                  </a:lnTo>
                  <a:lnTo>
                    <a:pt x="2850" y="1510"/>
                  </a:lnTo>
                  <a:lnTo>
                    <a:pt x="2728" y="1510"/>
                  </a:lnTo>
                  <a:lnTo>
                    <a:pt x="2582" y="1559"/>
                  </a:lnTo>
                  <a:lnTo>
                    <a:pt x="2485" y="1632"/>
                  </a:lnTo>
                  <a:lnTo>
                    <a:pt x="2387" y="1705"/>
                  </a:lnTo>
                  <a:lnTo>
                    <a:pt x="1705" y="2387"/>
                  </a:lnTo>
                  <a:lnTo>
                    <a:pt x="1705" y="2387"/>
                  </a:lnTo>
                  <a:lnTo>
                    <a:pt x="1608" y="2485"/>
                  </a:lnTo>
                  <a:lnTo>
                    <a:pt x="1559" y="2606"/>
                  </a:lnTo>
                  <a:lnTo>
                    <a:pt x="1511" y="2728"/>
                  </a:lnTo>
                  <a:lnTo>
                    <a:pt x="1486" y="2850"/>
                  </a:lnTo>
                  <a:lnTo>
                    <a:pt x="1486" y="2996"/>
                  </a:lnTo>
                  <a:lnTo>
                    <a:pt x="1511" y="3118"/>
                  </a:lnTo>
                  <a:lnTo>
                    <a:pt x="1559" y="3240"/>
                  </a:lnTo>
                  <a:lnTo>
                    <a:pt x="1632" y="3337"/>
                  </a:lnTo>
                  <a:lnTo>
                    <a:pt x="2533" y="4482"/>
                  </a:lnTo>
                  <a:lnTo>
                    <a:pt x="2533" y="4482"/>
                  </a:lnTo>
                  <a:lnTo>
                    <a:pt x="2387" y="4750"/>
                  </a:lnTo>
                  <a:lnTo>
                    <a:pt x="2266" y="5042"/>
                  </a:lnTo>
                  <a:lnTo>
                    <a:pt x="2168" y="5334"/>
                  </a:lnTo>
                  <a:lnTo>
                    <a:pt x="2071" y="5626"/>
                  </a:lnTo>
                  <a:lnTo>
                    <a:pt x="634" y="5772"/>
                  </a:lnTo>
                  <a:lnTo>
                    <a:pt x="634" y="5772"/>
                  </a:lnTo>
                  <a:lnTo>
                    <a:pt x="512" y="5821"/>
                  </a:lnTo>
                  <a:lnTo>
                    <a:pt x="390" y="5870"/>
                  </a:lnTo>
                  <a:lnTo>
                    <a:pt x="268" y="5943"/>
                  </a:lnTo>
                  <a:lnTo>
                    <a:pt x="171" y="6016"/>
                  </a:lnTo>
                  <a:lnTo>
                    <a:pt x="98" y="6138"/>
                  </a:lnTo>
                  <a:lnTo>
                    <a:pt x="49" y="6235"/>
                  </a:lnTo>
                  <a:lnTo>
                    <a:pt x="1" y="6381"/>
                  </a:lnTo>
                  <a:lnTo>
                    <a:pt x="1" y="6503"/>
                  </a:lnTo>
                  <a:lnTo>
                    <a:pt x="1" y="7453"/>
                  </a:lnTo>
                  <a:lnTo>
                    <a:pt x="1" y="7453"/>
                  </a:lnTo>
                  <a:lnTo>
                    <a:pt x="1" y="7599"/>
                  </a:lnTo>
                  <a:lnTo>
                    <a:pt x="49" y="7721"/>
                  </a:lnTo>
                  <a:lnTo>
                    <a:pt x="98" y="7843"/>
                  </a:lnTo>
                  <a:lnTo>
                    <a:pt x="171" y="7940"/>
                  </a:lnTo>
                  <a:lnTo>
                    <a:pt x="268" y="8037"/>
                  </a:lnTo>
                  <a:lnTo>
                    <a:pt x="390" y="8111"/>
                  </a:lnTo>
                  <a:lnTo>
                    <a:pt x="512" y="8159"/>
                  </a:lnTo>
                  <a:lnTo>
                    <a:pt x="634" y="8184"/>
                  </a:lnTo>
                  <a:lnTo>
                    <a:pt x="2071" y="8354"/>
                  </a:lnTo>
                  <a:lnTo>
                    <a:pt x="2071" y="8354"/>
                  </a:lnTo>
                  <a:lnTo>
                    <a:pt x="2168" y="8646"/>
                  </a:lnTo>
                  <a:lnTo>
                    <a:pt x="2266" y="8914"/>
                  </a:lnTo>
                  <a:lnTo>
                    <a:pt x="2387" y="9206"/>
                  </a:lnTo>
                  <a:lnTo>
                    <a:pt x="2533" y="9474"/>
                  </a:lnTo>
                  <a:lnTo>
                    <a:pt x="1632" y="10619"/>
                  </a:lnTo>
                  <a:lnTo>
                    <a:pt x="1632" y="10619"/>
                  </a:lnTo>
                  <a:lnTo>
                    <a:pt x="1559" y="10741"/>
                  </a:lnTo>
                  <a:lnTo>
                    <a:pt x="1511" y="10863"/>
                  </a:lnTo>
                  <a:lnTo>
                    <a:pt x="1486" y="10984"/>
                  </a:lnTo>
                  <a:lnTo>
                    <a:pt x="1486" y="11106"/>
                  </a:lnTo>
                  <a:lnTo>
                    <a:pt x="1511" y="11228"/>
                  </a:lnTo>
                  <a:lnTo>
                    <a:pt x="1559" y="11350"/>
                  </a:lnTo>
                  <a:lnTo>
                    <a:pt x="1608" y="11472"/>
                  </a:lnTo>
                  <a:lnTo>
                    <a:pt x="1705" y="11569"/>
                  </a:lnTo>
                  <a:lnTo>
                    <a:pt x="2387" y="12251"/>
                  </a:lnTo>
                  <a:lnTo>
                    <a:pt x="2387" y="12251"/>
                  </a:lnTo>
                  <a:lnTo>
                    <a:pt x="2485" y="12348"/>
                  </a:lnTo>
                  <a:lnTo>
                    <a:pt x="2582" y="12397"/>
                  </a:lnTo>
                  <a:lnTo>
                    <a:pt x="2728" y="12446"/>
                  </a:lnTo>
                  <a:lnTo>
                    <a:pt x="2850" y="12470"/>
                  </a:lnTo>
                  <a:lnTo>
                    <a:pt x="2972" y="12470"/>
                  </a:lnTo>
                  <a:lnTo>
                    <a:pt x="3094" y="12421"/>
                  </a:lnTo>
                  <a:lnTo>
                    <a:pt x="3215" y="12373"/>
                  </a:lnTo>
                  <a:lnTo>
                    <a:pt x="3337" y="12324"/>
                  </a:lnTo>
                  <a:lnTo>
                    <a:pt x="4482" y="11423"/>
                  </a:lnTo>
                  <a:lnTo>
                    <a:pt x="4482" y="11423"/>
                  </a:lnTo>
                  <a:lnTo>
                    <a:pt x="4750" y="11545"/>
                  </a:lnTo>
                  <a:lnTo>
                    <a:pt x="5018" y="11691"/>
                  </a:lnTo>
                  <a:lnTo>
                    <a:pt x="5310" y="11788"/>
                  </a:lnTo>
                  <a:lnTo>
                    <a:pt x="5602" y="11886"/>
                  </a:lnTo>
                  <a:lnTo>
                    <a:pt x="5773" y="13322"/>
                  </a:lnTo>
                  <a:lnTo>
                    <a:pt x="5773" y="13322"/>
                  </a:lnTo>
                  <a:lnTo>
                    <a:pt x="5797" y="13444"/>
                  </a:lnTo>
                  <a:lnTo>
                    <a:pt x="5846" y="13566"/>
                  </a:lnTo>
                  <a:lnTo>
                    <a:pt x="5919" y="13688"/>
                  </a:lnTo>
                  <a:lnTo>
                    <a:pt x="6016" y="13785"/>
                  </a:lnTo>
                  <a:lnTo>
                    <a:pt x="6114" y="13858"/>
                  </a:lnTo>
                  <a:lnTo>
                    <a:pt x="6235" y="13907"/>
                  </a:lnTo>
                  <a:lnTo>
                    <a:pt x="6357" y="13956"/>
                  </a:lnTo>
                  <a:lnTo>
                    <a:pt x="6479" y="13956"/>
                  </a:lnTo>
                  <a:lnTo>
                    <a:pt x="7453" y="13956"/>
                  </a:lnTo>
                  <a:lnTo>
                    <a:pt x="7453" y="13956"/>
                  </a:lnTo>
                  <a:lnTo>
                    <a:pt x="7575" y="13956"/>
                  </a:lnTo>
                  <a:lnTo>
                    <a:pt x="7721" y="13907"/>
                  </a:lnTo>
                  <a:lnTo>
                    <a:pt x="7818" y="13858"/>
                  </a:lnTo>
                  <a:lnTo>
                    <a:pt x="7940" y="13785"/>
                  </a:lnTo>
                  <a:lnTo>
                    <a:pt x="8013" y="13688"/>
                  </a:lnTo>
                  <a:lnTo>
                    <a:pt x="8086" y="13566"/>
                  </a:lnTo>
                  <a:lnTo>
                    <a:pt x="8135" y="13444"/>
                  </a:lnTo>
                  <a:lnTo>
                    <a:pt x="8159" y="13322"/>
                  </a:lnTo>
                  <a:lnTo>
                    <a:pt x="8330" y="11886"/>
                  </a:lnTo>
                  <a:lnTo>
                    <a:pt x="8330" y="11886"/>
                  </a:lnTo>
                  <a:lnTo>
                    <a:pt x="8622" y="11788"/>
                  </a:lnTo>
                  <a:lnTo>
                    <a:pt x="8914" y="11691"/>
                  </a:lnTo>
                  <a:lnTo>
                    <a:pt x="9207" y="11545"/>
                  </a:lnTo>
                  <a:lnTo>
                    <a:pt x="9475" y="11423"/>
                  </a:lnTo>
                  <a:lnTo>
                    <a:pt x="10619" y="12324"/>
                  </a:lnTo>
                  <a:lnTo>
                    <a:pt x="10619" y="12324"/>
                  </a:lnTo>
                  <a:lnTo>
                    <a:pt x="10717" y="12373"/>
                  </a:lnTo>
                  <a:lnTo>
                    <a:pt x="10838" y="12421"/>
                  </a:lnTo>
                  <a:lnTo>
                    <a:pt x="10960" y="12470"/>
                  </a:lnTo>
                  <a:lnTo>
                    <a:pt x="11106" y="12470"/>
                  </a:lnTo>
                  <a:lnTo>
                    <a:pt x="11228" y="12446"/>
                  </a:lnTo>
                  <a:lnTo>
                    <a:pt x="11350" y="12397"/>
                  </a:lnTo>
                  <a:lnTo>
                    <a:pt x="11472" y="12348"/>
                  </a:lnTo>
                  <a:lnTo>
                    <a:pt x="11569" y="12251"/>
                  </a:lnTo>
                  <a:lnTo>
                    <a:pt x="12251" y="11569"/>
                  </a:lnTo>
                  <a:lnTo>
                    <a:pt x="12251" y="11569"/>
                  </a:lnTo>
                  <a:lnTo>
                    <a:pt x="12324" y="11472"/>
                  </a:lnTo>
                  <a:lnTo>
                    <a:pt x="12397" y="11350"/>
                  </a:lnTo>
                  <a:lnTo>
                    <a:pt x="12422" y="11228"/>
                  </a:lnTo>
                  <a:lnTo>
                    <a:pt x="12446" y="11106"/>
                  </a:lnTo>
                  <a:lnTo>
                    <a:pt x="12446" y="10984"/>
                  </a:lnTo>
                  <a:lnTo>
                    <a:pt x="12422" y="10863"/>
                  </a:lnTo>
                  <a:lnTo>
                    <a:pt x="12373" y="10741"/>
                  </a:lnTo>
                  <a:lnTo>
                    <a:pt x="12300" y="10619"/>
                  </a:lnTo>
                  <a:lnTo>
                    <a:pt x="11399" y="9474"/>
                  </a:lnTo>
                  <a:lnTo>
                    <a:pt x="11399" y="9474"/>
                  </a:lnTo>
                  <a:lnTo>
                    <a:pt x="11545" y="9206"/>
                  </a:lnTo>
                  <a:lnTo>
                    <a:pt x="11667" y="8914"/>
                  </a:lnTo>
                  <a:lnTo>
                    <a:pt x="11788" y="8646"/>
                  </a:lnTo>
                  <a:lnTo>
                    <a:pt x="11861" y="8354"/>
                  </a:lnTo>
                  <a:lnTo>
                    <a:pt x="13323" y="8184"/>
                  </a:lnTo>
                  <a:lnTo>
                    <a:pt x="13323" y="8184"/>
                  </a:lnTo>
                  <a:lnTo>
                    <a:pt x="13444" y="8159"/>
                  </a:lnTo>
                  <a:lnTo>
                    <a:pt x="13566" y="8111"/>
                  </a:lnTo>
                  <a:lnTo>
                    <a:pt x="13664" y="8037"/>
                  </a:lnTo>
                  <a:lnTo>
                    <a:pt x="13761" y="7940"/>
                  </a:lnTo>
                  <a:lnTo>
                    <a:pt x="13834" y="7843"/>
                  </a:lnTo>
                  <a:lnTo>
                    <a:pt x="13907" y="7721"/>
                  </a:lnTo>
                  <a:lnTo>
                    <a:pt x="13932" y="7599"/>
                  </a:lnTo>
                  <a:lnTo>
                    <a:pt x="13956" y="7453"/>
                  </a:lnTo>
                  <a:lnTo>
                    <a:pt x="13956" y="6503"/>
                  </a:lnTo>
                  <a:lnTo>
                    <a:pt x="13956" y="6503"/>
                  </a:lnTo>
                  <a:lnTo>
                    <a:pt x="13932" y="6381"/>
                  </a:lnTo>
                  <a:lnTo>
                    <a:pt x="13907" y="6235"/>
                  </a:lnTo>
                  <a:lnTo>
                    <a:pt x="13834" y="6138"/>
                  </a:lnTo>
                  <a:lnTo>
                    <a:pt x="13761" y="6016"/>
                  </a:lnTo>
                  <a:lnTo>
                    <a:pt x="13664" y="5943"/>
                  </a:lnTo>
                  <a:lnTo>
                    <a:pt x="13566" y="5870"/>
                  </a:lnTo>
                  <a:lnTo>
                    <a:pt x="13444" y="5821"/>
                  </a:lnTo>
                  <a:lnTo>
                    <a:pt x="13323" y="5772"/>
                  </a:lnTo>
                  <a:lnTo>
                    <a:pt x="13323" y="5772"/>
                  </a:lnTo>
                  <a:close/>
                  <a:moveTo>
                    <a:pt x="8573" y="8598"/>
                  </a:moveTo>
                  <a:lnTo>
                    <a:pt x="8573" y="8598"/>
                  </a:lnTo>
                  <a:lnTo>
                    <a:pt x="8403" y="8744"/>
                  </a:lnTo>
                  <a:lnTo>
                    <a:pt x="8232" y="8890"/>
                  </a:lnTo>
                  <a:lnTo>
                    <a:pt x="8038" y="8987"/>
                  </a:lnTo>
                  <a:lnTo>
                    <a:pt x="7818" y="9085"/>
                  </a:lnTo>
                  <a:lnTo>
                    <a:pt x="7624" y="9158"/>
                  </a:lnTo>
                  <a:lnTo>
                    <a:pt x="7404" y="9206"/>
                  </a:lnTo>
                  <a:lnTo>
                    <a:pt x="7185" y="9231"/>
                  </a:lnTo>
                  <a:lnTo>
                    <a:pt x="6966" y="9255"/>
                  </a:lnTo>
                  <a:lnTo>
                    <a:pt x="6747" y="9231"/>
                  </a:lnTo>
                  <a:lnTo>
                    <a:pt x="6528" y="9206"/>
                  </a:lnTo>
                  <a:lnTo>
                    <a:pt x="6333" y="9158"/>
                  </a:lnTo>
                  <a:lnTo>
                    <a:pt x="6114" y="9085"/>
                  </a:lnTo>
                  <a:lnTo>
                    <a:pt x="5919" y="8987"/>
                  </a:lnTo>
                  <a:lnTo>
                    <a:pt x="5724" y="8890"/>
                  </a:lnTo>
                  <a:lnTo>
                    <a:pt x="5529" y="8744"/>
                  </a:lnTo>
                  <a:lnTo>
                    <a:pt x="5359" y="8598"/>
                  </a:lnTo>
                  <a:lnTo>
                    <a:pt x="5359" y="8598"/>
                  </a:lnTo>
                  <a:lnTo>
                    <a:pt x="5212" y="8427"/>
                  </a:lnTo>
                  <a:lnTo>
                    <a:pt x="5066" y="8232"/>
                  </a:lnTo>
                  <a:lnTo>
                    <a:pt x="4969" y="8037"/>
                  </a:lnTo>
                  <a:lnTo>
                    <a:pt x="4871" y="7843"/>
                  </a:lnTo>
                  <a:lnTo>
                    <a:pt x="4798" y="7623"/>
                  </a:lnTo>
                  <a:lnTo>
                    <a:pt x="4750" y="7404"/>
                  </a:lnTo>
                  <a:lnTo>
                    <a:pt x="4701" y="7209"/>
                  </a:lnTo>
                  <a:lnTo>
                    <a:pt x="4701" y="6990"/>
                  </a:lnTo>
                  <a:lnTo>
                    <a:pt x="4701" y="6771"/>
                  </a:lnTo>
                  <a:lnTo>
                    <a:pt x="4750" y="6552"/>
                  </a:lnTo>
                  <a:lnTo>
                    <a:pt x="4798" y="6333"/>
                  </a:lnTo>
                  <a:lnTo>
                    <a:pt x="4871" y="6138"/>
                  </a:lnTo>
                  <a:lnTo>
                    <a:pt x="4969" y="5919"/>
                  </a:lnTo>
                  <a:lnTo>
                    <a:pt x="5066" y="5724"/>
                  </a:lnTo>
                  <a:lnTo>
                    <a:pt x="5212" y="5553"/>
                  </a:lnTo>
                  <a:lnTo>
                    <a:pt x="5359" y="5383"/>
                  </a:lnTo>
                  <a:lnTo>
                    <a:pt x="5359" y="5383"/>
                  </a:lnTo>
                  <a:lnTo>
                    <a:pt x="5529" y="5212"/>
                  </a:lnTo>
                  <a:lnTo>
                    <a:pt x="5724" y="5091"/>
                  </a:lnTo>
                  <a:lnTo>
                    <a:pt x="5919" y="4969"/>
                  </a:lnTo>
                  <a:lnTo>
                    <a:pt x="6114" y="4871"/>
                  </a:lnTo>
                  <a:lnTo>
                    <a:pt x="6333" y="4798"/>
                  </a:lnTo>
                  <a:lnTo>
                    <a:pt x="6528" y="4750"/>
                  </a:lnTo>
                  <a:lnTo>
                    <a:pt x="6747" y="4725"/>
                  </a:lnTo>
                  <a:lnTo>
                    <a:pt x="6966" y="4701"/>
                  </a:lnTo>
                  <a:lnTo>
                    <a:pt x="7185" y="4725"/>
                  </a:lnTo>
                  <a:lnTo>
                    <a:pt x="7404" y="4750"/>
                  </a:lnTo>
                  <a:lnTo>
                    <a:pt x="7624" y="4798"/>
                  </a:lnTo>
                  <a:lnTo>
                    <a:pt x="7818" y="4871"/>
                  </a:lnTo>
                  <a:lnTo>
                    <a:pt x="8038" y="4969"/>
                  </a:lnTo>
                  <a:lnTo>
                    <a:pt x="8232" y="5091"/>
                  </a:lnTo>
                  <a:lnTo>
                    <a:pt x="8403" y="5212"/>
                  </a:lnTo>
                  <a:lnTo>
                    <a:pt x="8573" y="5383"/>
                  </a:lnTo>
                  <a:lnTo>
                    <a:pt x="8573" y="5383"/>
                  </a:lnTo>
                  <a:lnTo>
                    <a:pt x="8744" y="5553"/>
                  </a:lnTo>
                  <a:lnTo>
                    <a:pt x="8866" y="5724"/>
                  </a:lnTo>
                  <a:lnTo>
                    <a:pt x="8987" y="5919"/>
                  </a:lnTo>
                  <a:lnTo>
                    <a:pt x="9085" y="6138"/>
                  </a:lnTo>
                  <a:lnTo>
                    <a:pt x="9158" y="6333"/>
                  </a:lnTo>
                  <a:lnTo>
                    <a:pt x="9207" y="6552"/>
                  </a:lnTo>
                  <a:lnTo>
                    <a:pt x="9231" y="6771"/>
                  </a:lnTo>
                  <a:lnTo>
                    <a:pt x="9231" y="6990"/>
                  </a:lnTo>
                  <a:lnTo>
                    <a:pt x="9231" y="7209"/>
                  </a:lnTo>
                  <a:lnTo>
                    <a:pt x="9207" y="7404"/>
                  </a:lnTo>
                  <a:lnTo>
                    <a:pt x="9158" y="7623"/>
                  </a:lnTo>
                  <a:lnTo>
                    <a:pt x="9085" y="7843"/>
                  </a:lnTo>
                  <a:lnTo>
                    <a:pt x="8987" y="8037"/>
                  </a:lnTo>
                  <a:lnTo>
                    <a:pt x="8866" y="8232"/>
                  </a:lnTo>
                  <a:lnTo>
                    <a:pt x="8744" y="8427"/>
                  </a:lnTo>
                  <a:lnTo>
                    <a:pt x="8573" y="8598"/>
                  </a:lnTo>
                  <a:lnTo>
                    <a:pt x="8573" y="8598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" name="Google Shape;437;p27"/>
            <p:cNvSpPr/>
            <p:nvPr/>
          </p:nvSpPr>
          <p:spPr>
            <a:xfrm>
              <a:off x="5566575" y="3193575"/>
              <a:ext cx="198525" cy="198525"/>
            </a:xfrm>
            <a:custGeom>
              <a:avLst/>
              <a:gdLst/>
              <a:ahLst/>
              <a:cxnLst/>
              <a:rect l="l" t="t" r="r" b="b"/>
              <a:pathLst>
                <a:path w="7941" h="7941" fill="none" extrusionOk="0">
                  <a:moveTo>
                    <a:pt x="7258" y="2144"/>
                  </a:moveTo>
                  <a:lnTo>
                    <a:pt x="6138" y="2388"/>
                  </a:lnTo>
                  <a:lnTo>
                    <a:pt x="6138" y="2388"/>
                  </a:lnTo>
                  <a:lnTo>
                    <a:pt x="6016" y="2217"/>
                  </a:lnTo>
                  <a:lnTo>
                    <a:pt x="5870" y="2071"/>
                  </a:lnTo>
                  <a:lnTo>
                    <a:pt x="6260" y="975"/>
                  </a:lnTo>
                  <a:lnTo>
                    <a:pt x="6260" y="975"/>
                  </a:lnTo>
                  <a:lnTo>
                    <a:pt x="6284" y="902"/>
                  </a:lnTo>
                  <a:lnTo>
                    <a:pt x="6284" y="829"/>
                  </a:lnTo>
                  <a:lnTo>
                    <a:pt x="6260" y="683"/>
                  </a:lnTo>
                  <a:lnTo>
                    <a:pt x="6162" y="561"/>
                  </a:lnTo>
                  <a:lnTo>
                    <a:pt x="6114" y="488"/>
                  </a:lnTo>
                  <a:lnTo>
                    <a:pt x="6065" y="464"/>
                  </a:lnTo>
                  <a:lnTo>
                    <a:pt x="5553" y="196"/>
                  </a:lnTo>
                  <a:lnTo>
                    <a:pt x="5553" y="196"/>
                  </a:lnTo>
                  <a:lnTo>
                    <a:pt x="5480" y="171"/>
                  </a:lnTo>
                  <a:lnTo>
                    <a:pt x="5407" y="171"/>
                  </a:lnTo>
                  <a:lnTo>
                    <a:pt x="5261" y="171"/>
                  </a:lnTo>
                  <a:lnTo>
                    <a:pt x="5115" y="244"/>
                  </a:lnTo>
                  <a:lnTo>
                    <a:pt x="5066" y="293"/>
                  </a:lnTo>
                  <a:lnTo>
                    <a:pt x="5018" y="342"/>
                  </a:lnTo>
                  <a:lnTo>
                    <a:pt x="4384" y="1316"/>
                  </a:lnTo>
                  <a:lnTo>
                    <a:pt x="4384" y="1316"/>
                  </a:lnTo>
                  <a:lnTo>
                    <a:pt x="4165" y="1292"/>
                  </a:lnTo>
                  <a:lnTo>
                    <a:pt x="3970" y="1292"/>
                  </a:lnTo>
                  <a:lnTo>
                    <a:pt x="3483" y="244"/>
                  </a:lnTo>
                  <a:lnTo>
                    <a:pt x="3483" y="244"/>
                  </a:lnTo>
                  <a:lnTo>
                    <a:pt x="3435" y="171"/>
                  </a:lnTo>
                  <a:lnTo>
                    <a:pt x="3386" y="123"/>
                  </a:lnTo>
                  <a:lnTo>
                    <a:pt x="3264" y="50"/>
                  </a:lnTo>
                  <a:lnTo>
                    <a:pt x="3118" y="1"/>
                  </a:lnTo>
                  <a:lnTo>
                    <a:pt x="3045" y="1"/>
                  </a:lnTo>
                  <a:lnTo>
                    <a:pt x="2972" y="25"/>
                  </a:lnTo>
                  <a:lnTo>
                    <a:pt x="2436" y="196"/>
                  </a:lnTo>
                  <a:lnTo>
                    <a:pt x="2436" y="196"/>
                  </a:lnTo>
                  <a:lnTo>
                    <a:pt x="2363" y="220"/>
                  </a:lnTo>
                  <a:lnTo>
                    <a:pt x="2290" y="269"/>
                  </a:lnTo>
                  <a:lnTo>
                    <a:pt x="2192" y="391"/>
                  </a:lnTo>
                  <a:lnTo>
                    <a:pt x="2144" y="537"/>
                  </a:lnTo>
                  <a:lnTo>
                    <a:pt x="2144" y="610"/>
                  </a:lnTo>
                  <a:lnTo>
                    <a:pt x="2144" y="683"/>
                  </a:lnTo>
                  <a:lnTo>
                    <a:pt x="2387" y="1828"/>
                  </a:lnTo>
                  <a:lnTo>
                    <a:pt x="2387" y="1828"/>
                  </a:lnTo>
                  <a:lnTo>
                    <a:pt x="2217" y="1949"/>
                  </a:lnTo>
                  <a:lnTo>
                    <a:pt x="2071" y="2095"/>
                  </a:lnTo>
                  <a:lnTo>
                    <a:pt x="999" y="1681"/>
                  </a:lnTo>
                  <a:lnTo>
                    <a:pt x="999" y="1681"/>
                  </a:lnTo>
                  <a:lnTo>
                    <a:pt x="926" y="1681"/>
                  </a:lnTo>
                  <a:lnTo>
                    <a:pt x="829" y="1657"/>
                  </a:lnTo>
                  <a:lnTo>
                    <a:pt x="682" y="1706"/>
                  </a:lnTo>
                  <a:lnTo>
                    <a:pt x="561" y="1779"/>
                  </a:lnTo>
                  <a:lnTo>
                    <a:pt x="512" y="1828"/>
                  </a:lnTo>
                  <a:lnTo>
                    <a:pt x="463" y="1901"/>
                  </a:lnTo>
                  <a:lnTo>
                    <a:pt x="220" y="2388"/>
                  </a:lnTo>
                  <a:lnTo>
                    <a:pt x="220" y="2388"/>
                  </a:lnTo>
                  <a:lnTo>
                    <a:pt x="195" y="2461"/>
                  </a:lnTo>
                  <a:lnTo>
                    <a:pt x="171" y="2534"/>
                  </a:lnTo>
                  <a:lnTo>
                    <a:pt x="195" y="2704"/>
                  </a:lnTo>
                  <a:lnTo>
                    <a:pt x="244" y="2826"/>
                  </a:lnTo>
                  <a:lnTo>
                    <a:pt x="293" y="2899"/>
                  </a:lnTo>
                  <a:lnTo>
                    <a:pt x="366" y="2948"/>
                  </a:lnTo>
                  <a:lnTo>
                    <a:pt x="1340" y="3581"/>
                  </a:lnTo>
                  <a:lnTo>
                    <a:pt x="1340" y="3581"/>
                  </a:lnTo>
                  <a:lnTo>
                    <a:pt x="1316" y="3776"/>
                  </a:lnTo>
                  <a:lnTo>
                    <a:pt x="1291" y="3995"/>
                  </a:lnTo>
                  <a:lnTo>
                    <a:pt x="244" y="4482"/>
                  </a:lnTo>
                  <a:lnTo>
                    <a:pt x="244" y="4482"/>
                  </a:lnTo>
                  <a:lnTo>
                    <a:pt x="195" y="4507"/>
                  </a:lnTo>
                  <a:lnTo>
                    <a:pt x="122" y="4555"/>
                  </a:lnTo>
                  <a:lnTo>
                    <a:pt x="49" y="4701"/>
                  </a:lnTo>
                  <a:lnTo>
                    <a:pt x="0" y="4848"/>
                  </a:lnTo>
                  <a:lnTo>
                    <a:pt x="25" y="4921"/>
                  </a:lnTo>
                  <a:lnTo>
                    <a:pt x="25" y="4994"/>
                  </a:lnTo>
                  <a:lnTo>
                    <a:pt x="220" y="5530"/>
                  </a:lnTo>
                  <a:lnTo>
                    <a:pt x="220" y="5530"/>
                  </a:lnTo>
                  <a:lnTo>
                    <a:pt x="244" y="5578"/>
                  </a:lnTo>
                  <a:lnTo>
                    <a:pt x="293" y="5651"/>
                  </a:lnTo>
                  <a:lnTo>
                    <a:pt x="390" y="5749"/>
                  </a:lnTo>
                  <a:lnTo>
                    <a:pt x="536" y="5797"/>
                  </a:lnTo>
                  <a:lnTo>
                    <a:pt x="609" y="5797"/>
                  </a:lnTo>
                  <a:lnTo>
                    <a:pt x="682" y="5797"/>
                  </a:lnTo>
                  <a:lnTo>
                    <a:pt x="1827" y="5554"/>
                  </a:lnTo>
                  <a:lnTo>
                    <a:pt x="1827" y="5554"/>
                  </a:lnTo>
                  <a:lnTo>
                    <a:pt x="1949" y="5724"/>
                  </a:lnTo>
                  <a:lnTo>
                    <a:pt x="2095" y="5870"/>
                  </a:lnTo>
                  <a:lnTo>
                    <a:pt x="1705" y="6966"/>
                  </a:lnTo>
                  <a:lnTo>
                    <a:pt x="1705" y="6966"/>
                  </a:lnTo>
                  <a:lnTo>
                    <a:pt x="1681" y="7040"/>
                  </a:lnTo>
                  <a:lnTo>
                    <a:pt x="1681" y="7113"/>
                  </a:lnTo>
                  <a:lnTo>
                    <a:pt x="1705" y="7259"/>
                  </a:lnTo>
                  <a:lnTo>
                    <a:pt x="1778" y="7380"/>
                  </a:lnTo>
                  <a:lnTo>
                    <a:pt x="1851" y="7429"/>
                  </a:lnTo>
                  <a:lnTo>
                    <a:pt x="1900" y="7478"/>
                  </a:lnTo>
                  <a:lnTo>
                    <a:pt x="2412" y="7721"/>
                  </a:lnTo>
                  <a:lnTo>
                    <a:pt x="2412" y="7721"/>
                  </a:lnTo>
                  <a:lnTo>
                    <a:pt x="2485" y="7770"/>
                  </a:lnTo>
                  <a:lnTo>
                    <a:pt x="2558" y="7770"/>
                  </a:lnTo>
                  <a:lnTo>
                    <a:pt x="2704" y="7770"/>
                  </a:lnTo>
                  <a:lnTo>
                    <a:pt x="2850" y="7697"/>
                  </a:lnTo>
                  <a:lnTo>
                    <a:pt x="2899" y="7648"/>
                  </a:lnTo>
                  <a:lnTo>
                    <a:pt x="2947" y="7600"/>
                  </a:lnTo>
                  <a:lnTo>
                    <a:pt x="3581" y="6625"/>
                  </a:lnTo>
                  <a:lnTo>
                    <a:pt x="3581" y="6625"/>
                  </a:lnTo>
                  <a:lnTo>
                    <a:pt x="3800" y="6650"/>
                  </a:lnTo>
                  <a:lnTo>
                    <a:pt x="3995" y="6650"/>
                  </a:lnTo>
                  <a:lnTo>
                    <a:pt x="4482" y="7697"/>
                  </a:lnTo>
                  <a:lnTo>
                    <a:pt x="4482" y="7697"/>
                  </a:lnTo>
                  <a:lnTo>
                    <a:pt x="4531" y="7770"/>
                  </a:lnTo>
                  <a:lnTo>
                    <a:pt x="4579" y="7819"/>
                  </a:lnTo>
                  <a:lnTo>
                    <a:pt x="4701" y="7892"/>
                  </a:lnTo>
                  <a:lnTo>
                    <a:pt x="4847" y="7941"/>
                  </a:lnTo>
                  <a:lnTo>
                    <a:pt x="4920" y="7941"/>
                  </a:lnTo>
                  <a:lnTo>
                    <a:pt x="4993" y="7916"/>
                  </a:lnTo>
                  <a:lnTo>
                    <a:pt x="5529" y="7746"/>
                  </a:lnTo>
                  <a:lnTo>
                    <a:pt x="5529" y="7746"/>
                  </a:lnTo>
                  <a:lnTo>
                    <a:pt x="5602" y="7721"/>
                  </a:lnTo>
                  <a:lnTo>
                    <a:pt x="5651" y="7673"/>
                  </a:lnTo>
                  <a:lnTo>
                    <a:pt x="5748" y="7551"/>
                  </a:lnTo>
                  <a:lnTo>
                    <a:pt x="5821" y="7405"/>
                  </a:lnTo>
                  <a:lnTo>
                    <a:pt x="5821" y="7332"/>
                  </a:lnTo>
                  <a:lnTo>
                    <a:pt x="5821" y="7259"/>
                  </a:lnTo>
                  <a:lnTo>
                    <a:pt x="5578" y="6114"/>
                  </a:lnTo>
                  <a:lnTo>
                    <a:pt x="5578" y="6114"/>
                  </a:lnTo>
                  <a:lnTo>
                    <a:pt x="5724" y="5992"/>
                  </a:lnTo>
                  <a:lnTo>
                    <a:pt x="5894" y="5846"/>
                  </a:lnTo>
                  <a:lnTo>
                    <a:pt x="6966" y="6260"/>
                  </a:lnTo>
                  <a:lnTo>
                    <a:pt x="6966" y="6260"/>
                  </a:lnTo>
                  <a:lnTo>
                    <a:pt x="7039" y="6260"/>
                  </a:lnTo>
                  <a:lnTo>
                    <a:pt x="7112" y="6285"/>
                  </a:lnTo>
                  <a:lnTo>
                    <a:pt x="7258" y="6236"/>
                  </a:lnTo>
                  <a:lnTo>
                    <a:pt x="7404" y="6163"/>
                  </a:lnTo>
                  <a:lnTo>
                    <a:pt x="7453" y="6114"/>
                  </a:lnTo>
                  <a:lnTo>
                    <a:pt x="7502" y="6041"/>
                  </a:lnTo>
                  <a:lnTo>
                    <a:pt x="7745" y="5530"/>
                  </a:lnTo>
                  <a:lnTo>
                    <a:pt x="7745" y="5530"/>
                  </a:lnTo>
                  <a:lnTo>
                    <a:pt x="7770" y="5481"/>
                  </a:lnTo>
                  <a:lnTo>
                    <a:pt x="7794" y="5383"/>
                  </a:lnTo>
                  <a:lnTo>
                    <a:pt x="7770" y="5237"/>
                  </a:lnTo>
                  <a:lnTo>
                    <a:pt x="7697" y="5115"/>
                  </a:lnTo>
                  <a:lnTo>
                    <a:pt x="7648" y="5042"/>
                  </a:lnTo>
                  <a:lnTo>
                    <a:pt x="7599" y="4994"/>
                  </a:lnTo>
                  <a:lnTo>
                    <a:pt x="6625" y="4360"/>
                  </a:lnTo>
                  <a:lnTo>
                    <a:pt x="6625" y="4360"/>
                  </a:lnTo>
                  <a:lnTo>
                    <a:pt x="6649" y="4166"/>
                  </a:lnTo>
                  <a:lnTo>
                    <a:pt x="6649" y="3946"/>
                  </a:lnTo>
                  <a:lnTo>
                    <a:pt x="7697" y="3459"/>
                  </a:lnTo>
                  <a:lnTo>
                    <a:pt x="7697" y="3459"/>
                  </a:lnTo>
                  <a:lnTo>
                    <a:pt x="7770" y="3435"/>
                  </a:lnTo>
                  <a:lnTo>
                    <a:pt x="7843" y="3386"/>
                  </a:lnTo>
                  <a:lnTo>
                    <a:pt x="7916" y="3240"/>
                  </a:lnTo>
                  <a:lnTo>
                    <a:pt x="7940" y="3094"/>
                  </a:lnTo>
                  <a:lnTo>
                    <a:pt x="7940" y="3021"/>
                  </a:lnTo>
                  <a:lnTo>
                    <a:pt x="7940" y="2948"/>
                  </a:lnTo>
                  <a:lnTo>
                    <a:pt x="7745" y="2412"/>
                  </a:lnTo>
                  <a:lnTo>
                    <a:pt x="7745" y="2412"/>
                  </a:lnTo>
                  <a:lnTo>
                    <a:pt x="7721" y="2339"/>
                  </a:lnTo>
                  <a:lnTo>
                    <a:pt x="7672" y="2290"/>
                  </a:lnTo>
                  <a:lnTo>
                    <a:pt x="7551" y="2193"/>
                  </a:lnTo>
                  <a:lnTo>
                    <a:pt x="7429" y="2144"/>
                  </a:lnTo>
                  <a:lnTo>
                    <a:pt x="7356" y="2144"/>
                  </a:lnTo>
                  <a:lnTo>
                    <a:pt x="7258" y="2144"/>
                  </a:lnTo>
                  <a:lnTo>
                    <a:pt x="7258" y="2144"/>
                  </a:lnTo>
                  <a:close/>
                  <a:moveTo>
                    <a:pt x="5480" y="4726"/>
                  </a:moveTo>
                  <a:lnTo>
                    <a:pt x="5480" y="4726"/>
                  </a:lnTo>
                  <a:lnTo>
                    <a:pt x="5383" y="4872"/>
                  </a:lnTo>
                  <a:lnTo>
                    <a:pt x="5286" y="4994"/>
                  </a:lnTo>
                  <a:lnTo>
                    <a:pt x="5188" y="5140"/>
                  </a:lnTo>
                  <a:lnTo>
                    <a:pt x="5066" y="5237"/>
                  </a:lnTo>
                  <a:lnTo>
                    <a:pt x="4945" y="5335"/>
                  </a:lnTo>
                  <a:lnTo>
                    <a:pt x="4798" y="5432"/>
                  </a:lnTo>
                  <a:lnTo>
                    <a:pt x="4652" y="5505"/>
                  </a:lnTo>
                  <a:lnTo>
                    <a:pt x="4506" y="5554"/>
                  </a:lnTo>
                  <a:lnTo>
                    <a:pt x="4360" y="5603"/>
                  </a:lnTo>
                  <a:lnTo>
                    <a:pt x="4190" y="5627"/>
                  </a:lnTo>
                  <a:lnTo>
                    <a:pt x="4043" y="5651"/>
                  </a:lnTo>
                  <a:lnTo>
                    <a:pt x="3873" y="5627"/>
                  </a:lnTo>
                  <a:lnTo>
                    <a:pt x="3702" y="5627"/>
                  </a:lnTo>
                  <a:lnTo>
                    <a:pt x="3556" y="5578"/>
                  </a:lnTo>
                  <a:lnTo>
                    <a:pt x="3386" y="5530"/>
                  </a:lnTo>
                  <a:lnTo>
                    <a:pt x="3240" y="5456"/>
                  </a:lnTo>
                  <a:lnTo>
                    <a:pt x="3240" y="5456"/>
                  </a:lnTo>
                  <a:lnTo>
                    <a:pt x="3094" y="5383"/>
                  </a:lnTo>
                  <a:lnTo>
                    <a:pt x="2947" y="5286"/>
                  </a:lnTo>
                  <a:lnTo>
                    <a:pt x="2826" y="5164"/>
                  </a:lnTo>
                  <a:lnTo>
                    <a:pt x="2704" y="5067"/>
                  </a:lnTo>
                  <a:lnTo>
                    <a:pt x="2606" y="4921"/>
                  </a:lnTo>
                  <a:lnTo>
                    <a:pt x="2533" y="4799"/>
                  </a:lnTo>
                  <a:lnTo>
                    <a:pt x="2460" y="4653"/>
                  </a:lnTo>
                  <a:lnTo>
                    <a:pt x="2387" y="4507"/>
                  </a:lnTo>
                  <a:lnTo>
                    <a:pt x="2363" y="4336"/>
                  </a:lnTo>
                  <a:lnTo>
                    <a:pt x="2314" y="4190"/>
                  </a:lnTo>
                  <a:lnTo>
                    <a:pt x="2314" y="4020"/>
                  </a:lnTo>
                  <a:lnTo>
                    <a:pt x="2314" y="3873"/>
                  </a:lnTo>
                  <a:lnTo>
                    <a:pt x="2339" y="3703"/>
                  </a:lnTo>
                  <a:lnTo>
                    <a:pt x="2363" y="3532"/>
                  </a:lnTo>
                  <a:lnTo>
                    <a:pt x="2412" y="3386"/>
                  </a:lnTo>
                  <a:lnTo>
                    <a:pt x="2485" y="3216"/>
                  </a:lnTo>
                  <a:lnTo>
                    <a:pt x="2485" y="3216"/>
                  </a:lnTo>
                  <a:lnTo>
                    <a:pt x="2582" y="3070"/>
                  </a:lnTo>
                  <a:lnTo>
                    <a:pt x="2680" y="2948"/>
                  </a:lnTo>
                  <a:lnTo>
                    <a:pt x="2777" y="2802"/>
                  </a:lnTo>
                  <a:lnTo>
                    <a:pt x="2899" y="2704"/>
                  </a:lnTo>
                  <a:lnTo>
                    <a:pt x="3020" y="2607"/>
                  </a:lnTo>
                  <a:lnTo>
                    <a:pt x="3167" y="2509"/>
                  </a:lnTo>
                  <a:lnTo>
                    <a:pt x="3313" y="2436"/>
                  </a:lnTo>
                  <a:lnTo>
                    <a:pt x="3459" y="2388"/>
                  </a:lnTo>
                  <a:lnTo>
                    <a:pt x="3605" y="2339"/>
                  </a:lnTo>
                  <a:lnTo>
                    <a:pt x="3775" y="2315"/>
                  </a:lnTo>
                  <a:lnTo>
                    <a:pt x="3922" y="2290"/>
                  </a:lnTo>
                  <a:lnTo>
                    <a:pt x="4092" y="2315"/>
                  </a:lnTo>
                  <a:lnTo>
                    <a:pt x="4263" y="2315"/>
                  </a:lnTo>
                  <a:lnTo>
                    <a:pt x="4409" y="2363"/>
                  </a:lnTo>
                  <a:lnTo>
                    <a:pt x="4579" y="2412"/>
                  </a:lnTo>
                  <a:lnTo>
                    <a:pt x="4725" y="2485"/>
                  </a:lnTo>
                  <a:lnTo>
                    <a:pt x="4725" y="2485"/>
                  </a:lnTo>
                  <a:lnTo>
                    <a:pt x="4871" y="2558"/>
                  </a:lnTo>
                  <a:lnTo>
                    <a:pt x="5018" y="2656"/>
                  </a:lnTo>
                  <a:lnTo>
                    <a:pt x="5139" y="2777"/>
                  </a:lnTo>
                  <a:lnTo>
                    <a:pt x="5261" y="2875"/>
                  </a:lnTo>
                  <a:lnTo>
                    <a:pt x="5359" y="3021"/>
                  </a:lnTo>
                  <a:lnTo>
                    <a:pt x="5432" y="3143"/>
                  </a:lnTo>
                  <a:lnTo>
                    <a:pt x="5505" y="3289"/>
                  </a:lnTo>
                  <a:lnTo>
                    <a:pt x="5578" y="3435"/>
                  </a:lnTo>
                  <a:lnTo>
                    <a:pt x="5602" y="3605"/>
                  </a:lnTo>
                  <a:lnTo>
                    <a:pt x="5626" y="3752"/>
                  </a:lnTo>
                  <a:lnTo>
                    <a:pt x="5651" y="3922"/>
                  </a:lnTo>
                  <a:lnTo>
                    <a:pt x="5651" y="4068"/>
                  </a:lnTo>
                  <a:lnTo>
                    <a:pt x="5626" y="4239"/>
                  </a:lnTo>
                  <a:lnTo>
                    <a:pt x="5602" y="4409"/>
                  </a:lnTo>
                  <a:lnTo>
                    <a:pt x="5553" y="4555"/>
                  </a:lnTo>
                  <a:lnTo>
                    <a:pt x="5480" y="4726"/>
                  </a:lnTo>
                  <a:lnTo>
                    <a:pt x="5480" y="4726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1786409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 preserve="1">
  <p:cSld name="1_Title only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5" name="Google Shape;125;p8"/>
          <p:cNvGrpSpPr/>
          <p:nvPr/>
        </p:nvGrpSpPr>
        <p:grpSpPr>
          <a:xfrm>
            <a:off x="-4" y="40"/>
            <a:ext cx="7072430" cy="1327315"/>
            <a:chOff x="-4" y="40"/>
            <a:chExt cx="7072430" cy="1327315"/>
          </a:xfrm>
        </p:grpSpPr>
        <p:sp>
          <p:nvSpPr>
            <p:cNvPr id="126" name="Google Shape;126;p8"/>
            <p:cNvSpPr/>
            <p:nvPr/>
          </p:nvSpPr>
          <p:spPr>
            <a:xfrm>
              <a:off x="6292649" y="126425"/>
              <a:ext cx="779700" cy="259800"/>
            </a:xfrm>
            <a:prstGeom prst="triangle">
              <a:avLst>
                <a:gd name="adj" fmla="val 32425"/>
              </a:avLst>
            </a:prstGeom>
            <a:solidFill>
              <a:srgbClr val="2A5A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Arvo"/>
                <a:ea typeface="Arvo"/>
                <a:cs typeface="Arvo"/>
                <a:sym typeface="Arvo"/>
              </a:endParaRPr>
            </a:p>
          </p:txBody>
        </p:sp>
        <p:grpSp>
          <p:nvGrpSpPr>
            <p:cNvPr id="127" name="Google Shape;127;p8"/>
            <p:cNvGrpSpPr/>
            <p:nvPr/>
          </p:nvGrpSpPr>
          <p:grpSpPr>
            <a:xfrm rot="10800000" flipH="1">
              <a:off x="3" y="40"/>
              <a:ext cx="6756168" cy="1327315"/>
              <a:chOff x="-2168138" y="330075"/>
              <a:chExt cx="8650663" cy="1699506"/>
            </a:xfrm>
          </p:grpSpPr>
          <p:sp>
            <p:nvSpPr>
              <p:cNvPr id="128" name="Google Shape;128;p8"/>
              <p:cNvSpPr/>
              <p:nvPr/>
            </p:nvSpPr>
            <p:spPr>
              <a:xfrm>
                <a:off x="-2168138" y="330081"/>
                <a:ext cx="6958200" cy="1699500"/>
              </a:xfrm>
              <a:prstGeom prst="rect">
                <a:avLst/>
              </a:prstGeom>
              <a:solidFill>
                <a:srgbClr val="EBE4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129" name="Google Shape;129;p8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rgbClr val="EBE4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  <p:grpSp>
          <p:nvGrpSpPr>
            <p:cNvPr id="130" name="Google Shape;130;p8"/>
            <p:cNvGrpSpPr/>
            <p:nvPr/>
          </p:nvGrpSpPr>
          <p:grpSpPr>
            <a:xfrm rot="10800000" flipH="1">
              <a:off x="-4" y="381007"/>
              <a:ext cx="7072430" cy="771744"/>
              <a:chOff x="-9092084" y="330075"/>
              <a:chExt cx="15574609" cy="1699501"/>
            </a:xfrm>
          </p:grpSpPr>
          <p:sp>
            <p:nvSpPr>
              <p:cNvPr id="131" name="Google Shape;131;p8"/>
              <p:cNvSpPr/>
              <p:nvPr/>
            </p:nvSpPr>
            <p:spPr>
              <a:xfrm>
                <a:off x="-9092084" y="330076"/>
                <a:ext cx="13882200" cy="1699500"/>
              </a:xfrm>
              <a:prstGeom prst="rect">
                <a:avLst/>
              </a:prstGeom>
              <a:solidFill>
                <a:srgbClr val="3674A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132" name="Google Shape;132;p8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rgbClr val="3674A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</p:grpSp>
      <p:grpSp>
        <p:nvGrpSpPr>
          <p:cNvPr id="133" name="Google Shape;133;p8"/>
          <p:cNvGrpSpPr/>
          <p:nvPr/>
        </p:nvGrpSpPr>
        <p:grpSpPr>
          <a:xfrm>
            <a:off x="6946842" y="4472723"/>
            <a:ext cx="2202830" cy="670795"/>
            <a:chOff x="5575242" y="4472723"/>
            <a:chExt cx="2202830" cy="670795"/>
          </a:xfrm>
        </p:grpSpPr>
        <p:sp>
          <p:nvSpPr>
            <p:cNvPr id="134" name="Google Shape;134;p8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rgbClr val="D26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35" name="Google Shape;135;p8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136" name="Google Shape;136;p8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rgbClr val="EBE4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37" name="Google Shape;137;p8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rgbClr val="EBE4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8" name="Google Shape;138;p8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139" name="Google Shape;139;p8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40" name="Google Shape;140;p8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sp>
        <p:nvSpPr>
          <p:cNvPr id="141" name="Google Shape;141;p8"/>
          <p:cNvSpPr txBox="1">
            <a:spLocks noGrp="1"/>
          </p:cNvSpPr>
          <p:nvPr>
            <p:ph type="title" hasCustomPrompt="1"/>
          </p:nvPr>
        </p:nvSpPr>
        <p:spPr>
          <a:xfrm>
            <a:off x="683568" y="392575"/>
            <a:ext cx="5258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baseline="0">
                <a:latin typeface="+mj-l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r>
              <a:rPr lang="el-GR" dirty="0" err="1"/>
              <a:t>Μπλα</a:t>
            </a:r>
            <a:r>
              <a:rPr lang="el-GR" dirty="0"/>
              <a:t> </a:t>
            </a:r>
            <a:r>
              <a:rPr lang="el-GR" dirty="0" err="1"/>
              <a:t>μπλα</a:t>
            </a:r>
            <a:endParaRPr dirty="0"/>
          </a:p>
        </p:txBody>
      </p:sp>
      <p:sp>
        <p:nvSpPr>
          <p:cNvPr id="142" name="Google Shape;142;p8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dirty="0"/>
          </a:p>
        </p:txBody>
      </p:sp>
      <p:sp>
        <p:nvSpPr>
          <p:cNvPr id="21" name="Ορθογώνιο 20"/>
          <p:cNvSpPr/>
          <p:nvPr userDrawn="1"/>
        </p:nvSpPr>
        <p:spPr>
          <a:xfrm>
            <a:off x="7380312" y="4686475"/>
            <a:ext cx="1354858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-635">
              <a:tabLst>
                <a:tab pos="2636520" algn="ctr"/>
                <a:tab pos="5273675" algn="r"/>
              </a:tabLst>
              <a:defRPr lang="el-GR"/>
            </a:pPr>
            <a:r>
              <a:rPr lang="el-GR" sz="900" b="1" dirty="0">
                <a:solidFill>
                  <a:srgbClr val="FFFFFF"/>
                </a:solidFill>
                <a:latin typeface="Arial" panose="020B0604020202020204" pitchFamily="34" charset="0"/>
                <a:ea typeface="Roboto Condensed" panose="020B0604020202020204" charset="0"/>
                <a:cs typeface="Arial" panose="020B0604020202020204" pitchFamily="34" charset="0"/>
              </a:rPr>
              <a:t>ΟΠΣ ΕΣΠΑ 2014-2020</a:t>
            </a:r>
          </a:p>
        </p:txBody>
      </p:sp>
      <p:grpSp>
        <p:nvGrpSpPr>
          <p:cNvPr id="25" name="Google Shape;536;p37"/>
          <p:cNvGrpSpPr/>
          <p:nvPr userDrawn="1"/>
        </p:nvGrpSpPr>
        <p:grpSpPr>
          <a:xfrm>
            <a:off x="210204" y="565317"/>
            <a:ext cx="309041" cy="403123"/>
            <a:chOff x="590250" y="244200"/>
            <a:chExt cx="407975" cy="532175"/>
          </a:xfrm>
        </p:grpSpPr>
        <p:sp>
          <p:nvSpPr>
            <p:cNvPr id="26" name="Google Shape;537;p37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" name="Google Shape;538;p37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" name="Google Shape;539;p37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" name="Google Shape;540;p37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" name="Google Shape;541;p37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" name="Google Shape;542;p37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543;p37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" name="Google Shape;544;p37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" name="Google Shape;545;p37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546;p37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547;p37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548;p37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549;p37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550;p37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7657958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 preserve="1">
  <p:cSld name="1_Title only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5" name="Google Shape;125;p8"/>
          <p:cNvGrpSpPr/>
          <p:nvPr/>
        </p:nvGrpSpPr>
        <p:grpSpPr>
          <a:xfrm>
            <a:off x="-4" y="40"/>
            <a:ext cx="7072430" cy="1327315"/>
            <a:chOff x="-4" y="40"/>
            <a:chExt cx="7072430" cy="1327315"/>
          </a:xfrm>
        </p:grpSpPr>
        <p:sp>
          <p:nvSpPr>
            <p:cNvPr id="126" name="Google Shape;126;p8"/>
            <p:cNvSpPr/>
            <p:nvPr/>
          </p:nvSpPr>
          <p:spPr>
            <a:xfrm>
              <a:off x="6292649" y="126425"/>
              <a:ext cx="779700" cy="259800"/>
            </a:xfrm>
            <a:prstGeom prst="triangle">
              <a:avLst>
                <a:gd name="adj" fmla="val 32425"/>
              </a:avLst>
            </a:prstGeom>
            <a:solidFill>
              <a:srgbClr val="2A5A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Arvo"/>
                <a:ea typeface="Arvo"/>
                <a:cs typeface="Arvo"/>
                <a:sym typeface="Arvo"/>
              </a:endParaRPr>
            </a:p>
          </p:txBody>
        </p:sp>
        <p:grpSp>
          <p:nvGrpSpPr>
            <p:cNvPr id="127" name="Google Shape;127;p8"/>
            <p:cNvGrpSpPr/>
            <p:nvPr/>
          </p:nvGrpSpPr>
          <p:grpSpPr>
            <a:xfrm rot="10800000" flipH="1">
              <a:off x="3" y="40"/>
              <a:ext cx="6756168" cy="1327315"/>
              <a:chOff x="-2168138" y="330075"/>
              <a:chExt cx="8650663" cy="1699506"/>
            </a:xfrm>
          </p:grpSpPr>
          <p:sp>
            <p:nvSpPr>
              <p:cNvPr id="128" name="Google Shape;128;p8"/>
              <p:cNvSpPr/>
              <p:nvPr/>
            </p:nvSpPr>
            <p:spPr>
              <a:xfrm>
                <a:off x="-2168138" y="330081"/>
                <a:ext cx="6958200" cy="1699500"/>
              </a:xfrm>
              <a:prstGeom prst="rect">
                <a:avLst/>
              </a:prstGeom>
              <a:solidFill>
                <a:srgbClr val="EBE4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129" name="Google Shape;129;p8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rgbClr val="EBE4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  <p:grpSp>
          <p:nvGrpSpPr>
            <p:cNvPr id="130" name="Google Shape;130;p8"/>
            <p:cNvGrpSpPr/>
            <p:nvPr/>
          </p:nvGrpSpPr>
          <p:grpSpPr>
            <a:xfrm rot="10800000" flipH="1">
              <a:off x="-4" y="381007"/>
              <a:ext cx="7072430" cy="771744"/>
              <a:chOff x="-9092084" y="330075"/>
              <a:chExt cx="15574609" cy="1699501"/>
            </a:xfrm>
          </p:grpSpPr>
          <p:sp>
            <p:nvSpPr>
              <p:cNvPr id="131" name="Google Shape;131;p8"/>
              <p:cNvSpPr/>
              <p:nvPr/>
            </p:nvSpPr>
            <p:spPr>
              <a:xfrm>
                <a:off x="-9092084" y="330076"/>
                <a:ext cx="13882200" cy="1699500"/>
              </a:xfrm>
              <a:prstGeom prst="rect">
                <a:avLst/>
              </a:prstGeom>
              <a:solidFill>
                <a:srgbClr val="3674A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132" name="Google Shape;132;p8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rgbClr val="3674A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</p:grpSp>
      <p:grpSp>
        <p:nvGrpSpPr>
          <p:cNvPr id="133" name="Google Shape;133;p8"/>
          <p:cNvGrpSpPr/>
          <p:nvPr/>
        </p:nvGrpSpPr>
        <p:grpSpPr>
          <a:xfrm>
            <a:off x="6946842" y="4472723"/>
            <a:ext cx="2202830" cy="670795"/>
            <a:chOff x="5575242" y="4472723"/>
            <a:chExt cx="2202830" cy="670795"/>
          </a:xfrm>
        </p:grpSpPr>
        <p:sp>
          <p:nvSpPr>
            <p:cNvPr id="134" name="Google Shape;134;p8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rgbClr val="D26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35" name="Google Shape;135;p8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136" name="Google Shape;136;p8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rgbClr val="EBE4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37" name="Google Shape;137;p8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rgbClr val="EBE4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8" name="Google Shape;138;p8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139" name="Google Shape;139;p8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40" name="Google Shape;140;p8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sp>
        <p:nvSpPr>
          <p:cNvPr id="141" name="Google Shape;141;p8"/>
          <p:cNvSpPr txBox="1">
            <a:spLocks noGrp="1"/>
          </p:cNvSpPr>
          <p:nvPr>
            <p:ph type="title" hasCustomPrompt="1"/>
          </p:nvPr>
        </p:nvSpPr>
        <p:spPr>
          <a:xfrm>
            <a:off x="683568" y="392575"/>
            <a:ext cx="5258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baseline="0">
                <a:latin typeface="+mj-l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r>
              <a:rPr lang="el-GR" dirty="0"/>
              <a:t>γενική οθόνη</a:t>
            </a:r>
            <a:endParaRPr dirty="0"/>
          </a:p>
        </p:txBody>
      </p:sp>
      <p:sp>
        <p:nvSpPr>
          <p:cNvPr id="142" name="Google Shape;142;p8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latin typeface="+mn-lt"/>
              </a:defRPr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21" name="Ορθογώνιο 20"/>
          <p:cNvSpPr/>
          <p:nvPr userDrawn="1"/>
        </p:nvSpPr>
        <p:spPr>
          <a:xfrm>
            <a:off x="7380312" y="4686475"/>
            <a:ext cx="1354858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-635">
              <a:tabLst>
                <a:tab pos="2636520" algn="ctr"/>
                <a:tab pos="5273675" algn="r"/>
              </a:tabLst>
              <a:defRPr lang="el-GR"/>
            </a:pPr>
            <a:r>
              <a:rPr lang="el-GR" sz="900" b="1" dirty="0">
                <a:solidFill>
                  <a:srgbClr val="FFFFFF"/>
                </a:solidFill>
                <a:latin typeface="+mn-lt"/>
                <a:ea typeface="Roboto Condensed" panose="020B0604020202020204" charset="0"/>
              </a:rPr>
              <a:t>ΟΠΣ ΕΣΠΑ 2014-2020</a:t>
            </a:r>
          </a:p>
        </p:txBody>
      </p:sp>
      <p:grpSp>
        <p:nvGrpSpPr>
          <p:cNvPr id="25" name="Google Shape;613;p37"/>
          <p:cNvGrpSpPr/>
          <p:nvPr userDrawn="1"/>
        </p:nvGrpSpPr>
        <p:grpSpPr>
          <a:xfrm>
            <a:off x="179512" y="600370"/>
            <a:ext cx="333016" cy="333016"/>
            <a:chOff x="2594050" y="1631825"/>
            <a:chExt cx="439625" cy="439625"/>
          </a:xfrm>
        </p:grpSpPr>
        <p:sp>
          <p:nvSpPr>
            <p:cNvPr id="26" name="Google Shape;614;p37"/>
            <p:cNvSpPr/>
            <p:nvPr/>
          </p:nvSpPr>
          <p:spPr>
            <a:xfrm>
              <a:off x="2594050" y="1883300"/>
              <a:ext cx="188175" cy="188150"/>
            </a:xfrm>
            <a:custGeom>
              <a:avLst/>
              <a:gdLst/>
              <a:ahLst/>
              <a:cxnLst/>
              <a:rect l="l" t="t" r="r" b="b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" name="Google Shape;615;p37"/>
            <p:cNvSpPr/>
            <p:nvPr/>
          </p:nvSpPr>
          <p:spPr>
            <a:xfrm>
              <a:off x="2857700" y="1631825"/>
              <a:ext cx="175975" cy="176000"/>
            </a:xfrm>
            <a:custGeom>
              <a:avLst/>
              <a:gdLst/>
              <a:ahLst/>
              <a:cxnLst/>
              <a:rect l="l" t="t" r="r" b="b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" name="Google Shape;616;p37"/>
            <p:cNvSpPr/>
            <p:nvPr/>
          </p:nvSpPr>
          <p:spPr>
            <a:xfrm>
              <a:off x="2662850" y="1699400"/>
              <a:ext cx="303250" cy="303250"/>
            </a:xfrm>
            <a:custGeom>
              <a:avLst/>
              <a:gdLst/>
              <a:ahLst/>
              <a:cxnLst/>
              <a:rect l="l" t="t" r="r" b="b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" name="Google Shape;617;p37"/>
            <p:cNvSpPr/>
            <p:nvPr/>
          </p:nvSpPr>
          <p:spPr>
            <a:xfrm>
              <a:off x="2801675" y="1740825"/>
              <a:ext cx="49950" cy="49950"/>
            </a:xfrm>
            <a:custGeom>
              <a:avLst/>
              <a:gdLst/>
              <a:ahLst/>
              <a:cxnLst/>
              <a:rect l="l" t="t" r="r" b="b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34947696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7544483" y="657775"/>
            <a:ext cx="1299300" cy="432900"/>
          </a:xfrm>
          <a:prstGeom prst="triangle">
            <a:avLst>
              <a:gd name="adj" fmla="val 32425"/>
            </a:avLst>
          </a:prstGeom>
          <a:solidFill>
            <a:srgbClr val="2A5A8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rvo"/>
              <a:ea typeface="Arvo"/>
              <a:cs typeface="Arvo"/>
              <a:sym typeface="Arvo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>
            <a:off x="0" y="-7088"/>
            <a:ext cx="8661398" cy="5150588"/>
            <a:chOff x="0" y="-7088"/>
            <a:chExt cx="8661398" cy="5150588"/>
          </a:xfrm>
        </p:grpSpPr>
        <p:sp>
          <p:nvSpPr>
            <p:cNvPr id="12" name="Google Shape;12;p2"/>
            <p:cNvSpPr/>
            <p:nvPr/>
          </p:nvSpPr>
          <p:spPr>
            <a:xfrm>
              <a:off x="0" y="0"/>
              <a:ext cx="3525000" cy="5143500"/>
            </a:xfrm>
            <a:prstGeom prst="rect">
              <a:avLst/>
            </a:prstGeom>
            <a:solidFill>
              <a:srgbClr val="EBE4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" name="Google Shape;13;p2"/>
            <p:cNvSpPr/>
            <p:nvPr/>
          </p:nvSpPr>
          <p:spPr>
            <a:xfrm rot="10800000" flipH="1">
              <a:off x="3517898" y="-7088"/>
              <a:ext cx="5143500" cy="5143500"/>
            </a:xfrm>
            <a:prstGeom prst="rtTriangle">
              <a:avLst/>
            </a:prstGeom>
            <a:solidFill>
              <a:srgbClr val="EBE4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14" name="Google Shape;14;p2"/>
          <p:cNvGrpSpPr/>
          <p:nvPr userDrawn="1"/>
        </p:nvGrpSpPr>
        <p:grpSpPr>
          <a:xfrm rot="10800000" flipH="1">
            <a:off x="1" y="1090763"/>
            <a:ext cx="8847502" cy="2961975"/>
            <a:chOff x="-8178042" y="-4493254"/>
            <a:chExt cx="19483599" cy="6522736"/>
          </a:xfrm>
        </p:grpSpPr>
        <p:sp>
          <p:nvSpPr>
            <p:cNvPr id="15" name="Google Shape;15;p2"/>
            <p:cNvSpPr/>
            <p:nvPr/>
          </p:nvSpPr>
          <p:spPr>
            <a:xfrm>
              <a:off x="-8178042" y="-4493118"/>
              <a:ext cx="12968400" cy="6522600"/>
            </a:xfrm>
            <a:prstGeom prst="rect">
              <a:avLst/>
            </a:prstGeom>
            <a:solidFill>
              <a:srgbClr val="3674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+mn-lt"/>
                <a:ea typeface="Arvo"/>
                <a:cs typeface="Arvo"/>
                <a:sym typeface="Arvo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782956" y="-4493254"/>
              <a:ext cx="6522601" cy="6522599"/>
            </a:xfrm>
            <a:prstGeom prst="rtTriangle">
              <a:avLst/>
            </a:prstGeom>
            <a:solidFill>
              <a:srgbClr val="3674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+mn-lt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17" name="Google Shape;17;p2"/>
          <p:cNvGrpSpPr/>
          <p:nvPr/>
        </p:nvGrpSpPr>
        <p:grpSpPr>
          <a:xfrm>
            <a:off x="3677236" y="4278349"/>
            <a:ext cx="5480829" cy="432996"/>
            <a:chOff x="5582265" y="4646738"/>
            <a:chExt cx="5480829" cy="432996"/>
          </a:xfrm>
        </p:grpSpPr>
        <p:sp>
          <p:nvSpPr>
            <p:cNvPr id="18" name="Google Shape;18;p2"/>
            <p:cNvSpPr/>
            <p:nvPr/>
          </p:nvSpPr>
          <p:spPr>
            <a:xfrm rot="10800000">
              <a:off x="5582265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rgbClr val="D26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9" name="Google Shape;19;p2"/>
            <p:cNvGrpSpPr/>
            <p:nvPr/>
          </p:nvGrpSpPr>
          <p:grpSpPr>
            <a:xfrm flipH="1">
              <a:off x="5585232" y="4646738"/>
              <a:ext cx="5477861" cy="304551"/>
              <a:chOff x="-24158748" y="330075"/>
              <a:chExt cx="30568423" cy="1699506"/>
            </a:xfrm>
          </p:grpSpPr>
          <p:sp>
            <p:nvSpPr>
              <p:cNvPr id="20" name="Google Shape;20;p2"/>
              <p:cNvSpPr/>
              <p:nvPr/>
            </p:nvSpPr>
            <p:spPr>
              <a:xfrm>
                <a:off x="-24158748" y="330081"/>
                <a:ext cx="28908000" cy="1699500"/>
              </a:xfrm>
              <a:prstGeom prst="rect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4710175" y="330075"/>
                <a:ext cx="1699500" cy="1699500"/>
              </a:xfrm>
              <a:prstGeom prst="rtTriangle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sp>
        <p:nvSpPr>
          <p:cNvPr id="22" name="Google Shape;22;p2"/>
          <p:cNvSpPr txBox="1">
            <a:spLocks noGrp="1"/>
          </p:cNvSpPr>
          <p:nvPr>
            <p:ph type="ctrTitle"/>
          </p:nvPr>
        </p:nvSpPr>
        <p:spPr>
          <a:xfrm>
            <a:off x="685800" y="1090750"/>
            <a:ext cx="5367900" cy="296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latin typeface="+mj-lt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774460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preserve="1" userDrawn="1">
  <p:cSld name="1_Title only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5" name="Google Shape;125;p8"/>
          <p:cNvGrpSpPr/>
          <p:nvPr/>
        </p:nvGrpSpPr>
        <p:grpSpPr>
          <a:xfrm>
            <a:off x="-4" y="-38169"/>
            <a:ext cx="7072430" cy="1061751"/>
            <a:chOff x="-4" y="126425"/>
            <a:chExt cx="7072430" cy="1061751"/>
          </a:xfrm>
        </p:grpSpPr>
        <p:sp>
          <p:nvSpPr>
            <p:cNvPr id="126" name="Google Shape;126;p8"/>
            <p:cNvSpPr/>
            <p:nvPr/>
          </p:nvSpPr>
          <p:spPr>
            <a:xfrm>
              <a:off x="6292649" y="126425"/>
              <a:ext cx="779700" cy="259800"/>
            </a:xfrm>
            <a:prstGeom prst="triangle">
              <a:avLst>
                <a:gd name="adj" fmla="val 32425"/>
              </a:avLst>
            </a:prstGeom>
            <a:solidFill>
              <a:srgbClr val="2A5A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Arvo"/>
                <a:ea typeface="Arvo"/>
                <a:cs typeface="Arvo"/>
                <a:sym typeface="Arvo"/>
              </a:endParaRPr>
            </a:p>
          </p:txBody>
        </p:sp>
        <p:grpSp>
          <p:nvGrpSpPr>
            <p:cNvPr id="127" name="Google Shape;127;p8"/>
            <p:cNvGrpSpPr/>
            <p:nvPr/>
          </p:nvGrpSpPr>
          <p:grpSpPr>
            <a:xfrm rot="10800000" flipH="1">
              <a:off x="3" y="164594"/>
              <a:ext cx="6756168" cy="1023582"/>
              <a:chOff x="-2168138" y="508281"/>
              <a:chExt cx="8650663" cy="1310603"/>
            </a:xfrm>
          </p:grpSpPr>
          <p:sp>
            <p:nvSpPr>
              <p:cNvPr id="128" name="Google Shape;128;p8"/>
              <p:cNvSpPr/>
              <p:nvPr/>
            </p:nvSpPr>
            <p:spPr>
              <a:xfrm>
                <a:off x="-2168138" y="508287"/>
                <a:ext cx="6958200" cy="1310597"/>
              </a:xfrm>
              <a:prstGeom prst="rect">
                <a:avLst/>
              </a:prstGeom>
              <a:solidFill>
                <a:srgbClr val="EBE4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129" name="Google Shape;129;p8"/>
              <p:cNvSpPr/>
              <p:nvPr/>
            </p:nvSpPr>
            <p:spPr>
              <a:xfrm>
                <a:off x="4783024" y="508281"/>
                <a:ext cx="1699501" cy="1310599"/>
              </a:xfrm>
              <a:prstGeom prst="rtTriangle">
                <a:avLst/>
              </a:prstGeom>
              <a:solidFill>
                <a:srgbClr val="EBE4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  <p:grpSp>
          <p:nvGrpSpPr>
            <p:cNvPr id="130" name="Google Shape;130;p8"/>
            <p:cNvGrpSpPr/>
            <p:nvPr/>
          </p:nvGrpSpPr>
          <p:grpSpPr>
            <a:xfrm rot="10800000" flipH="1">
              <a:off x="-4" y="381007"/>
              <a:ext cx="7072430" cy="663149"/>
              <a:chOff x="-9092084" y="569218"/>
              <a:chExt cx="15574609" cy="1460358"/>
            </a:xfrm>
          </p:grpSpPr>
          <p:sp>
            <p:nvSpPr>
              <p:cNvPr id="131" name="Google Shape;131;p8"/>
              <p:cNvSpPr/>
              <p:nvPr/>
            </p:nvSpPr>
            <p:spPr>
              <a:xfrm>
                <a:off x="-9092084" y="569218"/>
                <a:ext cx="13882200" cy="1460358"/>
              </a:xfrm>
              <a:prstGeom prst="rect">
                <a:avLst/>
              </a:prstGeom>
              <a:solidFill>
                <a:srgbClr val="3674A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132" name="Google Shape;132;p8"/>
              <p:cNvSpPr/>
              <p:nvPr/>
            </p:nvSpPr>
            <p:spPr>
              <a:xfrm>
                <a:off x="4783025" y="569218"/>
                <a:ext cx="1699500" cy="1460358"/>
              </a:xfrm>
              <a:prstGeom prst="rtTriangle">
                <a:avLst/>
              </a:prstGeom>
              <a:solidFill>
                <a:srgbClr val="3674A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</p:grpSp>
      <p:grpSp>
        <p:nvGrpSpPr>
          <p:cNvPr id="133" name="Google Shape;133;p8"/>
          <p:cNvGrpSpPr/>
          <p:nvPr/>
        </p:nvGrpSpPr>
        <p:grpSpPr>
          <a:xfrm>
            <a:off x="6946842" y="4472723"/>
            <a:ext cx="2202830" cy="670795"/>
            <a:chOff x="5575242" y="4472723"/>
            <a:chExt cx="2202830" cy="670795"/>
          </a:xfrm>
        </p:grpSpPr>
        <p:sp>
          <p:nvSpPr>
            <p:cNvPr id="134" name="Google Shape;134;p8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rgbClr val="D26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35" name="Google Shape;135;p8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136" name="Google Shape;136;p8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rgbClr val="EBE4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37" name="Google Shape;137;p8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rgbClr val="EBE4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8" name="Google Shape;138;p8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139" name="Google Shape;139;p8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40" name="Google Shape;140;p8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sp>
        <p:nvSpPr>
          <p:cNvPr id="141" name="Google Shape;141;p8"/>
          <p:cNvSpPr txBox="1">
            <a:spLocks noGrp="1"/>
          </p:cNvSpPr>
          <p:nvPr>
            <p:ph type="title"/>
          </p:nvPr>
        </p:nvSpPr>
        <p:spPr>
          <a:xfrm>
            <a:off x="611560" y="195486"/>
            <a:ext cx="5258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>
                <a:latin typeface="+mj-l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 dirty="0"/>
          </a:p>
        </p:txBody>
      </p:sp>
      <p:sp>
        <p:nvSpPr>
          <p:cNvPr id="142" name="Google Shape;142;p8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latin typeface="+mn-lt"/>
              </a:defRPr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  <p:sp>
        <p:nvSpPr>
          <p:cNvPr id="21" name="Ορθογώνιο 20"/>
          <p:cNvSpPr/>
          <p:nvPr userDrawn="1"/>
        </p:nvSpPr>
        <p:spPr>
          <a:xfrm>
            <a:off x="7380312" y="4686475"/>
            <a:ext cx="1354858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-635">
              <a:tabLst>
                <a:tab pos="2636520" algn="ctr"/>
                <a:tab pos="5273675" algn="r"/>
              </a:tabLst>
              <a:defRPr lang="el-GR"/>
            </a:pPr>
            <a:r>
              <a:rPr lang="el-GR" sz="900" b="1" dirty="0">
                <a:solidFill>
                  <a:srgbClr val="FFFFFF"/>
                </a:solidFill>
                <a:latin typeface="+mn-lt"/>
                <a:ea typeface="Roboto Condensed" panose="020B0604020202020204" charset="0"/>
              </a:rPr>
              <a:t>ΟΠΣ ΕΣΠΑ 2014-2020</a:t>
            </a:r>
          </a:p>
        </p:txBody>
      </p:sp>
      <p:sp>
        <p:nvSpPr>
          <p:cNvPr id="22" name="Google Shape;79;p5"/>
          <p:cNvSpPr txBox="1">
            <a:spLocks noGrp="1"/>
          </p:cNvSpPr>
          <p:nvPr>
            <p:ph type="body" idx="1"/>
          </p:nvPr>
        </p:nvSpPr>
        <p:spPr>
          <a:xfrm>
            <a:off x="611560" y="1203598"/>
            <a:ext cx="6132600" cy="314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SzPts val="2400"/>
              <a:buChar char="▰"/>
              <a:defRPr>
                <a:latin typeface="+mn-lt"/>
              </a:defRPr>
            </a:lvl1pPr>
            <a:lvl2pPr marL="914400" lvl="1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2pPr>
            <a:lvl3pPr marL="1371600" lvl="2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3pPr>
            <a:lvl4pPr marL="1828800" lvl="3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4pPr>
            <a:lvl5pPr marL="2286000" lvl="4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5pPr>
            <a:lvl6pPr marL="2743200" lvl="5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6pPr>
            <a:lvl7pPr marL="3200400" lvl="6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7pPr>
            <a:lvl8pPr marL="3657600" lvl="7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8pPr>
            <a:lvl9pPr marL="4114800" lvl="8" indent="-381000">
              <a:spcBef>
                <a:spcPts val="1000"/>
              </a:spcBef>
              <a:spcAft>
                <a:spcPts val="1000"/>
              </a:spcAft>
              <a:buSzPts val="2400"/>
              <a:buChar char="▻"/>
              <a:defRPr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113138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preserve="1" userDrawn="1">
  <p:cSld name="1_Title only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5" name="Google Shape;125;p8"/>
          <p:cNvGrpSpPr/>
          <p:nvPr/>
        </p:nvGrpSpPr>
        <p:grpSpPr>
          <a:xfrm>
            <a:off x="-4" y="-38169"/>
            <a:ext cx="7072430" cy="1061751"/>
            <a:chOff x="-4" y="126425"/>
            <a:chExt cx="7072430" cy="1061751"/>
          </a:xfrm>
        </p:grpSpPr>
        <p:sp>
          <p:nvSpPr>
            <p:cNvPr id="126" name="Google Shape;126;p8"/>
            <p:cNvSpPr/>
            <p:nvPr/>
          </p:nvSpPr>
          <p:spPr>
            <a:xfrm>
              <a:off x="6292649" y="126425"/>
              <a:ext cx="779700" cy="259800"/>
            </a:xfrm>
            <a:prstGeom prst="triangle">
              <a:avLst>
                <a:gd name="adj" fmla="val 32425"/>
              </a:avLst>
            </a:prstGeom>
            <a:solidFill>
              <a:srgbClr val="2A5A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Arvo"/>
                <a:ea typeface="Arvo"/>
                <a:cs typeface="Arvo"/>
                <a:sym typeface="Arvo"/>
              </a:endParaRPr>
            </a:p>
          </p:txBody>
        </p:sp>
        <p:grpSp>
          <p:nvGrpSpPr>
            <p:cNvPr id="127" name="Google Shape;127;p8"/>
            <p:cNvGrpSpPr/>
            <p:nvPr/>
          </p:nvGrpSpPr>
          <p:grpSpPr>
            <a:xfrm rot="10800000" flipH="1">
              <a:off x="3" y="164594"/>
              <a:ext cx="6756168" cy="1023582"/>
              <a:chOff x="-2168138" y="508281"/>
              <a:chExt cx="8650663" cy="1310603"/>
            </a:xfrm>
          </p:grpSpPr>
          <p:sp>
            <p:nvSpPr>
              <p:cNvPr id="128" name="Google Shape;128;p8"/>
              <p:cNvSpPr/>
              <p:nvPr/>
            </p:nvSpPr>
            <p:spPr>
              <a:xfrm>
                <a:off x="-2168138" y="508287"/>
                <a:ext cx="6958200" cy="1310597"/>
              </a:xfrm>
              <a:prstGeom prst="rect">
                <a:avLst/>
              </a:prstGeom>
              <a:solidFill>
                <a:srgbClr val="EBE4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129" name="Google Shape;129;p8"/>
              <p:cNvSpPr/>
              <p:nvPr/>
            </p:nvSpPr>
            <p:spPr>
              <a:xfrm>
                <a:off x="4783024" y="508281"/>
                <a:ext cx="1699501" cy="1310599"/>
              </a:xfrm>
              <a:prstGeom prst="rtTriangle">
                <a:avLst/>
              </a:prstGeom>
              <a:solidFill>
                <a:srgbClr val="EBE4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  <p:grpSp>
          <p:nvGrpSpPr>
            <p:cNvPr id="130" name="Google Shape;130;p8"/>
            <p:cNvGrpSpPr/>
            <p:nvPr/>
          </p:nvGrpSpPr>
          <p:grpSpPr>
            <a:xfrm rot="10800000" flipH="1">
              <a:off x="-4" y="381007"/>
              <a:ext cx="7072430" cy="663149"/>
              <a:chOff x="-9092084" y="569218"/>
              <a:chExt cx="15574609" cy="1460358"/>
            </a:xfrm>
          </p:grpSpPr>
          <p:sp>
            <p:nvSpPr>
              <p:cNvPr id="131" name="Google Shape;131;p8"/>
              <p:cNvSpPr/>
              <p:nvPr/>
            </p:nvSpPr>
            <p:spPr>
              <a:xfrm>
                <a:off x="-9092084" y="569218"/>
                <a:ext cx="13882200" cy="1460358"/>
              </a:xfrm>
              <a:prstGeom prst="rect">
                <a:avLst/>
              </a:prstGeom>
              <a:solidFill>
                <a:srgbClr val="3674A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132" name="Google Shape;132;p8"/>
              <p:cNvSpPr/>
              <p:nvPr/>
            </p:nvSpPr>
            <p:spPr>
              <a:xfrm>
                <a:off x="4783025" y="569218"/>
                <a:ext cx="1699500" cy="1460358"/>
              </a:xfrm>
              <a:prstGeom prst="rtTriangle">
                <a:avLst/>
              </a:prstGeom>
              <a:solidFill>
                <a:srgbClr val="3674A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</p:grpSp>
      <p:grpSp>
        <p:nvGrpSpPr>
          <p:cNvPr id="133" name="Google Shape;133;p8"/>
          <p:cNvGrpSpPr/>
          <p:nvPr/>
        </p:nvGrpSpPr>
        <p:grpSpPr>
          <a:xfrm>
            <a:off x="6946842" y="4472723"/>
            <a:ext cx="2202830" cy="670795"/>
            <a:chOff x="5575242" y="4472723"/>
            <a:chExt cx="2202830" cy="670795"/>
          </a:xfrm>
        </p:grpSpPr>
        <p:sp>
          <p:nvSpPr>
            <p:cNvPr id="134" name="Google Shape;134;p8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rgbClr val="D26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35" name="Google Shape;135;p8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136" name="Google Shape;136;p8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rgbClr val="EBE4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37" name="Google Shape;137;p8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rgbClr val="EBE4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8" name="Google Shape;138;p8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139" name="Google Shape;139;p8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40" name="Google Shape;140;p8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sp>
        <p:nvSpPr>
          <p:cNvPr id="141" name="Google Shape;141;p8"/>
          <p:cNvSpPr txBox="1">
            <a:spLocks noGrp="1"/>
          </p:cNvSpPr>
          <p:nvPr>
            <p:ph type="title"/>
          </p:nvPr>
        </p:nvSpPr>
        <p:spPr>
          <a:xfrm>
            <a:off x="611560" y="195486"/>
            <a:ext cx="5258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>
                <a:latin typeface="+mj-l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 dirty="0"/>
          </a:p>
        </p:txBody>
      </p:sp>
      <p:sp>
        <p:nvSpPr>
          <p:cNvPr id="142" name="Google Shape;142;p8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latin typeface="+mn-lt"/>
              </a:defRPr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  <p:sp>
        <p:nvSpPr>
          <p:cNvPr id="21" name="Ορθογώνιο 20"/>
          <p:cNvSpPr/>
          <p:nvPr userDrawn="1"/>
        </p:nvSpPr>
        <p:spPr>
          <a:xfrm>
            <a:off x="7380312" y="4686475"/>
            <a:ext cx="1354858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-635">
              <a:tabLst>
                <a:tab pos="2636520" algn="ctr"/>
                <a:tab pos="5273675" algn="r"/>
              </a:tabLst>
              <a:defRPr lang="el-GR"/>
            </a:pPr>
            <a:r>
              <a:rPr lang="el-GR" sz="900" b="1" dirty="0">
                <a:solidFill>
                  <a:srgbClr val="FFFFFF"/>
                </a:solidFill>
                <a:latin typeface="+mn-lt"/>
                <a:ea typeface="Roboto Condensed" panose="020B0604020202020204" charset="0"/>
              </a:rPr>
              <a:t>ΟΠΣ ΕΣΠΑ 2014-2020</a:t>
            </a:r>
          </a:p>
        </p:txBody>
      </p:sp>
      <p:sp>
        <p:nvSpPr>
          <p:cNvPr id="22" name="Google Shape;79;p5"/>
          <p:cNvSpPr txBox="1">
            <a:spLocks noGrp="1"/>
          </p:cNvSpPr>
          <p:nvPr>
            <p:ph type="body" idx="1"/>
          </p:nvPr>
        </p:nvSpPr>
        <p:spPr>
          <a:xfrm>
            <a:off x="611560" y="1203598"/>
            <a:ext cx="6132600" cy="314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SzPts val="2400"/>
              <a:buChar char="▰"/>
              <a:defRPr>
                <a:latin typeface="+mn-lt"/>
              </a:defRPr>
            </a:lvl1pPr>
            <a:lvl2pPr marL="914400" lvl="1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2pPr>
            <a:lvl3pPr marL="1371600" lvl="2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3pPr>
            <a:lvl4pPr marL="1828800" lvl="3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4pPr>
            <a:lvl5pPr marL="2286000" lvl="4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5pPr>
            <a:lvl6pPr marL="2743200" lvl="5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6pPr>
            <a:lvl7pPr marL="3200400" lvl="6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7pPr>
            <a:lvl8pPr marL="3657600" lvl="7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8pPr>
            <a:lvl9pPr marL="4114800" lvl="8" indent="-381000">
              <a:spcBef>
                <a:spcPts val="1000"/>
              </a:spcBef>
              <a:spcAft>
                <a:spcPts val="1000"/>
              </a:spcAft>
              <a:buSzPts val="2400"/>
              <a:buChar char="▻"/>
              <a:defRPr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853994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 + 2 columns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" name="Google Shape;82;p6"/>
          <p:cNvGrpSpPr/>
          <p:nvPr/>
        </p:nvGrpSpPr>
        <p:grpSpPr>
          <a:xfrm>
            <a:off x="-4" y="40"/>
            <a:ext cx="7072430" cy="1327315"/>
            <a:chOff x="-4" y="40"/>
            <a:chExt cx="7072430" cy="1327315"/>
          </a:xfrm>
        </p:grpSpPr>
        <p:sp>
          <p:nvSpPr>
            <p:cNvPr id="83" name="Google Shape;83;p6"/>
            <p:cNvSpPr/>
            <p:nvPr/>
          </p:nvSpPr>
          <p:spPr>
            <a:xfrm>
              <a:off x="6292649" y="126425"/>
              <a:ext cx="779700" cy="259800"/>
            </a:xfrm>
            <a:prstGeom prst="triangle">
              <a:avLst>
                <a:gd name="adj" fmla="val 32425"/>
              </a:avLst>
            </a:prstGeom>
            <a:solidFill>
              <a:srgbClr val="2A5A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Arvo"/>
                <a:ea typeface="Arvo"/>
                <a:cs typeface="Arvo"/>
                <a:sym typeface="Arvo"/>
              </a:endParaRPr>
            </a:p>
          </p:txBody>
        </p:sp>
        <p:grpSp>
          <p:nvGrpSpPr>
            <p:cNvPr id="84" name="Google Shape;84;p6"/>
            <p:cNvGrpSpPr/>
            <p:nvPr/>
          </p:nvGrpSpPr>
          <p:grpSpPr>
            <a:xfrm rot="10800000" flipH="1">
              <a:off x="3" y="40"/>
              <a:ext cx="6756168" cy="1327315"/>
              <a:chOff x="-2168138" y="330075"/>
              <a:chExt cx="8650663" cy="1699506"/>
            </a:xfrm>
          </p:grpSpPr>
          <p:sp>
            <p:nvSpPr>
              <p:cNvPr id="85" name="Google Shape;85;p6"/>
              <p:cNvSpPr/>
              <p:nvPr/>
            </p:nvSpPr>
            <p:spPr>
              <a:xfrm>
                <a:off x="-2168138" y="330081"/>
                <a:ext cx="6958200" cy="1699500"/>
              </a:xfrm>
              <a:prstGeom prst="rect">
                <a:avLst/>
              </a:prstGeom>
              <a:solidFill>
                <a:srgbClr val="EBE4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86" name="Google Shape;86;p6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rgbClr val="EBE4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  <p:grpSp>
          <p:nvGrpSpPr>
            <p:cNvPr id="87" name="Google Shape;87;p6"/>
            <p:cNvGrpSpPr/>
            <p:nvPr/>
          </p:nvGrpSpPr>
          <p:grpSpPr>
            <a:xfrm rot="10800000" flipH="1">
              <a:off x="-4" y="381007"/>
              <a:ext cx="7072430" cy="771744"/>
              <a:chOff x="-9092084" y="330075"/>
              <a:chExt cx="15574609" cy="1699501"/>
            </a:xfrm>
          </p:grpSpPr>
          <p:sp>
            <p:nvSpPr>
              <p:cNvPr id="88" name="Google Shape;88;p6"/>
              <p:cNvSpPr/>
              <p:nvPr/>
            </p:nvSpPr>
            <p:spPr>
              <a:xfrm>
                <a:off x="-9092084" y="330076"/>
                <a:ext cx="13882200" cy="1699500"/>
              </a:xfrm>
              <a:prstGeom prst="rect">
                <a:avLst/>
              </a:prstGeom>
              <a:solidFill>
                <a:srgbClr val="3674A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89" name="Google Shape;89;p6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rgbClr val="3674A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</p:grpSp>
      <p:grpSp>
        <p:nvGrpSpPr>
          <p:cNvPr id="90" name="Google Shape;90;p6"/>
          <p:cNvGrpSpPr/>
          <p:nvPr/>
        </p:nvGrpSpPr>
        <p:grpSpPr>
          <a:xfrm>
            <a:off x="6946842" y="4472723"/>
            <a:ext cx="2202830" cy="670795"/>
            <a:chOff x="5575242" y="4472723"/>
            <a:chExt cx="2202830" cy="670795"/>
          </a:xfrm>
        </p:grpSpPr>
        <p:sp>
          <p:nvSpPr>
            <p:cNvPr id="91" name="Google Shape;91;p6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rgbClr val="D26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2" name="Google Shape;92;p6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93" name="Google Shape;93;p6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rgbClr val="EBE4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94" name="Google Shape;94;p6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rgbClr val="EBE4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95" name="Google Shape;95;p6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96" name="Google Shape;96;p6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97" name="Google Shape;97;p6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sp>
        <p:nvSpPr>
          <p:cNvPr id="98" name="Google Shape;98;p6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 dirty="0"/>
          </a:p>
        </p:txBody>
      </p:sp>
      <p:sp>
        <p:nvSpPr>
          <p:cNvPr id="99" name="Google Shape;99;p6"/>
          <p:cNvSpPr txBox="1">
            <a:spLocks noGrp="1"/>
          </p:cNvSpPr>
          <p:nvPr>
            <p:ph type="body" idx="1"/>
          </p:nvPr>
        </p:nvSpPr>
        <p:spPr>
          <a:xfrm>
            <a:off x="814275" y="1537988"/>
            <a:ext cx="3378300" cy="27243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▰"/>
              <a:defRPr sz="2000"/>
            </a:lvl1pPr>
            <a:lvl2pPr marL="914400" lvl="1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2pPr>
            <a:lvl3pPr marL="1371600" lvl="2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3pPr>
            <a:lvl4pPr marL="1828800" lvl="3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4pPr>
            <a:lvl5pPr marL="2286000" lvl="4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5pPr>
            <a:lvl6pPr marL="2743200" lvl="5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6pPr>
            <a:lvl7pPr marL="3200400" lvl="6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7pPr>
            <a:lvl8pPr marL="3657600" lvl="7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8pPr>
            <a:lvl9pPr marL="4114800" lvl="8" indent="-355600">
              <a:spcBef>
                <a:spcPts val="1000"/>
              </a:spcBef>
              <a:spcAft>
                <a:spcPts val="1000"/>
              </a:spcAft>
              <a:buSzPts val="2000"/>
              <a:buChar char="▻"/>
              <a:defRPr sz="2000"/>
            </a:lvl9pPr>
          </a:lstStyle>
          <a:p>
            <a:endParaRPr/>
          </a:p>
        </p:txBody>
      </p:sp>
      <p:sp>
        <p:nvSpPr>
          <p:cNvPr id="100" name="Google Shape;100;p6"/>
          <p:cNvSpPr txBox="1">
            <a:spLocks noGrp="1"/>
          </p:cNvSpPr>
          <p:nvPr>
            <p:ph type="body" idx="2"/>
          </p:nvPr>
        </p:nvSpPr>
        <p:spPr>
          <a:xfrm>
            <a:off x="4396123" y="1537988"/>
            <a:ext cx="3378300" cy="27243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▰"/>
              <a:defRPr sz="2000"/>
            </a:lvl1pPr>
            <a:lvl2pPr marL="914400" lvl="1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2pPr>
            <a:lvl3pPr marL="1371600" lvl="2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3pPr>
            <a:lvl4pPr marL="1828800" lvl="3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4pPr>
            <a:lvl5pPr marL="2286000" lvl="4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5pPr>
            <a:lvl6pPr marL="2743200" lvl="5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6pPr>
            <a:lvl7pPr marL="3200400" lvl="6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7pPr>
            <a:lvl8pPr marL="3657600" lvl="7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8pPr>
            <a:lvl9pPr marL="4114800" lvl="8" indent="-355600">
              <a:spcBef>
                <a:spcPts val="1000"/>
              </a:spcBef>
              <a:spcAft>
                <a:spcPts val="1000"/>
              </a:spcAft>
              <a:buSzPts val="2000"/>
              <a:buChar char="▻"/>
              <a:defRPr sz="2000"/>
            </a:lvl9pPr>
          </a:lstStyle>
          <a:p>
            <a:endParaRPr/>
          </a:p>
        </p:txBody>
      </p:sp>
      <p:sp>
        <p:nvSpPr>
          <p:cNvPr id="101" name="Google Shape;101;p6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dirty="0"/>
          </a:p>
        </p:txBody>
      </p:sp>
      <p:sp>
        <p:nvSpPr>
          <p:cNvPr id="22" name="Ορθογώνιο 21"/>
          <p:cNvSpPr/>
          <p:nvPr userDrawn="1"/>
        </p:nvSpPr>
        <p:spPr>
          <a:xfrm>
            <a:off x="7237473" y="4686475"/>
            <a:ext cx="651140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-635">
              <a:tabLst>
                <a:tab pos="2636520" algn="ctr"/>
                <a:tab pos="5273675" algn="r"/>
              </a:tabLst>
              <a:defRPr lang="el-GR"/>
            </a:pPr>
            <a:r>
              <a:rPr lang="el-GR" sz="900" b="1" dirty="0">
                <a:solidFill>
                  <a:srgbClr val="FFFFFF"/>
                </a:solidFill>
                <a:latin typeface="Roboto Condensed" panose="020B0604020202020204" charset="0"/>
                <a:ea typeface="Roboto Condensed" panose="020B0604020202020204" charset="0"/>
              </a:rPr>
              <a:t>ΕΥ  ΟΠΣ</a:t>
            </a:r>
          </a:p>
        </p:txBody>
      </p:sp>
    </p:spTree>
    <p:extLst>
      <p:ext uri="{BB962C8B-B14F-4D97-AF65-F5344CB8AC3E}">
        <p14:creationId xmlns:p14="http://schemas.microsoft.com/office/powerpoint/2010/main" val="8988028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 dirty="0"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14275" y="1327350"/>
            <a:ext cx="6132600" cy="314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▰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81000"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1371600" lvl="2" indent="-381000"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1828800" lvl="3" indent="-381000"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2286000" lvl="4" indent="-381000"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2743200" lvl="5" indent="-381000"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3200400" lvl="6" indent="-381000"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3657600" lvl="7" indent="-381000"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4114800" lvl="8" indent="-381000">
              <a:spcBef>
                <a:spcPts val="1000"/>
              </a:spcBef>
              <a:spcAft>
                <a:spcPts val="100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endParaRPr dirty="0"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2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r">
              <a:buNone/>
              <a:defRPr sz="12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r">
              <a:buNone/>
              <a:defRPr sz="12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r">
              <a:buNone/>
              <a:defRPr sz="12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r">
              <a:buNone/>
              <a:defRPr sz="12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r">
              <a:buNone/>
              <a:defRPr sz="12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r">
              <a:buNone/>
              <a:defRPr sz="12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r">
              <a:buNone/>
              <a:defRPr sz="12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r">
              <a:buNone/>
              <a:defRPr sz="12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0" r:id="rId1"/>
    <p:sldLayoutId id="2147483662" r:id="rId2"/>
    <p:sldLayoutId id="2147483661" r:id="rId3"/>
    <p:sldLayoutId id="2147483664" r:id="rId4"/>
    <p:sldLayoutId id="2147483666" r:id="rId5"/>
    <p:sldLayoutId id="2147483667" r:id="rId6"/>
    <p:sldLayoutId id="2147483668" r:id="rId7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+mn-lt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+mn-lt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emf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03598"/>
            <a:ext cx="1676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6"/>
          <p:cNvSpPr/>
          <p:nvPr/>
        </p:nvSpPr>
        <p:spPr>
          <a:xfrm>
            <a:off x="35496" y="4176465"/>
            <a:ext cx="6524640" cy="98757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/>
          <a:lstStyle/>
          <a:p>
            <a:pPr>
              <a:defRPr lang="el-GR"/>
            </a:pPr>
            <a:endParaRPr lang="el-GR" dirty="0">
              <a:solidFill>
                <a:srgbClr val="7A5D00"/>
              </a:solidFill>
              <a:latin typeface="+mj-lt"/>
              <a:ea typeface="Roboto Condensed" panose="020B0604020202020204" charset="0"/>
              <a:cs typeface="Tahoma" panose="020B0604030504040204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344308" y="3715299"/>
            <a:ext cx="17054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 lang="el-GR"/>
            </a:pPr>
            <a:r>
              <a:rPr lang="el-GR" altLang="en-US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Roboto Condensed" panose="020B0604020202020204" charset="0"/>
                <a:cs typeface="Calibri" panose="020F0502020204030204" pitchFamily="34" charset="0"/>
              </a:rPr>
              <a:t>Ιούλιος 2024</a:t>
            </a:r>
            <a:endParaRPr lang="el-GR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ectangle 4"/>
          <p:cNvSpPr/>
          <p:nvPr/>
        </p:nvSpPr>
        <p:spPr>
          <a:xfrm>
            <a:off x="179512" y="1540976"/>
            <a:ext cx="5868652" cy="135481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/>
          <a:lstStyle/>
          <a:p>
            <a:pPr defTabSz="-635">
              <a:tabLst>
                <a:tab pos="2636520" algn="ctr"/>
                <a:tab pos="5273675" algn="r"/>
              </a:tabLst>
              <a:defRPr lang="el-GR"/>
            </a:pPr>
            <a:r>
              <a:rPr lang="el-GR" sz="3000" b="1" dirty="0">
                <a:solidFill>
                  <a:srgbClr val="FFFFFF"/>
                </a:solidFill>
                <a:latin typeface="Calibri" panose="020F0502020204030204" pitchFamily="34" charset="0"/>
                <a:ea typeface="Roboto Condensed" panose="020B0604020202020204" charset="0"/>
                <a:cs typeface="Calibri" panose="020F0502020204030204" pitchFamily="34" charset="0"/>
              </a:rPr>
              <a:t>Ολοκληρωμένο</a:t>
            </a:r>
            <a:r>
              <a:rPr lang="en-US" sz="3000" b="1" dirty="0">
                <a:solidFill>
                  <a:srgbClr val="FFFFFF"/>
                </a:solidFill>
                <a:latin typeface="Calibri" panose="020F0502020204030204" pitchFamily="34" charset="0"/>
                <a:ea typeface="Roboto Condensed" panose="020B0604020202020204" charset="0"/>
                <a:cs typeface="Calibri" panose="020F0502020204030204" pitchFamily="34" charset="0"/>
              </a:rPr>
              <a:t> </a:t>
            </a:r>
            <a:br>
              <a:rPr lang="en-US" sz="3000" b="1" dirty="0">
                <a:solidFill>
                  <a:srgbClr val="FFFFFF"/>
                </a:solidFill>
                <a:latin typeface="Calibri" panose="020F0502020204030204" pitchFamily="34" charset="0"/>
                <a:ea typeface="Roboto Condensed" panose="020B0604020202020204" charset="0"/>
                <a:cs typeface="Calibri" panose="020F0502020204030204" pitchFamily="34" charset="0"/>
              </a:rPr>
            </a:br>
            <a:r>
              <a:rPr lang="el-GR" sz="3000" b="1" dirty="0">
                <a:solidFill>
                  <a:srgbClr val="FFFFFF"/>
                </a:solidFill>
                <a:latin typeface="Calibri" panose="020F0502020204030204" pitchFamily="34" charset="0"/>
                <a:ea typeface="Roboto Condensed" panose="020B0604020202020204" charset="0"/>
                <a:cs typeface="Calibri" panose="020F0502020204030204" pitchFamily="34" charset="0"/>
              </a:rPr>
              <a:t>Πληροφοριακό Σύστημα</a:t>
            </a:r>
            <a:r>
              <a:rPr lang="en-US" sz="3000" b="1" dirty="0">
                <a:solidFill>
                  <a:srgbClr val="FFFFFF"/>
                </a:solidFill>
                <a:latin typeface="Calibri" panose="020F0502020204030204" pitchFamily="34" charset="0"/>
                <a:ea typeface="Roboto Condensed" panose="020B0604020202020204" charset="0"/>
                <a:cs typeface="Calibri" panose="020F0502020204030204" pitchFamily="34" charset="0"/>
              </a:rPr>
              <a:t> EOX</a:t>
            </a:r>
            <a:r>
              <a:rPr lang="el-GR" sz="3000" b="1" dirty="0">
                <a:solidFill>
                  <a:srgbClr val="FFFFFF"/>
                </a:solidFill>
                <a:latin typeface="Calibri" panose="020F0502020204030204" pitchFamily="34" charset="0"/>
                <a:ea typeface="Roboto Condensed" panose="020B0604020202020204" charset="0"/>
                <a:cs typeface="Calibri" panose="020F0502020204030204" pitchFamily="34" charset="0"/>
              </a:rPr>
              <a:t> </a:t>
            </a:r>
          </a:p>
          <a:p>
            <a:pPr>
              <a:tabLst>
                <a:tab pos="2636838" algn="ctr"/>
                <a:tab pos="5273675" algn="r"/>
              </a:tabLst>
            </a:pPr>
            <a:r>
              <a:rPr lang="el-GR" sz="2000" b="1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Ολοκλήρωση Πράξεων</a:t>
            </a:r>
            <a:endParaRPr lang="en-US" sz="3200" b="1" dirty="0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-635">
              <a:tabLst>
                <a:tab pos="2636520" algn="ctr"/>
                <a:tab pos="5273675" algn="r"/>
              </a:tabLst>
              <a:defRPr lang="el-GR"/>
            </a:pPr>
            <a:endParaRPr lang="el-GR" sz="3000" b="1" dirty="0">
              <a:solidFill>
                <a:srgbClr val="FFFFFF"/>
              </a:solidFill>
              <a:latin typeface="+mj-lt"/>
              <a:ea typeface="Roboto Condensed" panose="020B0604020202020204" charset="0"/>
            </a:endParaRPr>
          </a:p>
          <a:p>
            <a:pPr defTabSz="-635">
              <a:tabLst>
                <a:tab pos="2636520" algn="ctr"/>
                <a:tab pos="5273675" algn="r"/>
              </a:tabLst>
              <a:defRPr lang="el-GR"/>
            </a:pPr>
            <a:endParaRPr lang="el-GR" sz="300" b="1" dirty="0">
              <a:solidFill>
                <a:srgbClr val="FFFFFF"/>
              </a:solidFill>
              <a:latin typeface="+mj-lt"/>
              <a:ea typeface="Roboto Condensed" panose="020B060402020202020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7504" y="3299744"/>
            <a:ext cx="583264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 lang="el-GR"/>
            </a:pPr>
            <a:r>
              <a:rPr lang="el-GR" altLang="en-US" dirty="0">
                <a:solidFill>
                  <a:schemeClr val="accent2">
                    <a:lumMod val="20000"/>
                    <a:lumOff val="80000"/>
                  </a:schemeClr>
                </a:solidFill>
                <a:latin typeface="Calibri" panose="020F0502020204030204" pitchFamily="34" charset="0"/>
                <a:ea typeface="Roboto Condensed" panose="020B0604020202020204" charset="0"/>
                <a:cs typeface="Calibri" panose="020F0502020204030204" pitchFamily="34" charset="0"/>
              </a:rPr>
              <a:t>Εισηγητές: Άννα Γιάνναρου </a:t>
            </a:r>
          </a:p>
          <a:p>
            <a:pPr>
              <a:defRPr lang="el-GR"/>
            </a:pPr>
            <a:r>
              <a:rPr lang="el-GR" dirty="0">
                <a:solidFill>
                  <a:schemeClr val="accent2">
                    <a:lumMod val="20000"/>
                    <a:lumOff val="80000"/>
                  </a:schemeClr>
                </a:solidFill>
                <a:latin typeface="Calibri" panose="020F0502020204030204" pitchFamily="34" charset="0"/>
                <a:ea typeface="Roboto Condensed" panose="020B0604020202020204" charset="0"/>
                <a:cs typeface="Calibri" panose="020F0502020204030204" pitchFamily="34" charset="0"/>
              </a:rPr>
              <a:t>Ειδική Υπηρεσία Θεσμικής Υποστήριξης  &amp; Πληροφοριακών Συστημάτων</a:t>
            </a:r>
          </a:p>
          <a:p>
            <a:pPr>
              <a:defRPr lang="el-GR"/>
            </a:pPr>
            <a:r>
              <a:rPr lang="el-GR" dirty="0">
                <a:solidFill>
                  <a:schemeClr val="accent2">
                    <a:lumMod val="20000"/>
                    <a:lumOff val="80000"/>
                  </a:schemeClr>
                </a:solidFill>
                <a:latin typeface="Calibri" panose="020F0502020204030204" pitchFamily="34" charset="0"/>
                <a:ea typeface="Roboto Condensed" panose="020B0604020202020204" charset="0"/>
                <a:cs typeface="Calibri" panose="020F0502020204030204" pitchFamily="34" charset="0"/>
              </a:rPr>
              <a:t>Υποδιεύθυνση ΟΠΣ </a:t>
            </a:r>
            <a:endParaRPr lang="el-GR" dirty="0">
              <a:solidFill>
                <a:schemeClr val="accent2">
                  <a:lumMod val="20000"/>
                  <a:lumOff val="8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Ορθογώνιο 2"/>
          <p:cNvSpPr/>
          <p:nvPr/>
        </p:nvSpPr>
        <p:spPr>
          <a:xfrm>
            <a:off x="35496" y="444569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defRPr lang="el-GR"/>
            </a:pPr>
            <a:r>
              <a:rPr lang="el-GR" sz="1200" dirty="0">
                <a:solidFill>
                  <a:srgbClr val="7A5D00"/>
                </a:solidFill>
                <a:latin typeface="Calibri" panose="020F0502020204030204" pitchFamily="34" charset="0"/>
                <a:ea typeface="Roboto Condensed" panose="020B0604020202020204" charset="0"/>
                <a:cs typeface="Calibri" panose="020F0502020204030204" pitchFamily="34" charset="0"/>
              </a:rPr>
              <a:t>Υπουργείο Εθνικής Οικονομίας και Οικονομικών</a:t>
            </a:r>
          </a:p>
          <a:p>
            <a:pPr lvl="0">
              <a:defRPr lang="el-GR"/>
            </a:pPr>
            <a:r>
              <a:rPr lang="el-GR" sz="1200" dirty="0">
                <a:solidFill>
                  <a:srgbClr val="7A5D00"/>
                </a:solidFill>
                <a:latin typeface="Calibri" panose="020F0502020204030204" pitchFamily="34" charset="0"/>
                <a:ea typeface="Roboto Condensed" panose="020B0604020202020204" charset="0"/>
                <a:cs typeface="Calibri" panose="020F0502020204030204" pitchFamily="34" charset="0"/>
              </a:rPr>
              <a:t>Γενική Γραμματεία Δημοσίων Επενδύσεων &amp; ΕΣΠΑ</a:t>
            </a:r>
          </a:p>
          <a:p>
            <a:pPr lvl="0">
              <a:defRPr lang="el-GR"/>
            </a:pPr>
            <a:r>
              <a:rPr lang="el-GR" sz="1200" dirty="0">
                <a:solidFill>
                  <a:srgbClr val="7A5D00"/>
                </a:solidFill>
                <a:latin typeface="Calibri" panose="020F0502020204030204" pitchFamily="34" charset="0"/>
                <a:ea typeface="Roboto Condensed" panose="020B0604020202020204" charset="0"/>
                <a:cs typeface="Calibri" panose="020F0502020204030204" pitchFamily="34" charset="0"/>
              </a:rPr>
              <a:t>Εθνική Αρχή Συντονισμού</a:t>
            </a:r>
            <a:endParaRPr lang="en-US" sz="1200" dirty="0">
              <a:solidFill>
                <a:srgbClr val="7A5D00"/>
              </a:solidFill>
              <a:latin typeface="Calibri" panose="020F0502020204030204" pitchFamily="34" charset="0"/>
              <a:ea typeface="Roboto Condensed" panose="020B0604020202020204" charset="0"/>
              <a:cs typeface="Calibri" panose="020F0502020204030204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623978"/>
            <a:ext cx="2468563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Εικόνα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6442" y="4591400"/>
            <a:ext cx="885897" cy="343333"/>
          </a:xfrm>
          <a:prstGeom prst="rect">
            <a:avLst/>
          </a:prstGeom>
        </p:spPr>
      </p:pic>
      <p:pic>
        <p:nvPicPr>
          <p:cNvPr id="2" name="Εικόνα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17958" y="4616676"/>
            <a:ext cx="769620" cy="434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9936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Υποβολή ΤΔΥ ολοκλήρωσης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10</a:t>
            </a:fld>
            <a:endParaRPr lang="en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idx="1"/>
          </p:nvPr>
        </p:nvSpPr>
        <p:spPr>
          <a:xfrm>
            <a:off x="323528" y="843558"/>
            <a:ext cx="8172908" cy="2749456"/>
          </a:xfrm>
        </p:spPr>
        <p:txBody>
          <a:bodyPr/>
          <a:lstStyle/>
          <a:p>
            <a:r>
              <a:rPr lang="el-GR" sz="2000" dirty="0">
                <a:latin typeface="Calibri" panose="020F0502020204030204" pitchFamily="34" charset="0"/>
              </a:rPr>
              <a:t>Οικονομικά Στοιχεία Υποέργων </a:t>
            </a:r>
          </a:p>
          <a:p>
            <a:pPr marL="76200" indent="0">
              <a:buNone/>
            </a:pPr>
            <a:r>
              <a:rPr lang="el-GR" sz="2000" dirty="0">
                <a:latin typeface="Calibri" panose="020F0502020204030204" pitchFamily="34" charset="0"/>
              </a:rPr>
              <a:t>Βλέπουμε καταχωρισμένα ποσά ΔΔΔ και Ακυρωτικές Διορθώσεις (ΔΚΔ Κατηγορίας 2). Οι στήλες που μας ενδιαφέρουν είναι:</a:t>
            </a:r>
          </a:p>
          <a:p>
            <a:endParaRPr lang="el-GR" dirty="0"/>
          </a:p>
        </p:txBody>
      </p:sp>
      <p:pic>
        <p:nvPicPr>
          <p:cNvPr id="7" name="Εικόνα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1" y="2777680"/>
            <a:ext cx="6635133" cy="1846298"/>
          </a:xfrm>
          <a:prstGeom prst="rect">
            <a:avLst/>
          </a:prstGeom>
        </p:spPr>
      </p:pic>
      <p:sp>
        <p:nvSpPr>
          <p:cNvPr id="5" name="Ορθογώνιο 4"/>
          <p:cNvSpPr/>
          <p:nvPr/>
        </p:nvSpPr>
        <p:spPr>
          <a:xfrm>
            <a:off x="2771800" y="2777680"/>
            <a:ext cx="1692188" cy="3341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8" name="Ορθογώνιο 7"/>
          <p:cNvSpPr/>
          <p:nvPr/>
        </p:nvSpPr>
        <p:spPr>
          <a:xfrm>
            <a:off x="5220072" y="2777680"/>
            <a:ext cx="649888" cy="3341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9" name="Ορθογώνιο 8"/>
          <p:cNvSpPr/>
          <p:nvPr/>
        </p:nvSpPr>
        <p:spPr>
          <a:xfrm>
            <a:off x="6531102" y="2777680"/>
            <a:ext cx="649888" cy="3341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120740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latin typeface="Calibri" panose="020F0502020204030204" pitchFamily="34" charset="0"/>
                <a:sym typeface="Arial"/>
              </a:rPr>
              <a:t>Υποβολή ΤΔΥ ολοκλήρωσης</a:t>
            </a:r>
            <a:r>
              <a:rPr lang="el-GR" dirty="0"/>
              <a:t> 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11</a:t>
            </a:fld>
            <a:endParaRPr lang="en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idx="1"/>
          </p:nvPr>
        </p:nvSpPr>
        <p:spPr>
          <a:xfrm>
            <a:off x="611560" y="1203598"/>
            <a:ext cx="8280920" cy="3145500"/>
          </a:xfrm>
        </p:spPr>
        <p:txBody>
          <a:bodyPr/>
          <a:lstStyle/>
          <a:p>
            <a:r>
              <a:rPr lang="el-GR" sz="2000" dirty="0">
                <a:latin typeface="Calibri" panose="020F0502020204030204" pitchFamily="34" charset="0"/>
              </a:rPr>
              <a:t>Αφαιρούμε </a:t>
            </a:r>
            <a:r>
              <a:rPr lang="el-GR" sz="2000" b="1" dirty="0">
                <a:latin typeface="Calibri" panose="020F0502020204030204" pitchFamily="34" charset="0"/>
              </a:rPr>
              <a:t>ΜΟΝΟ</a:t>
            </a:r>
            <a:r>
              <a:rPr lang="el-GR" sz="2000" dirty="0">
                <a:latin typeface="Calibri" panose="020F0502020204030204" pitchFamily="34" charset="0"/>
              </a:rPr>
              <a:t> τα ΔΚΔ Κατηγορίας 2 </a:t>
            </a:r>
          </a:p>
          <a:p>
            <a:endParaRPr lang="el-GR" sz="2000" dirty="0">
              <a:latin typeface="Calibri" panose="020F0502020204030204" pitchFamily="34" charset="0"/>
            </a:endParaRPr>
          </a:p>
          <a:p>
            <a:endParaRPr lang="el-GR" sz="2000" dirty="0">
              <a:latin typeface="Calibri" panose="020F0502020204030204" pitchFamily="34" charset="0"/>
            </a:endParaRPr>
          </a:p>
          <a:p>
            <a:pPr marL="76200" indent="0">
              <a:buNone/>
            </a:pPr>
            <a:endParaRPr lang="el-GR" sz="2000" dirty="0">
              <a:latin typeface="Calibri" panose="020F0502020204030204" pitchFamily="34" charset="0"/>
            </a:endParaRPr>
          </a:p>
          <a:p>
            <a:r>
              <a:rPr lang="el-GR" sz="2000" dirty="0">
                <a:latin typeface="Calibri" panose="020F0502020204030204" pitchFamily="34" charset="0"/>
              </a:rPr>
              <a:t>Στην Καρτέλα 4.1 από τα ποσά Δημόσιας και Επιλέξιμης Δαπάνης έχουν ήδη αφαιρεθεί τα ΔΚΔ Κατηγορίας 2 </a:t>
            </a:r>
          </a:p>
          <a:p>
            <a:r>
              <a:rPr lang="el-GR" sz="2000" dirty="0">
                <a:latin typeface="Calibri" panose="020F0502020204030204" pitchFamily="34" charset="0"/>
              </a:rPr>
              <a:t>Τα υπόλοιπα είδη ΔΚΔ </a:t>
            </a:r>
            <a:r>
              <a:rPr lang="el-GR" sz="2000" b="1" u="sng" dirty="0">
                <a:latin typeface="Calibri" panose="020F0502020204030204" pitchFamily="34" charset="0"/>
              </a:rPr>
              <a:t>είναι σαν να μην υπάρχουν</a:t>
            </a:r>
          </a:p>
          <a:p>
            <a:r>
              <a:rPr lang="el-GR" sz="2000" dirty="0">
                <a:latin typeface="Calibri" panose="020F0502020204030204" pitchFamily="34" charset="0"/>
              </a:rPr>
              <a:t>Λαμβάνονται υπόψη στον υπολογισμό της Συγχρηματοδοτούμενης Δαπάνης</a:t>
            </a:r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635646"/>
            <a:ext cx="7524328" cy="707706"/>
          </a:xfrm>
          <a:prstGeom prst="rect">
            <a:avLst/>
          </a:prstGeom>
        </p:spPr>
      </p:pic>
      <p:sp>
        <p:nvSpPr>
          <p:cNvPr id="6" name="Ορθογώνιο 5"/>
          <p:cNvSpPr/>
          <p:nvPr/>
        </p:nvSpPr>
        <p:spPr>
          <a:xfrm>
            <a:off x="3203848" y="1563638"/>
            <a:ext cx="1313892" cy="70770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8" name="Ορθογώνιο 7"/>
          <p:cNvSpPr/>
          <p:nvPr/>
        </p:nvSpPr>
        <p:spPr>
          <a:xfrm>
            <a:off x="6768244" y="1576012"/>
            <a:ext cx="1511660" cy="70770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424466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latin typeface="Calibri" panose="020F0502020204030204" pitchFamily="34" charset="0"/>
                <a:sym typeface="Arial"/>
              </a:rPr>
              <a:t>Πως υπολογίζεται η Δημόσια Δαπάνη</a:t>
            </a:r>
            <a:endParaRPr lang="el-GR" dirty="0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12</a:t>
            </a:fld>
            <a:endParaRPr lang="en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313" b="-2682"/>
          <a:stretch>
            <a:fillRect/>
          </a:stretch>
        </p:blipFill>
        <p:spPr bwMode="auto">
          <a:xfrm>
            <a:off x="683568" y="1059582"/>
            <a:ext cx="5467350" cy="237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Ευθύγραμμο βέλος σύνδεσης 7"/>
          <p:cNvCxnSpPr/>
          <p:nvPr/>
        </p:nvCxnSpPr>
        <p:spPr>
          <a:xfrm flipV="1">
            <a:off x="4101696" y="2487179"/>
            <a:ext cx="2053550" cy="12563"/>
          </a:xfrm>
          <a:prstGeom prst="straightConnector1">
            <a:avLst/>
          </a:prstGeom>
          <a:ln w="19050">
            <a:solidFill>
              <a:srgbClr val="F67A00"/>
            </a:solidFill>
            <a:tailEnd type="arrow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6720396" y="1815666"/>
            <a:ext cx="2244092" cy="1399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 rt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n-US" altLang="el-GR" sz="1200" kern="1200" dirty="0" err="1"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 pitchFamily="34" charset="0"/>
              </a:rPr>
              <a:t>Στο</a:t>
            </a:r>
            <a:r>
              <a:rPr lang="en-US" altLang="el-GR" sz="1200" kern="1200" dirty="0"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 pitchFamily="34" charset="0"/>
              </a:rPr>
              <a:t> π</a:t>
            </a:r>
            <a:r>
              <a:rPr lang="en-US" altLang="el-GR" sz="1200" kern="1200" dirty="0" err="1"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 pitchFamily="34" charset="0"/>
              </a:rPr>
              <a:t>εδίο</a:t>
            </a:r>
            <a:r>
              <a:rPr lang="en-US" altLang="el-GR" sz="1200" kern="1200" dirty="0"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 pitchFamily="34" charset="0"/>
              </a:rPr>
              <a:t> </a:t>
            </a:r>
            <a:r>
              <a:rPr lang="en-US" altLang="el-GR" sz="1200" kern="1200" dirty="0" err="1"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 pitchFamily="34" charset="0"/>
              </a:rPr>
              <a:t>Ποσό</a:t>
            </a:r>
            <a:r>
              <a:rPr lang="en-US" altLang="el-GR" sz="1200" kern="1200" dirty="0"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 pitchFamily="34" charset="0"/>
              </a:rPr>
              <a:t> Υπ</a:t>
            </a:r>
            <a:r>
              <a:rPr lang="en-US" altLang="el-GR" sz="1200" kern="1200" dirty="0" err="1"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 pitchFamily="34" charset="0"/>
              </a:rPr>
              <a:t>οέργου</a:t>
            </a:r>
            <a:r>
              <a:rPr lang="en-US" altLang="el-GR" sz="1200" kern="1200" dirty="0"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 pitchFamily="34" charset="0"/>
              </a:rPr>
              <a:t> ο </a:t>
            </a:r>
            <a:r>
              <a:rPr lang="en-US" altLang="el-GR" sz="1200" kern="1200" dirty="0" err="1"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 pitchFamily="34" charset="0"/>
              </a:rPr>
              <a:t>χρήστης</a:t>
            </a:r>
            <a:r>
              <a:rPr lang="en-US" altLang="el-GR" sz="1200" kern="1200" dirty="0"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 pitchFamily="34" charset="0"/>
              </a:rPr>
              <a:t> κατα</a:t>
            </a:r>
            <a:r>
              <a:rPr lang="en-US" altLang="el-GR" sz="1200" kern="1200" dirty="0" err="1"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 pitchFamily="34" charset="0"/>
              </a:rPr>
              <a:t>χωρίζει</a:t>
            </a:r>
            <a:r>
              <a:rPr lang="en-US" altLang="el-GR" sz="1200" kern="1200" dirty="0"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 pitchFamily="34" charset="0"/>
              </a:rPr>
              <a:t> </a:t>
            </a:r>
            <a:r>
              <a:rPr lang="en-US" altLang="el-GR" sz="1200" kern="1200" dirty="0" err="1"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 pitchFamily="34" charset="0"/>
              </a:rPr>
              <a:t>το</a:t>
            </a:r>
            <a:r>
              <a:rPr lang="en-US" altLang="el-GR" sz="1200" kern="1200" dirty="0"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 pitchFamily="34" charset="0"/>
              </a:rPr>
              <a:t> </a:t>
            </a:r>
            <a:r>
              <a:rPr lang="en-US" altLang="el-GR" sz="1200" kern="1200" dirty="0" err="1"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 pitchFamily="34" charset="0"/>
              </a:rPr>
              <a:t>μέρος</a:t>
            </a:r>
            <a:r>
              <a:rPr lang="en-US" altLang="el-GR" sz="1200" kern="1200" dirty="0"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 pitchFamily="34" charset="0"/>
              </a:rPr>
              <a:t> </a:t>
            </a:r>
            <a:r>
              <a:rPr lang="en-US" altLang="el-GR" sz="1200" kern="1200" dirty="0" err="1"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 pitchFamily="34" charset="0"/>
              </a:rPr>
              <a:t>του</a:t>
            </a:r>
            <a:r>
              <a:rPr lang="en-US" altLang="el-GR" sz="1200" kern="1200" dirty="0"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 pitchFamily="34" charset="0"/>
              </a:rPr>
              <a:t> </a:t>
            </a:r>
            <a:r>
              <a:rPr lang="en-US" altLang="el-GR" sz="1200" kern="1200" dirty="0" err="1"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 pitchFamily="34" charset="0"/>
              </a:rPr>
              <a:t>Συνολικού</a:t>
            </a:r>
            <a:r>
              <a:rPr lang="en-US" altLang="el-GR" sz="1200" kern="1200" dirty="0"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 pitchFamily="34" charset="0"/>
              </a:rPr>
              <a:t> </a:t>
            </a:r>
            <a:r>
              <a:rPr lang="en-US" altLang="el-GR" sz="1200" kern="1200" dirty="0" err="1"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 pitchFamily="34" charset="0"/>
              </a:rPr>
              <a:t>Ποσού</a:t>
            </a:r>
            <a:r>
              <a:rPr lang="en-US" altLang="el-GR" sz="1200" kern="1200" dirty="0"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 pitchFamily="34" charset="0"/>
              </a:rPr>
              <a:t> </a:t>
            </a:r>
            <a:r>
              <a:rPr lang="en-US" altLang="el-GR" sz="1200" kern="1200" dirty="0" err="1"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 pitchFamily="34" charset="0"/>
              </a:rPr>
              <a:t>του</a:t>
            </a:r>
            <a:r>
              <a:rPr lang="en-US" altLang="el-GR" sz="1200" kern="1200" dirty="0"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 pitchFamily="34" charset="0"/>
              </a:rPr>
              <a:t> παρα</a:t>
            </a:r>
            <a:r>
              <a:rPr lang="en-US" altLang="el-GR" sz="1200" kern="1200" dirty="0" err="1"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 pitchFamily="34" charset="0"/>
              </a:rPr>
              <a:t>στ</a:t>
            </a:r>
            <a:r>
              <a:rPr lang="en-US" altLang="el-GR" sz="1200" kern="1200" dirty="0"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 pitchFamily="34" charset="0"/>
              </a:rPr>
              <a:t>ατικού Πληρωμής που αφορά σε πληρωμές Δημόσιας Δαπάνης του τρέχοντος υποέργου</a:t>
            </a:r>
          </a:p>
        </p:txBody>
      </p:sp>
      <p:pic>
        <p:nvPicPr>
          <p:cNvPr id="10" name="Εικόνα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0674" y="2254685"/>
            <a:ext cx="353630" cy="353630"/>
          </a:xfrm>
          <a:prstGeom prst="rect">
            <a:avLst/>
          </a:prstGeom>
        </p:spPr>
      </p:pic>
      <p:sp>
        <p:nvSpPr>
          <p:cNvPr id="11" name="Ορθογώνιο 10"/>
          <p:cNvSpPr/>
          <p:nvPr/>
        </p:nvSpPr>
        <p:spPr>
          <a:xfrm>
            <a:off x="827584" y="2427734"/>
            <a:ext cx="3204356" cy="180581"/>
          </a:xfrm>
          <a:prstGeom prst="rect">
            <a:avLst/>
          </a:prstGeom>
          <a:noFill/>
          <a:ln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3" name="Θέση κειμένου 3">
            <a:extLst>
              <a:ext uri="{FF2B5EF4-FFF2-40B4-BE49-F238E27FC236}">
                <a16:creationId xmlns:a16="http://schemas.microsoft.com/office/drawing/2014/main" id="{D98B7487-1658-F511-9167-4814671F61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7504" y="3432547"/>
            <a:ext cx="9097655" cy="795387"/>
          </a:xfrm>
        </p:spPr>
        <p:txBody>
          <a:bodyPr/>
          <a:lstStyle/>
          <a:p>
            <a:r>
              <a:rPr lang="el-GR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Το ποσό </a:t>
            </a:r>
            <a:r>
              <a:rPr lang="el-GR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Υποέργου</a:t>
            </a:r>
            <a:r>
              <a:rPr lang="el-GR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είναι διαφορετικό από το Συνολικό ποσό </a:t>
            </a:r>
            <a:r>
              <a:rPr lang="el-GR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μόνο</a:t>
            </a:r>
            <a:r>
              <a:rPr lang="el-GR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όταν το παραστατικό εξοφλεί δαπάνες διαφορετικών </a:t>
            </a:r>
            <a:r>
              <a:rPr lang="el-GR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υποέργων</a:t>
            </a:r>
            <a:r>
              <a:rPr lang="el-GR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60180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αριθμού διαφάνειας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13</a:t>
            </a:fld>
            <a:endParaRPr lang="en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idx="1"/>
          </p:nvPr>
        </p:nvSpPr>
        <p:spPr>
          <a:xfrm>
            <a:off x="107504" y="1023578"/>
            <a:ext cx="8028892" cy="504056"/>
          </a:xfrm>
        </p:spPr>
        <p:txBody>
          <a:bodyPr/>
          <a:lstStyle/>
          <a:p>
            <a:pPr marL="76200" indent="0">
              <a:buNone/>
            </a:pPr>
            <a:r>
              <a:rPr lang="el-GR" sz="1800" dirty="0"/>
              <a:t>4.1 Καρτέλα Ολοκλήρωσης Πράξης – Οικονομικά Στοιχεία Υποέργων</a:t>
            </a:r>
          </a:p>
        </p:txBody>
      </p:sp>
      <p:sp>
        <p:nvSpPr>
          <p:cNvPr id="5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latin typeface="Calibri" panose="020F0502020204030204" pitchFamily="34" charset="0"/>
                <a:sym typeface="Arial"/>
              </a:rPr>
              <a:t>Υποβολή ΤΔΥ ολοκλήρωσης</a:t>
            </a:r>
            <a:r>
              <a:rPr lang="el-GR" dirty="0"/>
              <a:t> </a:t>
            </a:r>
          </a:p>
        </p:txBody>
      </p:sp>
      <p:pic>
        <p:nvPicPr>
          <p:cNvPr id="10" name="Εικόνα 9" descr="Εικόνα που περιέχει κείμενο, στιγμιότυπο οθόνης, γραμματοσειρά, αριθμός&#10;&#10;Περιγραφή που δημιουργήθηκε αυτόματα">
            <a:extLst>
              <a:ext uri="{FF2B5EF4-FFF2-40B4-BE49-F238E27FC236}">
                <a16:creationId xmlns:a16="http://schemas.microsoft.com/office/drawing/2014/main" id="{D0DBCA25-0C1A-2381-3AEA-C274277E00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00" y="1541213"/>
            <a:ext cx="5754396" cy="3139799"/>
          </a:xfrm>
          <a:prstGeom prst="rect">
            <a:avLst/>
          </a:prstGeom>
        </p:spPr>
      </p:pic>
      <p:sp>
        <p:nvSpPr>
          <p:cNvPr id="11" name="Βέλος: Δεξιό 10">
            <a:extLst>
              <a:ext uri="{FF2B5EF4-FFF2-40B4-BE49-F238E27FC236}">
                <a16:creationId xmlns:a16="http://schemas.microsoft.com/office/drawing/2014/main" id="{C62731DD-8A96-AE2B-D4B5-E3FE19A2C5CC}"/>
              </a:ext>
            </a:extLst>
          </p:cNvPr>
          <p:cNvSpPr/>
          <p:nvPr/>
        </p:nvSpPr>
        <p:spPr>
          <a:xfrm rot="10800000">
            <a:off x="5760132" y="1959682"/>
            <a:ext cx="540060" cy="180020"/>
          </a:xfrm>
          <a:prstGeom prst="rightArrow">
            <a:avLst/>
          </a:prstGeom>
          <a:solidFill>
            <a:srgbClr val="FF0000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9EDBD33-467D-E640-9F6F-4FE166F2F8C9}"/>
              </a:ext>
            </a:extLst>
          </p:cNvPr>
          <p:cNvSpPr txBox="1"/>
          <p:nvPr/>
        </p:nvSpPr>
        <p:spPr>
          <a:xfrm>
            <a:off x="6313918" y="1815666"/>
            <a:ext cx="262829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Εάν δεν υπάρχουν άλλες δαπάνες για καταχώριση αυτά είναι τα τελικά ποσά που πρέπει να καταχωριστούν στο ΤΔΥ Ολοκλήρωσης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Οβάλ 12">
            <a:extLst>
              <a:ext uri="{FF2B5EF4-FFF2-40B4-BE49-F238E27FC236}">
                <a16:creationId xmlns:a16="http://schemas.microsoft.com/office/drawing/2014/main" id="{EF7800E9-9610-6E92-A4BC-4217492EED40}"/>
              </a:ext>
            </a:extLst>
          </p:cNvPr>
          <p:cNvSpPr/>
          <p:nvPr/>
        </p:nvSpPr>
        <p:spPr>
          <a:xfrm>
            <a:off x="3995936" y="2165688"/>
            <a:ext cx="1764196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520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latin typeface="Calibri" panose="020F0502020204030204" pitchFamily="34" charset="0"/>
                <a:sym typeface="Arial"/>
              </a:rPr>
              <a:t>Υποβολή ΤΔΥ ολοκλήρωσης</a:t>
            </a:r>
            <a:r>
              <a:rPr lang="el-GR" dirty="0"/>
              <a:t> 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14</a:t>
            </a:fld>
            <a:endParaRPr lang="en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idx="1"/>
          </p:nvPr>
        </p:nvSpPr>
        <p:spPr>
          <a:xfrm>
            <a:off x="611560" y="591530"/>
            <a:ext cx="7956884" cy="3145500"/>
          </a:xfrm>
        </p:spPr>
        <p:txBody>
          <a:bodyPr/>
          <a:lstStyle/>
          <a:p>
            <a:pPr marL="76200" indent="0">
              <a:buNone/>
            </a:pPr>
            <a:r>
              <a:rPr lang="el-GR" sz="2000" dirty="0">
                <a:latin typeface="Calibri" panose="020F0502020204030204" pitchFamily="34" charset="0"/>
              </a:rPr>
              <a:t>         Η διαφορά Δημόσιας – Επιλέξιμη Δημόσια Δαπάνη πρέπει να είναι αποτυπωμένη: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l-GR" sz="2000" dirty="0">
                <a:latin typeface="Calibri" panose="020F0502020204030204" pitchFamily="34" charset="0"/>
              </a:rPr>
              <a:t>είτε ως </a:t>
            </a:r>
            <a:r>
              <a:rPr lang="el-GR" sz="2000" b="1" dirty="0">
                <a:latin typeface="Calibri" panose="020F0502020204030204" pitchFamily="34" charset="0"/>
              </a:rPr>
              <a:t>Μη επιλέξιμο ποσό Δικαιούχου </a:t>
            </a:r>
            <a:r>
              <a:rPr lang="el-GR" sz="2000" dirty="0">
                <a:latin typeface="Calibri" panose="020F0502020204030204" pitchFamily="34" charset="0"/>
              </a:rPr>
              <a:t>(είτε αφορά σε Συμμετοχή Φορέα είτε σε κατηγορία του αρ. 33 του 4314/14)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l-GR" sz="2000" dirty="0">
                <a:latin typeface="Calibri" panose="020F0502020204030204" pitchFamily="34" charset="0"/>
              </a:rPr>
              <a:t>είτε στη </a:t>
            </a:r>
            <a:r>
              <a:rPr lang="el-GR" sz="2000" b="1" dirty="0">
                <a:latin typeface="Calibri" panose="020F0502020204030204" pitchFamily="34" charset="0"/>
              </a:rPr>
              <a:t>Διοικητική Επαλήθευση</a:t>
            </a:r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239602"/>
            <a:ext cx="432048" cy="432048"/>
          </a:xfrm>
          <a:prstGeom prst="rect">
            <a:avLst/>
          </a:prstGeom>
        </p:spPr>
      </p:pic>
      <p:pic>
        <p:nvPicPr>
          <p:cNvPr id="7" name="Εικόνα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885" y="3147814"/>
            <a:ext cx="3608079" cy="1023569"/>
          </a:xfrm>
          <a:prstGeom prst="rect">
            <a:avLst/>
          </a:prstGeom>
          <a:ln>
            <a:solidFill>
              <a:schemeClr val="accent1"/>
            </a:solidFill>
            <a:prstDash val="sysDash"/>
          </a:ln>
        </p:spPr>
      </p:pic>
      <p:sp>
        <p:nvSpPr>
          <p:cNvPr id="8" name="Ορθογώνιο 7"/>
          <p:cNvSpPr/>
          <p:nvPr/>
        </p:nvSpPr>
        <p:spPr>
          <a:xfrm>
            <a:off x="719572" y="3507854"/>
            <a:ext cx="3456384" cy="180020"/>
          </a:xfrm>
          <a:prstGeom prst="rect">
            <a:avLst/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pic>
        <p:nvPicPr>
          <p:cNvPr id="9" name="Εικόνα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0002" y="3579975"/>
            <a:ext cx="3952502" cy="1260218"/>
          </a:xfrm>
          <a:prstGeom prst="rect">
            <a:avLst/>
          </a:prstGeom>
          <a:ln>
            <a:solidFill>
              <a:schemeClr val="accent1"/>
            </a:solidFill>
            <a:prstDash val="sysDash"/>
          </a:ln>
        </p:spPr>
      </p:pic>
      <p:sp>
        <p:nvSpPr>
          <p:cNvPr id="10" name="Ορθογώνιο 9"/>
          <p:cNvSpPr/>
          <p:nvPr/>
        </p:nvSpPr>
        <p:spPr>
          <a:xfrm>
            <a:off x="4610839" y="4434582"/>
            <a:ext cx="2229413" cy="201917"/>
          </a:xfrm>
          <a:prstGeom prst="rect">
            <a:avLst/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4414100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4DBD872-68EE-CC3B-C218-2E4FE9B282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Που οφείλεται η διαφορά?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Θέση αριθμού διαφάνειας 2">
            <a:extLst>
              <a:ext uri="{FF2B5EF4-FFF2-40B4-BE49-F238E27FC236}">
                <a16:creationId xmlns:a16="http://schemas.microsoft.com/office/drawing/2014/main" id="{7F62E174-D65E-FDF4-2117-9BFA24D5FC8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15</a:t>
            </a:fld>
            <a:endParaRPr lang="en" dirty="0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B26346CD-80A9-9B40-9BC3-2CB6D0A803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7504" y="843558"/>
            <a:ext cx="7992888" cy="2124236"/>
          </a:xfrm>
        </p:spPr>
        <p:txBody>
          <a:bodyPr/>
          <a:lstStyle/>
          <a:p>
            <a:r>
              <a:rPr lang="el-GR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Υπάρχουν περιπτώσεις που το ποσό δήλωσης είναι μικρότερο από το ποσό </a:t>
            </a:r>
            <a:r>
              <a:rPr lang="el-GR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υποέργου</a:t>
            </a:r>
            <a:r>
              <a:rPr lang="el-GR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Εάν η πράξη δεν έχει Αιτιολογία μη </a:t>
            </a:r>
            <a:r>
              <a:rPr lang="el-GR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Επιλεξιμότητας</a:t>
            </a:r>
            <a:r>
              <a:rPr lang="el-GR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στις δαπάνες του ΠΔΕ, τότε αυτή η πρακτική δεν είναι αποδεκτή.</a:t>
            </a:r>
          </a:p>
          <a:p>
            <a:r>
              <a:rPr lang="el-GR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Εάν μέρος της πληρωμής έχει επιστραφεί στα αδιάθετα ΠΡΙΝ την υποβολή του ΔΔΔ τότε πρέπει να </a:t>
            </a:r>
            <a:r>
              <a:rPr lang="el-GR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απομειώνεται</a:t>
            </a:r>
            <a:r>
              <a:rPr lang="el-GR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και το ποσό </a:t>
            </a:r>
            <a:r>
              <a:rPr lang="el-GR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υποέργου</a:t>
            </a:r>
            <a:endParaRPr lang="en-US" sz="1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Εικόνα 5">
            <a:extLst>
              <a:ext uri="{FF2B5EF4-FFF2-40B4-BE49-F238E27FC236}">
                <a16:creationId xmlns:a16="http://schemas.microsoft.com/office/drawing/2014/main" id="{7BE75E6E-3F35-8E0D-4A80-25C69A2675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114" y="2823778"/>
            <a:ext cx="7645093" cy="1584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3703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11560" y="195486"/>
            <a:ext cx="5544616" cy="766200"/>
          </a:xfrm>
        </p:spPr>
        <p:txBody>
          <a:bodyPr/>
          <a:lstStyle/>
          <a:p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ΤΔΠ Ολοκλήρωσης</a:t>
            </a:r>
            <a:endParaRPr lang="el-GR" dirty="0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16</a:t>
            </a:fld>
            <a:endParaRPr lang="en" dirty="0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EB88494B-59B3-8015-3EEE-B665E1595D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9532" y="1015142"/>
            <a:ext cx="7776864" cy="504056"/>
          </a:xfrm>
        </p:spPr>
        <p:txBody>
          <a:bodyPr/>
          <a:lstStyle/>
          <a:p>
            <a:r>
              <a:rPr lang="el-GR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Το ΟΠΣ δημιουργεί </a:t>
            </a:r>
            <a:r>
              <a:rPr lang="el-GR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προσυμπληρωμένο</a:t>
            </a:r>
            <a:r>
              <a:rPr lang="el-GR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ΤΔΠ Ολοκλήρωσης βασιζόμενο στα οριστικοποιημένα ΤΔΥ σε ισχύ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" name="Εικόνα 9">
            <a:extLst>
              <a:ext uri="{FF2B5EF4-FFF2-40B4-BE49-F238E27FC236}">
                <a16:creationId xmlns:a16="http://schemas.microsoft.com/office/drawing/2014/main" id="{4210F2F3-4225-D138-11C2-CB893F914F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9652" y="1572654"/>
            <a:ext cx="5034854" cy="3325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0276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2E79535-FD8E-C65B-1691-92B3AA2D1C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ΤΔΠ Ολοκλήρωσης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Θέση αριθμού διαφάνειας 2">
            <a:extLst>
              <a:ext uri="{FF2B5EF4-FFF2-40B4-BE49-F238E27FC236}">
                <a16:creationId xmlns:a16="http://schemas.microsoft.com/office/drawing/2014/main" id="{0CD2F0A0-FA72-6B31-EC3F-354D726B913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17</a:t>
            </a:fld>
            <a:endParaRPr lang="en" dirty="0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7F9614EF-C85F-0FBF-1C4E-E76EDAD07A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7504" y="1203598"/>
            <a:ext cx="8136904" cy="1548172"/>
          </a:xfrm>
        </p:spPr>
        <p:txBody>
          <a:bodyPr/>
          <a:lstStyle/>
          <a:p>
            <a:r>
              <a:rPr lang="el-G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Συμπλήρωση Ημερομηνίας Λήξης Πράξης</a:t>
            </a:r>
          </a:p>
          <a:p>
            <a:r>
              <a:rPr lang="el-G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Είναι η μεταγενέστερη ημερομηνία από τη λήξη Φυσικού και Οικονομικού Αντικειμένου</a:t>
            </a:r>
          </a:p>
          <a:p>
            <a:r>
              <a:rPr lang="el-G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Κατά κανόνα η λήξη Οικονομικού Αντικειμένου</a:t>
            </a:r>
          </a:p>
          <a:p>
            <a:r>
              <a:rPr lang="el-G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Τη βρίσκω στην Καρτέλα 4.2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Εικόνα 7">
            <a:extLst>
              <a:ext uri="{FF2B5EF4-FFF2-40B4-BE49-F238E27FC236}">
                <a16:creationId xmlns:a16="http://schemas.microsoft.com/office/drawing/2014/main" id="{FCAF321C-06D4-B194-5BAF-969B48B6F2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3111810"/>
            <a:ext cx="7559695" cy="1036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81172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DF70C87-057E-85EE-1BA6-72263A0EB8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ΤΔΠ Ολοκλήρωσης Αποτύπωση τελικής υλοποίησης δεικτών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Θέση αριθμού διαφάνειας 2">
            <a:extLst>
              <a:ext uri="{FF2B5EF4-FFF2-40B4-BE49-F238E27FC236}">
                <a16:creationId xmlns:a16="http://schemas.microsoft.com/office/drawing/2014/main" id="{72AA5D63-05C7-DF91-CAD6-721A424D287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18</a:t>
            </a:fld>
            <a:endParaRPr lang="en" dirty="0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93CA7FA7-6A2D-C40C-3F03-2C30805484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1164385"/>
            <a:ext cx="8637856" cy="3145500"/>
          </a:xfrm>
        </p:spPr>
        <p:txBody>
          <a:bodyPr/>
          <a:lstStyle/>
          <a:p>
            <a:r>
              <a:rPr lang="el-GR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Θα πρέπει καταρχήν να έχει υποβληθεί ΔΕΔ με ένδειξη «Ολοκλήρωση». Η εκκρεμότητα αυτή φαίνεται στην Καρτέλα 4.2</a:t>
            </a:r>
          </a:p>
          <a:p>
            <a:endParaRPr lang="el-GR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l-GR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Για διευκόλυνση της καταχώρισης στο ΤΔΠ, στην Καρτέλα 4.1 έχουμε προσθέσει τον πίνακα Τελική Υλοποίηση Δεικτών</a:t>
            </a:r>
          </a:p>
          <a:p>
            <a:r>
              <a:rPr lang="el-GR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Καταχώριση της αναλυτικής υλοποίησης δεικτών καταχωρίζεται όταν υπάρχει η παρακάτω επιλογή στους δείκτες.</a:t>
            </a:r>
          </a:p>
          <a:p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Εικόνα 5">
            <a:extLst>
              <a:ext uri="{FF2B5EF4-FFF2-40B4-BE49-F238E27FC236}">
                <a16:creationId xmlns:a16="http://schemas.microsoft.com/office/drawing/2014/main" id="{6B6DFD56-6EE0-EF37-D265-732C3B1248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556" y="1927924"/>
            <a:ext cx="3672408" cy="561429"/>
          </a:xfrm>
          <a:prstGeom prst="rect">
            <a:avLst/>
          </a:prstGeom>
        </p:spPr>
      </p:pic>
      <p:pic>
        <p:nvPicPr>
          <p:cNvPr id="8" name="Εικόνα 7" descr="Εικόνα που περιέχει κείμενο, γραμματοσειρά, στιγμιότυπο οθόνης, αριθμός&#10;&#10;Περιγραφή που δημιουργήθηκε αυτόματα">
            <a:extLst>
              <a:ext uri="{FF2B5EF4-FFF2-40B4-BE49-F238E27FC236}">
                <a16:creationId xmlns:a16="http://schemas.microsoft.com/office/drawing/2014/main" id="{AD765B68-B704-5405-28D5-EAD8DBA0CD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616" y="3814322"/>
            <a:ext cx="5112384" cy="991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6861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993C818-0549-E3A0-AE5A-FE25809E86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ΤΔΠ Ολοκλήρωσης Αποτύπωση τελικής υλοποίησης δεικτών</a:t>
            </a:r>
            <a:endParaRPr lang="en-US" dirty="0"/>
          </a:p>
        </p:txBody>
      </p:sp>
      <p:sp>
        <p:nvSpPr>
          <p:cNvPr id="3" name="Θέση αριθμού διαφάνειας 2">
            <a:extLst>
              <a:ext uri="{FF2B5EF4-FFF2-40B4-BE49-F238E27FC236}">
                <a16:creationId xmlns:a16="http://schemas.microsoft.com/office/drawing/2014/main" id="{25EC658E-BE74-034D-1969-21C33FD4417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19</a:t>
            </a:fld>
            <a:endParaRPr lang="en" dirty="0"/>
          </a:p>
        </p:txBody>
      </p:sp>
      <p:pic>
        <p:nvPicPr>
          <p:cNvPr id="6" name="Εικόνα 5">
            <a:extLst>
              <a:ext uri="{FF2B5EF4-FFF2-40B4-BE49-F238E27FC236}">
                <a16:creationId xmlns:a16="http://schemas.microsoft.com/office/drawing/2014/main" id="{90189540-3BAC-4F57-3B8F-409E359FD1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1131590"/>
            <a:ext cx="5558896" cy="2742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0236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11560" y="195486"/>
            <a:ext cx="5400600" cy="766200"/>
          </a:xfrm>
        </p:spPr>
        <p:txBody>
          <a:bodyPr/>
          <a:lstStyle/>
          <a:p>
            <a:r>
              <a:rPr lang="el-GR" dirty="0"/>
              <a:t>Βήματα Ολοκλήρωσης Πράξης στο ΟΠΣ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GB" smtClean="0"/>
              <a:pPr/>
              <a:t>2</a:t>
            </a:fld>
            <a:endParaRPr lang="en-GB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idx="1"/>
          </p:nvPr>
        </p:nvSpPr>
        <p:spPr>
          <a:xfrm>
            <a:off x="285577" y="1452767"/>
            <a:ext cx="8496436" cy="3145500"/>
          </a:xfrm>
        </p:spPr>
        <p:txBody>
          <a:bodyPr/>
          <a:lstStyle/>
          <a:p>
            <a:pPr marL="533400" lvl="1" indent="-457200">
              <a:spcBef>
                <a:spcPts val="600"/>
              </a:spcBef>
              <a:buFont typeface="+mj-lt"/>
              <a:buAutoNum type="arabicPeriod"/>
            </a:pPr>
            <a:r>
              <a:rPr lang="el-GR" sz="2000" dirty="0">
                <a:solidFill>
                  <a:schemeClr val="tx1"/>
                </a:solidFill>
                <a:latin typeface="Calibri" panose="020F0502020204030204" pitchFamily="34" charset="0"/>
                <a:sym typeface="Arial"/>
              </a:rPr>
              <a:t>Εξαγωγή αναφορών</a:t>
            </a:r>
          </a:p>
          <a:p>
            <a:pPr marL="533400" lvl="1" indent="-457200">
              <a:spcBef>
                <a:spcPts val="600"/>
              </a:spcBef>
              <a:buFont typeface="+mj-lt"/>
              <a:buAutoNum type="arabicPeriod"/>
            </a:pPr>
            <a:r>
              <a:rPr lang="el-GR" sz="2000" dirty="0">
                <a:solidFill>
                  <a:schemeClr val="tx1"/>
                </a:solidFill>
                <a:latin typeface="Calibri" panose="020F0502020204030204" pitchFamily="34" charset="0"/>
                <a:sym typeface="Arial"/>
              </a:rPr>
              <a:t>Οριστικοποίηση ΔΔΔ που εκκρεμούν</a:t>
            </a:r>
          </a:p>
          <a:p>
            <a:pPr marL="533400" lvl="1" indent="-457200">
              <a:spcBef>
                <a:spcPts val="600"/>
              </a:spcBef>
              <a:buFont typeface="+mj-lt"/>
              <a:buAutoNum type="arabicPeriod"/>
            </a:pPr>
            <a:r>
              <a:rPr lang="el-GR" sz="2000" dirty="0">
                <a:solidFill>
                  <a:schemeClr val="tx1"/>
                </a:solidFill>
                <a:latin typeface="Calibri" panose="020F0502020204030204" pitchFamily="34" charset="0"/>
                <a:sym typeface="Arial"/>
              </a:rPr>
              <a:t>Οριστικοποίηση τελικού ΔΕΚ</a:t>
            </a:r>
          </a:p>
          <a:p>
            <a:pPr marL="533400" lvl="1" indent="-457200">
              <a:spcBef>
                <a:spcPts val="600"/>
              </a:spcBef>
              <a:buFont typeface="+mj-lt"/>
              <a:buAutoNum type="arabicPeriod"/>
            </a:pPr>
            <a:r>
              <a:rPr lang="el-GR" sz="2000" dirty="0">
                <a:solidFill>
                  <a:schemeClr val="tx1"/>
                </a:solidFill>
                <a:latin typeface="Calibri" panose="020F0502020204030204" pitchFamily="34" charset="0"/>
                <a:sym typeface="Arial"/>
              </a:rPr>
              <a:t>Οριστικοποίηση ΤΔΥ ολοκλήρωσης </a:t>
            </a:r>
          </a:p>
          <a:p>
            <a:pPr marL="533400" lvl="1" indent="-457200">
              <a:spcBef>
                <a:spcPts val="600"/>
              </a:spcBef>
              <a:buFont typeface="+mj-lt"/>
              <a:buAutoNum type="arabicPeriod"/>
            </a:pPr>
            <a:r>
              <a:rPr lang="el-GR" sz="2000" dirty="0">
                <a:solidFill>
                  <a:schemeClr val="tx1"/>
                </a:solidFill>
                <a:latin typeface="Calibri" panose="020F0502020204030204" pitchFamily="34" charset="0"/>
                <a:sym typeface="Arial"/>
              </a:rPr>
              <a:t>Οριστικοποίηση ΤΔΠ ολοκλήρωσης</a:t>
            </a:r>
          </a:p>
          <a:p>
            <a:pPr marL="533400" lvl="1" indent="-457200">
              <a:spcBef>
                <a:spcPts val="600"/>
              </a:spcBef>
              <a:buFont typeface="+mj-lt"/>
              <a:buAutoNum type="arabicPeriod"/>
            </a:pPr>
            <a:r>
              <a:rPr lang="el-GR" sz="2000" dirty="0">
                <a:solidFill>
                  <a:schemeClr val="tx1"/>
                </a:solidFill>
                <a:latin typeface="Calibri" panose="020F0502020204030204" pitchFamily="34" charset="0"/>
                <a:sym typeface="Arial"/>
              </a:rPr>
              <a:t>Κλείσιμο συστάσεων</a:t>
            </a:r>
          </a:p>
          <a:p>
            <a:pPr marL="533400" lvl="1" indent="-457200">
              <a:spcBef>
                <a:spcPts val="600"/>
              </a:spcBef>
              <a:buFont typeface="+mj-lt"/>
              <a:buAutoNum type="arabicPeriod"/>
            </a:pPr>
            <a:r>
              <a:rPr lang="el-GR" sz="2000" dirty="0">
                <a:solidFill>
                  <a:schemeClr val="tx1"/>
                </a:solidFill>
                <a:latin typeface="Calibri" panose="020F0502020204030204" pitchFamily="34" charset="0"/>
                <a:sym typeface="Arial"/>
              </a:rPr>
              <a:t>Απόφαση Ολοκλήρωσης</a:t>
            </a:r>
          </a:p>
        </p:txBody>
      </p:sp>
      <p:grpSp>
        <p:nvGrpSpPr>
          <p:cNvPr id="3" name="Google Shape;536;p37"/>
          <p:cNvGrpSpPr/>
          <p:nvPr/>
        </p:nvGrpSpPr>
        <p:grpSpPr>
          <a:xfrm>
            <a:off x="143508" y="368427"/>
            <a:ext cx="309041" cy="403123"/>
            <a:chOff x="590250" y="244200"/>
            <a:chExt cx="407975" cy="532175"/>
          </a:xfrm>
        </p:grpSpPr>
        <p:sp>
          <p:nvSpPr>
            <p:cNvPr id="8" name="Google Shape;537;p37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" name="Google Shape;538;p37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" name="Google Shape;539;p37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" name="Google Shape;540;p37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" name="Google Shape;541;p37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" name="Google Shape;542;p37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" name="Google Shape;543;p37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" name="Google Shape;544;p37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" name="Google Shape;545;p37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546;p37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" name="Google Shape;547;p37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" name="Google Shape;548;p37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" name="Google Shape;549;p37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" name="Google Shape;550;p37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3760446690"/>
      </p:ext>
    </p:extLst>
  </p:cSld>
  <p:clrMapOvr>
    <a:masterClrMapping/>
  </p:clrMapOvr>
  <p:transition>
    <p:fade thruBlk="1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ΤΔΠ Ολοκλήρωσης – Αποτύπωση Διοικητικής Επαλήθευσης</a:t>
            </a:r>
            <a:endParaRPr lang="el-GR" dirty="0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20</a:t>
            </a:fld>
            <a:endParaRPr lang="en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idx="1"/>
          </p:nvPr>
        </p:nvSpPr>
        <p:spPr>
          <a:xfrm>
            <a:off x="611560" y="1203598"/>
            <a:ext cx="8352928" cy="3145500"/>
          </a:xfrm>
        </p:spPr>
        <p:txBody>
          <a:bodyPr/>
          <a:lstStyle/>
          <a:p>
            <a:pPr marL="76200" indent="0">
              <a:buNone/>
            </a:pPr>
            <a:r>
              <a:rPr lang="el-GR" sz="2000" b="1" dirty="0">
                <a:latin typeface="Calibri" panose="020F0502020204030204" pitchFamily="34" charset="0"/>
              </a:rPr>
              <a:t>ΠΡΟΣΟΧΗ με τα ποσά διόρθωσης από Διοικητική Επαλήθευση :</a:t>
            </a:r>
          </a:p>
          <a:p>
            <a:r>
              <a:rPr lang="el-GR" sz="2000" u="sng" dirty="0">
                <a:latin typeface="Calibri" panose="020F0502020204030204" pitchFamily="34" charset="0"/>
              </a:rPr>
              <a:t>Στο ΤΔΠ ολοκλήρωσης</a:t>
            </a:r>
            <a:r>
              <a:rPr lang="el-GR" sz="2000" dirty="0">
                <a:latin typeface="Calibri" panose="020F0502020204030204" pitchFamily="34" charset="0"/>
              </a:rPr>
              <a:t>, η Διόρθωση από Διοικητική Επαλήθευση συμπεριλαμβάνεται στο Μη Επιλέξιμο Ποσό</a:t>
            </a:r>
          </a:p>
          <a:p>
            <a:r>
              <a:rPr lang="el-GR" sz="2000" dirty="0">
                <a:latin typeface="Calibri" panose="020F0502020204030204" pitchFamily="34" charset="0"/>
              </a:rPr>
              <a:t>Πηγή χρηματοδότησης για τα ποσά της διοικητικής επαλήθευσης είναι το Πρόγραμμα Δημοσίων Επενδύσεων</a:t>
            </a:r>
          </a:p>
        </p:txBody>
      </p:sp>
    </p:spTree>
    <p:extLst>
      <p:ext uri="{BB962C8B-B14F-4D97-AF65-F5344CB8AC3E}">
        <p14:creationId xmlns:p14="http://schemas.microsoft.com/office/powerpoint/2010/main" val="23120081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F7585F2-2BC6-FCBE-6B61-16F1E24A02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Παρακολούθηση</a:t>
            </a:r>
            <a:r>
              <a:rPr lang="en-US" dirty="0"/>
              <a:t>/</a:t>
            </a:r>
            <a:r>
              <a:rPr lang="el-GR" dirty="0"/>
              <a:t>Κλείσιμο Συστάσεων</a:t>
            </a:r>
            <a:endParaRPr lang="en-US" dirty="0"/>
          </a:p>
        </p:txBody>
      </p:sp>
      <p:sp>
        <p:nvSpPr>
          <p:cNvPr id="3" name="Θέση αριθμού διαφάνειας 2">
            <a:extLst>
              <a:ext uri="{FF2B5EF4-FFF2-40B4-BE49-F238E27FC236}">
                <a16:creationId xmlns:a16="http://schemas.microsoft.com/office/drawing/2014/main" id="{776C164C-EE85-22D6-740E-C4558492ED4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21</a:t>
            </a:fld>
            <a:endParaRPr lang="en" dirty="0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B3CC1973-D976-9994-ECC0-2F470B4445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1560" y="1203598"/>
            <a:ext cx="7956884" cy="3145500"/>
          </a:xfrm>
        </p:spPr>
        <p:txBody>
          <a:bodyPr/>
          <a:lstStyle/>
          <a:p>
            <a:r>
              <a:rPr lang="el-GR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Η ΔΑ/ ΕΦ παρακολουθεί την πρόοδο των ενεργειών συμμόρφωσης του Δικαιούχου στις συστάσεις που του έχουν απευθυνθεί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l-GR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Πριν την ολοκλήρωση της Πράξης, η ΔΑ/ ΕΦ θα πρέπει να εξασφαλίσει ότι δεν εκκρεμούν ανοιχτές συστάσεις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48293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Συμμόρφωση σε Συστάσεις</a:t>
            </a:r>
            <a:r>
              <a:rPr lang="en-US" dirty="0"/>
              <a:t> 1/2</a:t>
            </a:r>
            <a:endParaRPr lang="el-GR" dirty="0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22</a:t>
            </a:fld>
            <a:endParaRPr lang="en" dirty="0"/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7" y="1311610"/>
            <a:ext cx="8676456" cy="1552629"/>
          </a:xfrm>
          <a:prstGeom prst="rect">
            <a:avLst/>
          </a:prstGeom>
        </p:spPr>
      </p:pic>
      <p:sp>
        <p:nvSpPr>
          <p:cNvPr id="6" name="Ορθογώνιο 5"/>
          <p:cNvSpPr/>
          <p:nvPr/>
        </p:nvSpPr>
        <p:spPr>
          <a:xfrm>
            <a:off x="7596336" y="2643758"/>
            <a:ext cx="972108" cy="18447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10" name="Εικόνα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3" y="3255826"/>
            <a:ext cx="7362643" cy="933434"/>
          </a:xfrm>
          <a:prstGeom prst="rect">
            <a:avLst/>
          </a:prstGeom>
        </p:spPr>
      </p:pic>
      <p:sp>
        <p:nvSpPr>
          <p:cNvPr id="11" name="Ορθογώνιο 10"/>
          <p:cNvSpPr/>
          <p:nvPr/>
        </p:nvSpPr>
        <p:spPr>
          <a:xfrm>
            <a:off x="6912260" y="3832272"/>
            <a:ext cx="225642" cy="18447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3" name="TextBox 12"/>
          <p:cNvSpPr txBox="1"/>
          <p:nvPr/>
        </p:nvSpPr>
        <p:spPr>
          <a:xfrm>
            <a:off x="1799692" y="978282"/>
            <a:ext cx="4608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800" dirty="0">
                <a:solidFill>
                  <a:srgbClr val="263248"/>
                </a:solidFill>
                <a:latin typeface="Calibri" panose="020F0502020204030204" pitchFamily="34" charset="0"/>
                <a:ea typeface="Roboto Condensed Light"/>
                <a:cs typeface="Roboto Condensed Light"/>
                <a:sym typeface="Roboto Condensed Light"/>
              </a:rPr>
              <a:t>Οθόνη Αναζήτησης: Ενέργεια Παρακολούθηση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511660" y="2922498"/>
            <a:ext cx="56262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800" dirty="0">
                <a:solidFill>
                  <a:srgbClr val="263248"/>
                </a:solidFill>
                <a:latin typeface="Calibri" panose="020F0502020204030204" pitchFamily="34" charset="0"/>
                <a:ea typeface="Roboto Condensed Light"/>
                <a:cs typeface="Roboto Condensed Light"/>
                <a:sym typeface="Roboto Condensed Light"/>
              </a:rPr>
              <a:t>Δελτίο Οριστικής Έκθεσης: Παρακολούθηση Σύστασης</a:t>
            </a:r>
          </a:p>
        </p:txBody>
      </p:sp>
      <p:sp>
        <p:nvSpPr>
          <p:cNvPr id="15" name="Ορθογώνιο 14"/>
          <p:cNvSpPr/>
          <p:nvPr/>
        </p:nvSpPr>
        <p:spPr>
          <a:xfrm>
            <a:off x="10687" y="1527634"/>
            <a:ext cx="7513641" cy="18447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992823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Συμμόρφωση σε Συστάσεις</a:t>
            </a:r>
            <a:r>
              <a:rPr lang="en-US" dirty="0"/>
              <a:t> 2/2</a:t>
            </a:r>
            <a:endParaRPr lang="el-GR" dirty="0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23</a:t>
            </a:fld>
            <a:endParaRPr lang="en" dirty="0"/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080624"/>
            <a:ext cx="4621952" cy="3528392"/>
          </a:xfrm>
          <a:prstGeom prst="rect">
            <a:avLst/>
          </a:prstGeom>
        </p:spPr>
      </p:pic>
      <p:sp>
        <p:nvSpPr>
          <p:cNvPr id="6" name="Ορθογώνιο 5"/>
          <p:cNvSpPr/>
          <p:nvPr/>
        </p:nvSpPr>
        <p:spPr>
          <a:xfrm>
            <a:off x="467544" y="1347614"/>
            <a:ext cx="4644516" cy="93610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TextBox 6"/>
          <p:cNvSpPr txBox="1"/>
          <p:nvPr/>
        </p:nvSpPr>
        <p:spPr>
          <a:xfrm>
            <a:off x="5184068" y="1203598"/>
            <a:ext cx="357783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solidFill>
                  <a:srgbClr val="263248"/>
                </a:solidFill>
                <a:latin typeface="Calibri" panose="020F0502020204030204" pitchFamily="34" charset="0"/>
                <a:ea typeface="Roboto Condensed Light"/>
                <a:cs typeface="Roboto Condensed Light"/>
                <a:sym typeface="Roboto Condensed Light"/>
              </a:rPr>
              <a:t>Συμπλήρωση στοιχείων Παρακολούθησης. Είτε αφορά σε παράταση της προθεσμίας σύστασης είτε κλείσιμο της σύστασης κατόπιν συμμόρφωσης του Δικαιούχου ή Δημοσιονομική Διόρθωση (καταχώρηση ΔΚΔ)</a:t>
            </a:r>
          </a:p>
        </p:txBody>
      </p:sp>
    </p:spTree>
    <p:extLst>
      <p:ext uri="{BB962C8B-B14F-4D97-AF65-F5344CB8AC3E}">
        <p14:creationId xmlns:p14="http://schemas.microsoft.com/office/powerpoint/2010/main" val="12089494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Μελέτη Περίπτωσης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24</a:t>
            </a:fld>
            <a:endParaRPr lang="en" dirty="0"/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516" y="1239601"/>
            <a:ext cx="7956884" cy="2530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39736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6CE7A8A-CB8E-5141-9EC3-D23DFA4332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Μελέτη Περίπτωσης</a:t>
            </a:r>
            <a:endParaRPr lang="en-US" dirty="0"/>
          </a:p>
        </p:txBody>
      </p:sp>
      <p:sp>
        <p:nvSpPr>
          <p:cNvPr id="3" name="Θέση αριθμού διαφάνειας 2">
            <a:extLst>
              <a:ext uri="{FF2B5EF4-FFF2-40B4-BE49-F238E27FC236}">
                <a16:creationId xmlns:a16="http://schemas.microsoft.com/office/drawing/2014/main" id="{EFD9E952-743F-C59C-617E-4888D7F58E3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25</a:t>
            </a:fld>
            <a:endParaRPr lang="en" dirty="0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BD78584A-116E-001B-DA99-AA0D0D08E1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1560" y="1203598"/>
            <a:ext cx="8316924" cy="3145500"/>
          </a:xfrm>
        </p:spPr>
        <p:txBody>
          <a:bodyPr/>
          <a:lstStyle/>
          <a:p>
            <a:r>
              <a:rPr lang="el-GR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Επόμενες κινήσεις: Εξαγωγή αναφορών οικονομικά στοιχεία </a:t>
            </a:r>
            <a:r>
              <a:rPr lang="el-GR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Υποέργου</a:t>
            </a:r>
            <a:r>
              <a:rPr lang="el-GR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αρχικά και Αναλυτική Συσχετισμών στη συνέχεια</a:t>
            </a:r>
          </a:p>
          <a:p>
            <a:r>
              <a:rPr lang="el-GR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Υλοποίηση τυχόν διορθωτικών κινήσεων που προκύπτουν από τις αναφορές</a:t>
            </a:r>
          </a:p>
          <a:p>
            <a:r>
              <a:rPr lang="el-GR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Υποβολή Δελτίου Επίτευξης Δεικτών που θα δηλώνεται η πλήρης υλοποίηση της πράξης.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453997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Ευχαριστούμε για την προσοχή σας </a:t>
            </a:r>
          </a:p>
        </p:txBody>
      </p:sp>
      <p:grpSp>
        <p:nvGrpSpPr>
          <p:cNvPr id="7" name="Google Shape;613;p37"/>
          <p:cNvGrpSpPr/>
          <p:nvPr/>
        </p:nvGrpSpPr>
        <p:grpSpPr>
          <a:xfrm>
            <a:off x="107504" y="411510"/>
            <a:ext cx="333016" cy="333016"/>
            <a:chOff x="2594050" y="1631825"/>
            <a:chExt cx="439625" cy="439625"/>
          </a:xfrm>
        </p:grpSpPr>
        <p:sp>
          <p:nvSpPr>
            <p:cNvPr id="8" name="Google Shape;614;p37"/>
            <p:cNvSpPr/>
            <p:nvPr/>
          </p:nvSpPr>
          <p:spPr>
            <a:xfrm>
              <a:off x="2594050" y="1883300"/>
              <a:ext cx="188175" cy="188150"/>
            </a:xfrm>
            <a:custGeom>
              <a:avLst/>
              <a:gdLst/>
              <a:ahLst/>
              <a:cxnLst/>
              <a:rect l="l" t="t" r="r" b="b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" name="Google Shape;615;p37"/>
            <p:cNvSpPr/>
            <p:nvPr/>
          </p:nvSpPr>
          <p:spPr>
            <a:xfrm>
              <a:off x="2857700" y="1631825"/>
              <a:ext cx="175975" cy="176000"/>
            </a:xfrm>
            <a:custGeom>
              <a:avLst/>
              <a:gdLst/>
              <a:ahLst/>
              <a:cxnLst/>
              <a:rect l="l" t="t" r="r" b="b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" name="Google Shape;616;p37"/>
            <p:cNvSpPr/>
            <p:nvPr/>
          </p:nvSpPr>
          <p:spPr>
            <a:xfrm>
              <a:off x="2662850" y="1699400"/>
              <a:ext cx="303250" cy="303250"/>
            </a:xfrm>
            <a:custGeom>
              <a:avLst/>
              <a:gdLst/>
              <a:ahLst/>
              <a:cxnLst/>
              <a:rect l="l" t="t" r="r" b="b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" name="Google Shape;617;p37"/>
            <p:cNvSpPr/>
            <p:nvPr/>
          </p:nvSpPr>
          <p:spPr>
            <a:xfrm>
              <a:off x="2801675" y="1740825"/>
              <a:ext cx="49950" cy="49950"/>
            </a:xfrm>
            <a:custGeom>
              <a:avLst/>
              <a:gdLst/>
              <a:ahLst/>
              <a:cxnLst/>
              <a:rect l="l" t="t" r="r" b="b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pic>
        <p:nvPicPr>
          <p:cNvPr id="12" name="Εικόνα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5756" y="1095586"/>
            <a:ext cx="3569085" cy="3569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5468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E89681D-8231-D5DE-6361-1F9FC6B212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Εξαγωγή Αναφορών</a:t>
            </a:r>
            <a:endParaRPr lang="en-US" dirty="0"/>
          </a:p>
        </p:txBody>
      </p:sp>
      <p:sp>
        <p:nvSpPr>
          <p:cNvPr id="3" name="Θέση αριθμού διαφάνειας 2">
            <a:extLst>
              <a:ext uri="{FF2B5EF4-FFF2-40B4-BE49-F238E27FC236}">
                <a16:creationId xmlns:a16="http://schemas.microsoft.com/office/drawing/2014/main" id="{EE11C9CC-485A-FEF9-4DD8-8C730574020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3</a:t>
            </a:fld>
            <a:endParaRPr lang="en" dirty="0"/>
          </a:p>
        </p:txBody>
      </p:sp>
      <p:pic>
        <p:nvPicPr>
          <p:cNvPr id="8" name="Εικόνα 7" descr="Εικόνα που περιέχει κείμενο, στιγμιότυπο οθόνης, γραμματοσειρά, αριθμός&#10;&#10;Περιγραφή που δημιουργήθηκε αυτόματα">
            <a:extLst>
              <a:ext uri="{FF2B5EF4-FFF2-40B4-BE49-F238E27FC236}">
                <a16:creationId xmlns:a16="http://schemas.microsoft.com/office/drawing/2014/main" id="{13933E1C-A17C-6E7D-7E69-5FED4803C7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095586"/>
            <a:ext cx="6607113" cy="2804403"/>
          </a:xfrm>
          <a:prstGeom prst="rect">
            <a:avLst/>
          </a:prstGeom>
        </p:spPr>
      </p:pic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9A9B3324-996F-B0BD-C0CA-CEBF3A5F4A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7504" y="3795886"/>
            <a:ext cx="7668852" cy="1008112"/>
          </a:xfrm>
        </p:spPr>
        <p:txBody>
          <a:bodyPr/>
          <a:lstStyle/>
          <a:p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 </a:t>
            </a:r>
            <a:r>
              <a:rPr lang="el-GR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Καρτέλα 4.1 έχει υλοποίηση δεικτών ανά ΑΤΠ βάσει των αποδεκτών ΔΕΔ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4427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098EF7D-6990-ED5B-1ED4-F638644588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Εξαγωγή Αναφορών</a:t>
            </a:r>
            <a:endParaRPr lang="en-US" dirty="0"/>
          </a:p>
        </p:txBody>
      </p:sp>
      <p:sp>
        <p:nvSpPr>
          <p:cNvPr id="3" name="Θέση αριθμού διαφάνειας 2">
            <a:extLst>
              <a:ext uri="{FF2B5EF4-FFF2-40B4-BE49-F238E27FC236}">
                <a16:creationId xmlns:a16="http://schemas.microsoft.com/office/drawing/2014/main" id="{4D338DD8-5BEF-573B-6463-EEDF3C8CD7B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4</a:t>
            </a:fld>
            <a:endParaRPr lang="en" dirty="0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363DD285-8D45-9420-FF88-042629D22F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9532" y="3939902"/>
            <a:ext cx="7740860" cy="766200"/>
          </a:xfrm>
        </p:spPr>
        <p:txBody>
          <a:bodyPr/>
          <a:lstStyle/>
          <a:p>
            <a:r>
              <a:rPr lang="el-GR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Η Αναφορά 5.1.6.1 είναι πολύ χρήσιμη για τον εντοπισμό διαφορών μεταξύ ποσού </a:t>
            </a:r>
            <a:r>
              <a:rPr lang="el-GR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υποέργου</a:t>
            </a:r>
            <a:r>
              <a:rPr lang="el-GR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και ποσού δήλωσης των παραστατικών πληρωμής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Εικόνα 5">
            <a:extLst>
              <a:ext uri="{FF2B5EF4-FFF2-40B4-BE49-F238E27FC236}">
                <a16:creationId xmlns:a16="http://schemas.microsoft.com/office/drawing/2014/main" id="{A916C642-4A23-AF75-098E-31630F16BE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3044" y="1247672"/>
            <a:ext cx="6873836" cy="2446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6897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BE90C0E-FBAE-620E-55CF-C99002A4BC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Τι πληροφορίες παίρνουμε από τις αναφορές?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Θέση αριθμού διαφάνειας 2">
            <a:extLst>
              <a:ext uri="{FF2B5EF4-FFF2-40B4-BE49-F238E27FC236}">
                <a16:creationId xmlns:a16="http://schemas.microsoft.com/office/drawing/2014/main" id="{A2EFC132-9F42-C858-FFD2-25544437F3F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5</a:t>
            </a:fld>
            <a:endParaRPr lang="en" dirty="0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48C314EE-EF4C-D4E8-574D-716C2B4634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0906" y="999000"/>
            <a:ext cx="8280920" cy="3145500"/>
          </a:xfrm>
        </p:spPr>
        <p:txBody>
          <a:bodyPr/>
          <a:lstStyle/>
          <a:p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Τελική εικόνα για Δημόσια Δαπάνη και Επιλέξιμη Δημόσια Δαπάνη ανά </a:t>
            </a:r>
            <a:r>
              <a:rPr lang="el-GR" dirty="0" err="1">
                <a:latin typeface="Calibri" panose="020F0502020204030204" pitchFamily="34" charset="0"/>
                <a:cs typeface="Calibri" panose="020F0502020204030204" pitchFamily="34" charset="0"/>
              </a:rPr>
              <a:t>υποέργο</a:t>
            </a:r>
            <a:endParaRPr lang="el-G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l-G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Πιθανή εκκρεμότητα για υποβολή ΔΔΔ ή επιστροφή ποσών στα αδιάθετα υπόλοιπα</a:t>
            </a:r>
          </a:p>
          <a:p>
            <a:pPr marL="76200" indent="0">
              <a:buNone/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Τελική εικόνα επίτευξης δεικτών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30068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B816285-FF41-1872-EEF1-CECC7E084E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Εκκρεμότητες σε καταχώριση δαπανών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Θέση αριθμού διαφάνειας 2">
            <a:extLst>
              <a:ext uri="{FF2B5EF4-FFF2-40B4-BE49-F238E27FC236}">
                <a16:creationId xmlns:a16="http://schemas.microsoft.com/office/drawing/2014/main" id="{FE53028A-64C9-E28D-07AC-933E55F987C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6</a:t>
            </a:fld>
            <a:endParaRPr lang="en" dirty="0"/>
          </a:p>
        </p:txBody>
      </p:sp>
      <p:pic>
        <p:nvPicPr>
          <p:cNvPr id="6" name="Εικόνα 5">
            <a:extLst>
              <a:ext uri="{FF2B5EF4-FFF2-40B4-BE49-F238E27FC236}">
                <a16:creationId xmlns:a16="http://schemas.microsoft.com/office/drawing/2014/main" id="{2E9E6771-9538-F3A6-4842-C51FAD0694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4546" y="1054707"/>
            <a:ext cx="4909101" cy="3753651"/>
          </a:xfrm>
          <a:prstGeom prst="rect">
            <a:avLst/>
          </a:prstGeom>
        </p:spPr>
      </p:pic>
      <p:sp>
        <p:nvSpPr>
          <p:cNvPr id="7" name="Βέλος: Δεξιό 6">
            <a:extLst>
              <a:ext uri="{FF2B5EF4-FFF2-40B4-BE49-F238E27FC236}">
                <a16:creationId xmlns:a16="http://schemas.microsoft.com/office/drawing/2014/main" id="{1457A0E5-2C5B-4F13-51FC-D250FCAD58F1}"/>
              </a:ext>
            </a:extLst>
          </p:cNvPr>
          <p:cNvSpPr/>
          <p:nvPr/>
        </p:nvSpPr>
        <p:spPr>
          <a:xfrm rot="10800000">
            <a:off x="4463988" y="3435846"/>
            <a:ext cx="540060" cy="180020"/>
          </a:xfrm>
          <a:prstGeom prst="rightArrow">
            <a:avLst/>
          </a:prstGeom>
          <a:solidFill>
            <a:srgbClr val="FF0000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Βέλος: Δεξιό 7">
            <a:extLst>
              <a:ext uri="{FF2B5EF4-FFF2-40B4-BE49-F238E27FC236}">
                <a16:creationId xmlns:a16="http://schemas.microsoft.com/office/drawing/2014/main" id="{2200590C-8601-ADE9-3330-8A1C61703AB7}"/>
              </a:ext>
            </a:extLst>
          </p:cNvPr>
          <p:cNvSpPr/>
          <p:nvPr/>
        </p:nvSpPr>
        <p:spPr>
          <a:xfrm rot="10800000">
            <a:off x="3599893" y="4443957"/>
            <a:ext cx="540060" cy="180020"/>
          </a:xfrm>
          <a:prstGeom prst="rightArrow">
            <a:avLst/>
          </a:prstGeom>
          <a:solidFill>
            <a:srgbClr val="FF0000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1A575AD-7A56-5A4F-FC55-FEA2B1ED26AB}"/>
              </a:ext>
            </a:extLst>
          </p:cNvPr>
          <p:cNvSpPr txBox="1"/>
          <p:nvPr/>
        </p:nvSpPr>
        <p:spPr>
          <a:xfrm>
            <a:off x="5076056" y="3371967"/>
            <a:ext cx="26282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Στοιχεία από το εν ισχύ ΤΔΠ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F4911C0-175E-2449-0C78-47CEABEB0690}"/>
              </a:ext>
            </a:extLst>
          </p:cNvPr>
          <p:cNvSpPr txBox="1"/>
          <p:nvPr/>
        </p:nvSpPr>
        <p:spPr>
          <a:xfrm>
            <a:off x="4211960" y="4056913"/>
            <a:ext cx="28083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Η διαφορά μου δείχνει  είτε ότι εκκρεμεί η καταχώριση δαπανών στο ΟΠΣ είτε επιστροφή στα αδιάθετα υπόλοιπα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00551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3DCE129-B378-87E8-1C75-D8E0C9E5C4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60" y="195486"/>
            <a:ext cx="5760640" cy="766200"/>
          </a:xfrm>
        </p:spPr>
        <p:txBody>
          <a:bodyPr/>
          <a:lstStyle/>
          <a:p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Αποτύπωση πληρωμών εκτός περιόδου </a:t>
            </a:r>
            <a:r>
              <a:rPr lang="el-GR" dirty="0" err="1">
                <a:latin typeface="Calibri" panose="020F0502020204030204" pitchFamily="34" charset="0"/>
                <a:cs typeface="Calibri" panose="020F0502020204030204" pitchFamily="34" charset="0"/>
              </a:rPr>
              <a:t>επιλεξιμότητας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Θέση αριθμού διαφάνειας 2">
            <a:extLst>
              <a:ext uri="{FF2B5EF4-FFF2-40B4-BE49-F238E27FC236}">
                <a16:creationId xmlns:a16="http://schemas.microsoft.com/office/drawing/2014/main" id="{9BE9BF91-7978-2BBE-456E-5D63FF5C00F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7</a:t>
            </a:fld>
            <a:endParaRPr lang="en" dirty="0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D98B7487-1658-F511-9167-4814671F61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744" y="999000"/>
            <a:ext cx="9097655" cy="1428734"/>
          </a:xfrm>
        </p:spPr>
        <p:txBody>
          <a:bodyPr/>
          <a:lstStyle/>
          <a:p>
            <a:r>
              <a:rPr lang="el-GR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Οι δαπάνες που έχουν υλοποιηθεί εκτός περιόδου </a:t>
            </a:r>
            <a:r>
              <a:rPr lang="el-GR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επιλεξιμότητας</a:t>
            </a:r>
            <a:r>
              <a:rPr lang="el-GR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αποτυπώνονται στο ΔΔΔ με επιλέξιμο ποσό δήλωσης Δικαιούχου μηδέν (0) και καταχώριση του ποσού ως Μη επιλέξιμο κατά δήλωση Δικαιούχου με αιτιολογία μη </a:t>
            </a:r>
            <a:r>
              <a:rPr lang="el-GR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επιλεξιμότητας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«Ποσά της κατηγορίας γ’ του άρθρου 33.2 του Ν. 4314/2014»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Εικόνα 5">
            <a:extLst>
              <a:ext uri="{FF2B5EF4-FFF2-40B4-BE49-F238E27FC236}">
                <a16:creationId xmlns:a16="http://schemas.microsoft.com/office/drawing/2014/main" id="{ADC7E4EC-51F8-ECA0-675D-11CE52A0A1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5656" y="2465048"/>
            <a:ext cx="5069768" cy="2484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609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26A6F65-55E5-8778-3A6F-07C197CEBF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Εκκρεμότητες σε καταχώριση δαπανών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Θέση αριθμού διαφάνειας 2">
            <a:extLst>
              <a:ext uri="{FF2B5EF4-FFF2-40B4-BE49-F238E27FC236}">
                <a16:creationId xmlns:a16="http://schemas.microsoft.com/office/drawing/2014/main" id="{EBEA1FBB-D3A8-2841-7921-22A67DB942A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8</a:t>
            </a:fld>
            <a:endParaRPr lang="en" dirty="0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054F37A5-4BF6-92AA-7A4C-57468DD54E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7504" y="1082618"/>
            <a:ext cx="8493840" cy="1440160"/>
          </a:xfrm>
        </p:spPr>
        <p:txBody>
          <a:bodyPr/>
          <a:lstStyle/>
          <a:p>
            <a:r>
              <a:rPr lang="el-GR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Για να ολοκληρωθεί μια πράξη δεν πρέπει να υπάρχουν εκκρεμή δελτία δήλωσης δαπάνης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Εικόνα 5">
            <a:extLst>
              <a:ext uri="{FF2B5EF4-FFF2-40B4-BE49-F238E27FC236}">
                <a16:creationId xmlns:a16="http://schemas.microsoft.com/office/drawing/2014/main" id="{B20C2A95-BBB5-1D09-AC1B-00D9F2BFB8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2246024"/>
            <a:ext cx="5159187" cy="2667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2802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latin typeface="Calibri" panose="020F0502020204030204" pitchFamily="34" charset="0"/>
                <a:sym typeface="Arial"/>
              </a:rPr>
              <a:t>Υποβολή ΤΔΥ ολοκλήρωσης</a:t>
            </a:r>
            <a:r>
              <a:rPr lang="el-GR" dirty="0"/>
              <a:t> 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9</a:t>
            </a:fld>
            <a:endParaRPr lang="en" dirty="0"/>
          </a:p>
        </p:txBody>
      </p:sp>
      <p:sp>
        <p:nvSpPr>
          <p:cNvPr id="5" name="Θέση κειμένου 3"/>
          <p:cNvSpPr>
            <a:spLocks noGrp="1"/>
          </p:cNvSpPr>
          <p:nvPr>
            <p:ph type="body" idx="1"/>
          </p:nvPr>
        </p:nvSpPr>
        <p:spPr>
          <a:xfrm>
            <a:off x="611560" y="1131590"/>
            <a:ext cx="7956884" cy="3145500"/>
          </a:xfrm>
        </p:spPr>
        <p:txBody>
          <a:bodyPr/>
          <a:lstStyle/>
          <a:p>
            <a:pPr marL="76200" indent="0">
              <a:buNone/>
            </a:pPr>
            <a:r>
              <a:rPr lang="el-GR" sz="2000" dirty="0">
                <a:latin typeface="Calibri" panose="020F0502020204030204" pitchFamily="34" charset="0"/>
              </a:rPr>
              <a:t>         Για τον υπολογισμό της Δημόσιας και της Επιλέξιμη Δημόσια Δαπάνης λαμβάνουμε υπόψη την εικόνα του Υποέργου που προκύπτει από τα οριστικοποιημένα Δελτία Δήλωσης Δαπανών (ΔΔΔ).</a:t>
            </a:r>
          </a:p>
          <a:p>
            <a:pPr marL="76200" indent="0">
              <a:buNone/>
            </a:pPr>
            <a:endParaRPr lang="el-GR" sz="2000" dirty="0">
              <a:latin typeface="Calibri" panose="020F0502020204030204" pitchFamily="34" charset="0"/>
            </a:endParaRPr>
          </a:p>
          <a:p>
            <a:pPr marL="76200" indent="0">
              <a:buNone/>
            </a:pPr>
            <a:r>
              <a:rPr lang="el-GR" sz="2000" dirty="0">
                <a:latin typeface="Calibri" panose="020F0502020204030204" pitchFamily="34" charset="0"/>
              </a:rPr>
              <a:t>Στην περίπτωση που η καταχώρηση δαπανών στα ΔΔΔ δεν είναι ορθή τότε ανά περίπτωση θα δούμε πως μπορεί να διορθωθεί η αποτύπωση</a:t>
            </a:r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671650"/>
            <a:ext cx="353630" cy="353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428894"/>
      </p:ext>
    </p:extLst>
  </p:cSld>
  <p:clrMapOvr>
    <a:masterClrMapping/>
  </p:clrMapOvr>
</p:sld>
</file>

<file path=ppt/theme/theme1.xml><?xml version="1.0" encoding="utf-8"?>
<a:theme xmlns:a="http://schemas.openxmlformats.org/drawingml/2006/main" name="Salerio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7814</TotalTime>
  <Words>825</Words>
  <Application>Microsoft Office PowerPoint</Application>
  <PresentationFormat>Προβολή στην οθόνη (16:9)</PresentationFormat>
  <Paragraphs>117</Paragraphs>
  <Slides>26</Slides>
  <Notes>1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6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26</vt:i4>
      </vt:variant>
    </vt:vector>
  </HeadingPairs>
  <TitlesOfParts>
    <vt:vector size="33" baseType="lpstr">
      <vt:lpstr>Arial</vt:lpstr>
      <vt:lpstr>Roboto Condensed Light</vt:lpstr>
      <vt:lpstr>Tahoma</vt:lpstr>
      <vt:lpstr>Arvo</vt:lpstr>
      <vt:lpstr>Roboto Condensed</vt:lpstr>
      <vt:lpstr>Calibri</vt:lpstr>
      <vt:lpstr>Salerio template</vt:lpstr>
      <vt:lpstr>Παρουσίαση του PowerPoint</vt:lpstr>
      <vt:lpstr>Βήματα Ολοκλήρωσης Πράξης στο ΟΠΣ</vt:lpstr>
      <vt:lpstr>Εξαγωγή Αναφορών</vt:lpstr>
      <vt:lpstr>Εξαγωγή Αναφορών</vt:lpstr>
      <vt:lpstr>Τι πληροφορίες παίρνουμε από τις αναφορές?</vt:lpstr>
      <vt:lpstr>Εκκρεμότητες σε καταχώριση δαπανών</vt:lpstr>
      <vt:lpstr>Αποτύπωση πληρωμών εκτός περιόδου επιλεξιμότητας</vt:lpstr>
      <vt:lpstr>Εκκρεμότητες σε καταχώριση δαπανών</vt:lpstr>
      <vt:lpstr>Υποβολή ΤΔΥ ολοκλήρωσης </vt:lpstr>
      <vt:lpstr>Υποβολή ΤΔΥ ολοκλήρωσης </vt:lpstr>
      <vt:lpstr>Υποβολή ΤΔΥ ολοκλήρωσης </vt:lpstr>
      <vt:lpstr>Πως υπολογίζεται η Δημόσια Δαπάνη</vt:lpstr>
      <vt:lpstr>Υποβολή ΤΔΥ ολοκλήρωσης </vt:lpstr>
      <vt:lpstr>Υποβολή ΤΔΥ ολοκλήρωσης </vt:lpstr>
      <vt:lpstr>Που οφείλεται η διαφορά?</vt:lpstr>
      <vt:lpstr>ΤΔΠ Ολοκλήρωσης</vt:lpstr>
      <vt:lpstr>ΤΔΠ Ολοκλήρωσης</vt:lpstr>
      <vt:lpstr>ΤΔΠ Ολοκλήρωσης Αποτύπωση τελικής υλοποίησης δεικτών</vt:lpstr>
      <vt:lpstr>ΤΔΠ Ολοκλήρωσης Αποτύπωση τελικής υλοποίησης δεικτών</vt:lpstr>
      <vt:lpstr>ΤΔΠ Ολοκλήρωσης – Αποτύπωση Διοικητικής Επαλήθευσης</vt:lpstr>
      <vt:lpstr>Παρακολούθηση/Κλείσιμο Συστάσεων</vt:lpstr>
      <vt:lpstr>Συμμόρφωση σε Συστάσεις 1/2</vt:lpstr>
      <vt:lpstr>Συμμόρφωση σε Συστάσεις 2/2</vt:lpstr>
      <vt:lpstr>Μελέτη Περίπτωσης</vt:lpstr>
      <vt:lpstr>Μελέτη Περίπτωσης</vt:lpstr>
      <vt:lpstr>Ευχαριστούμε για την προσοχή σας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PRESENTATION TITLE</dc:title>
  <dc:creator>gr</dc:creator>
  <cp:lastModifiedBy>Ελλη Βάζου</cp:lastModifiedBy>
  <cp:revision>677</cp:revision>
  <cp:lastPrinted>2023-09-28T15:19:49Z</cp:lastPrinted>
  <dcterms:modified xsi:type="dcterms:W3CDTF">2024-07-16T09:53:30Z</dcterms:modified>
</cp:coreProperties>
</file>